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38"/>
  </p:notesMasterIdLst>
  <p:handoutMasterIdLst>
    <p:handoutMasterId r:id="rId39"/>
  </p:handoutMasterIdLst>
  <p:sldIdLst>
    <p:sldId id="367" r:id="rId5"/>
    <p:sldId id="266" r:id="rId6"/>
    <p:sldId id="331" r:id="rId7"/>
    <p:sldId id="309" r:id="rId8"/>
    <p:sldId id="317" r:id="rId9"/>
    <p:sldId id="330" r:id="rId10"/>
    <p:sldId id="321" r:id="rId11"/>
    <p:sldId id="332" r:id="rId12"/>
    <p:sldId id="369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5" r:id="rId22"/>
    <p:sldId id="418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368" r:id="rId33"/>
    <p:sldId id="344" r:id="rId34"/>
    <p:sldId id="343" r:id="rId35"/>
    <p:sldId id="329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F11CC46-6077-877F-3139-A18FE4C8E573}" name="Katherine Boyd" initials="KB" userId="e8bd434d05a52747" providerId="Windows Live"/>
  <p188:author id="{5AA1BD55-57CD-466E-0725-B6CBA11E0D12}" name="Lauren Weldy (ALLEGIS GROUP SERVICES)" initials="LW" userId="S::v-lweldy@microsoft.com::07a2285c-a352-4b96-8658-ecc34365c15e" providerId="AD"/>
  <p188:author id="{E576E3B8-BAF9-50CE-AC58-FBA4279FF897}" name="DuValle Daniel" initials="DD" userId="6221f965e26bd7c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6"/>
    <a:srgbClr val="769D1E"/>
    <a:srgbClr val="918C00"/>
    <a:srgbClr val="A2AC21"/>
    <a:srgbClr val="818F76"/>
    <a:srgbClr val="447094"/>
    <a:srgbClr val="0D5B6C"/>
    <a:srgbClr val="44A0B2"/>
    <a:srgbClr val="F86158"/>
    <a:srgbClr val="6CB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E662B-7999-F31C-9F5B-2669BCDAEC16}" v="70" dt="2026-04-15T19:26:03.244"/>
  </p1510:revLst>
</p1510:revInfo>
</file>

<file path=ppt/tableStyles.xml><?xml version="1.0" encoding="utf-8"?>
<a:tblStyleLst xmlns:a="http://schemas.openxmlformats.org/drawingml/2006/main" def="{8A107856-5554-42FB-B03E-39F5DBC370B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7"/>
    <p:restoredTop sz="94625"/>
  </p:normalViewPr>
  <p:slideViewPr>
    <p:cSldViewPr snapToGrid="0">
      <p:cViewPr varScale="1">
        <p:scale>
          <a:sx n="82" d="100"/>
          <a:sy n="82" d="100"/>
        </p:scale>
        <p:origin x="45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image" Target="../media/image36.sv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2D7B6-9BCF-4D5A-87BF-6ACE96611D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1B2D42-C7B2-445A-8B59-A9F169E1B4DD}">
      <dgm:prSet/>
      <dgm:spPr/>
      <dgm:t>
        <a:bodyPr/>
        <a:lstStyle/>
        <a:p>
          <a:r>
            <a:rPr lang="en-US" b="1" baseline="0"/>
            <a:t>Client testimonials</a:t>
          </a:r>
          <a:endParaRPr lang="en-US"/>
        </a:p>
      </dgm:t>
    </dgm:pt>
    <dgm:pt modelId="{572A1E2B-4A42-4997-81F1-07D8444A4ACC}" type="parTrans" cxnId="{FD7D38BC-FE82-4351-8772-5E5B0DBC4013}">
      <dgm:prSet/>
      <dgm:spPr/>
      <dgm:t>
        <a:bodyPr/>
        <a:lstStyle/>
        <a:p>
          <a:endParaRPr lang="en-US"/>
        </a:p>
      </dgm:t>
    </dgm:pt>
    <dgm:pt modelId="{3E90A639-CA36-441A-A815-E33BDE891369}" type="sibTrans" cxnId="{FD7D38BC-FE82-4351-8772-5E5B0DBC4013}">
      <dgm:prSet/>
      <dgm:spPr/>
      <dgm:t>
        <a:bodyPr/>
        <a:lstStyle/>
        <a:p>
          <a:endParaRPr lang="en-US"/>
        </a:p>
      </dgm:t>
    </dgm:pt>
    <dgm:pt modelId="{F3EF6C5D-533F-4C51-B8F5-FA699D6B55B1}">
      <dgm:prSet/>
      <dgm:spPr/>
      <dgm:t>
        <a:bodyPr/>
        <a:lstStyle/>
        <a:p>
          <a:r>
            <a:rPr lang="en-US" b="1" baseline="0"/>
            <a:t>Reviews and ratings</a:t>
          </a:r>
          <a:endParaRPr lang="en-US"/>
        </a:p>
      </dgm:t>
    </dgm:pt>
    <dgm:pt modelId="{B7B02020-6E9D-4C36-BC2D-CC7C6C9C100D}" type="parTrans" cxnId="{9A60AA1A-1140-49F5-88FC-261DEDDC7ECB}">
      <dgm:prSet/>
      <dgm:spPr/>
      <dgm:t>
        <a:bodyPr/>
        <a:lstStyle/>
        <a:p>
          <a:endParaRPr lang="en-US"/>
        </a:p>
      </dgm:t>
    </dgm:pt>
    <dgm:pt modelId="{D5C895E5-2A8A-4465-9B26-59F2F4AFFB33}" type="sibTrans" cxnId="{9A60AA1A-1140-49F5-88FC-261DEDDC7ECB}">
      <dgm:prSet/>
      <dgm:spPr/>
      <dgm:t>
        <a:bodyPr/>
        <a:lstStyle/>
        <a:p>
          <a:endParaRPr lang="en-US"/>
        </a:p>
      </dgm:t>
    </dgm:pt>
    <dgm:pt modelId="{4B5904AF-461A-49EF-89E1-649011B12233}">
      <dgm:prSet/>
      <dgm:spPr/>
      <dgm:t>
        <a:bodyPr/>
        <a:lstStyle/>
        <a:p>
          <a:r>
            <a:rPr lang="en-US" b="1" baseline="0"/>
            <a:t>Case studies and success stories</a:t>
          </a:r>
          <a:endParaRPr lang="en-US"/>
        </a:p>
      </dgm:t>
    </dgm:pt>
    <dgm:pt modelId="{BFE58274-1855-4CC6-98F9-327CD48CCFD0}" type="parTrans" cxnId="{7E2918C6-26E2-4A3A-B3F4-6B0FEDD82455}">
      <dgm:prSet/>
      <dgm:spPr/>
      <dgm:t>
        <a:bodyPr/>
        <a:lstStyle/>
        <a:p>
          <a:endParaRPr lang="en-US"/>
        </a:p>
      </dgm:t>
    </dgm:pt>
    <dgm:pt modelId="{22013BE0-AF0F-47D6-B627-A910149036C6}" type="sibTrans" cxnId="{7E2918C6-26E2-4A3A-B3F4-6B0FEDD82455}">
      <dgm:prSet/>
      <dgm:spPr/>
      <dgm:t>
        <a:bodyPr/>
        <a:lstStyle/>
        <a:p>
          <a:endParaRPr lang="en-US"/>
        </a:p>
      </dgm:t>
    </dgm:pt>
    <dgm:pt modelId="{FA40B033-5AD4-466F-B95F-D02BAF0F4A64}">
      <dgm:prSet/>
      <dgm:spPr/>
      <dgm:t>
        <a:bodyPr/>
        <a:lstStyle/>
        <a:p>
          <a:r>
            <a:rPr lang="en-US" b="1" baseline="0"/>
            <a:t>Repeat clients and referrals</a:t>
          </a:r>
          <a:endParaRPr lang="en-US"/>
        </a:p>
      </dgm:t>
    </dgm:pt>
    <dgm:pt modelId="{BED89DC8-E724-46AC-9755-B0E299871815}" type="parTrans" cxnId="{375E1571-61DF-42CD-8445-7148F8EF9C46}">
      <dgm:prSet/>
      <dgm:spPr/>
      <dgm:t>
        <a:bodyPr/>
        <a:lstStyle/>
        <a:p>
          <a:endParaRPr lang="en-US"/>
        </a:p>
      </dgm:t>
    </dgm:pt>
    <dgm:pt modelId="{076A1FCF-4524-4731-89F0-58D429CF4479}" type="sibTrans" cxnId="{375E1571-61DF-42CD-8445-7148F8EF9C46}">
      <dgm:prSet/>
      <dgm:spPr/>
      <dgm:t>
        <a:bodyPr/>
        <a:lstStyle/>
        <a:p>
          <a:endParaRPr lang="en-US"/>
        </a:p>
      </dgm:t>
    </dgm:pt>
    <dgm:pt modelId="{0E35E1C3-BDCA-47AD-BF33-F068ACF453C1}">
      <dgm:prSet/>
      <dgm:spPr/>
      <dgm:t>
        <a:bodyPr/>
        <a:lstStyle/>
        <a:p>
          <a:r>
            <a:rPr lang="en-US" b="1" baseline="0"/>
            <a:t>Before and after results</a:t>
          </a:r>
          <a:endParaRPr lang="en-US"/>
        </a:p>
      </dgm:t>
    </dgm:pt>
    <dgm:pt modelId="{65528610-E6E5-435F-8FB8-D36A7D2337A8}" type="parTrans" cxnId="{4428F3B3-6D19-47FA-BF8F-E5617B70EE98}">
      <dgm:prSet/>
      <dgm:spPr/>
      <dgm:t>
        <a:bodyPr/>
        <a:lstStyle/>
        <a:p>
          <a:endParaRPr lang="en-US"/>
        </a:p>
      </dgm:t>
    </dgm:pt>
    <dgm:pt modelId="{18C2DE1E-890A-4CC9-91D8-7DCB0A5BFE94}" type="sibTrans" cxnId="{4428F3B3-6D19-47FA-BF8F-E5617B70EE98}">
      <dgm:prSet/>
      <dgm:spPr/>
      <dgm:t>
        <a:bodyPr/>
        <a:lstStyle/>
        <a:p>
          <a:endParaRPr lang="en-US"/>
        </a:p>
      </dgm:t>
    </dgm:pt>
    <dgm:pt modelId="{393410F1-FA18-4029-8B8C-27B793F798B9}">
      <dgm:prSet/>
      <dgm:spPr/>
      <dgm:t>
        <a:bodyPr/>
        <a:lstStyle/>
        <a:p>
          <a:r>
            <a:rPr lang="en-US" b="1" baseline="0"/>
            <a:t>Buyers look for clear evidence that you have done this work successfully before.</a:t>
          </a:r>
          <a:endParaRPr lang="en-US"/>
        </a:p>
      </dgm:t>
    </dgm:pt>
    <dgm:pt modelId="{3B578754-19D0-432E-BBC0-CA24ED0F94CD}" type="parTrans" cxnId="{B1E4B376-0A2A-48EF-9DE8-172BE2065866}">
      <dgm:prSet/>
      <dgm:spPr/>
      <dgm:t>
        <a:bodyPr/>
        <a:lstStyle/>
        <a:p>
          <a:endParaRPr lang="en-US"/>
        </a:p>
      </dgm:t>
    </dgm:pt>
    <dgm:pt modelId="{7F157CA4-36DD-438A-B9F9-6A72BA586FFF}" type="sibTrans" cxnId="{B1E4B376-0A2A-48EF-9DE8-172BE2065866}">
      <dgm:prSet/>
      <dgm:spPr/>
      <dgm:t>
        <a:bodyPr/>
        <a:lstStyle/>
        <a:p>
          <a:endParaRPr lang="en-US"/>
        </a:p>
      </dgm:t>
    </dgm:pt>
    <dgm:pt modelId="{4DAC8E94-B117-4CA8-BC26-7F2EDD09A867}" type="pres">
      <dgm:prSet presAssocID="{AF42D7B6-9BCF-4D5A-87BF-6ACE96611DB9}" presName="root" presStyleCnt="0">
        <dgm:presLayoutVars>
          <dgm:dir/>
          <dgm:resizeHandles val="exact"/>
        </dgm:presLayoutVars>
      </dgm:prSet>
      <dgm:spPr/>
    </dgm:pt>
    <dgm:pt modelId="{FCEADE29-2496-42D6-AC68-B1AD9C97C544}" type="pres">
      <dgm:prSet presAssocID="{7C1B2D42-C7B2-445A-8B59-A9F169E1B4DD}" presName="compNode" presStyleCnt="0"/>
      <dgm:spPr/>
    </dgm:pt>
    <dgm:pt modelId="{834FF7EB-D6A7-4A1E-BD76-8FFFFA402AF3}" type="pres">
      <dgm:prSet presAssocID="{7C1B2D42-C7B2-445A-8B59-A9F169E1B4DD}" presName="bgRect" presStyleLbl="bgShp" presStyleIdx="0" presStyleCnt="6"/>
      <dgm:spPr/>
    </dgm:pt>
    <dgm:pt modelId="{D8D79CD7-822A-4876-8527-952E2116C550}" type="pres">
      <dgm:prSet presAssocID="{7C1B2D42-C7B2-445A-8B59-A9F169E1B4DD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A82A704-3183-4610-829A-9A91F44F8A7E}" type="pres">
      <dgm:prSet presAssocID="{7C1B2D42-C7B2-445A-8B59-A9F169E1B4DD}" presName="spaceRect" presStyleCnt="0"/>
      <dgm:spPr/>
    </dgm:pt>
    <dgm:pt modelId="{084C96BC-0D46-46E4-B860-89EB8846F7D7}" type="pres">
      <dgm:prSet presAssocID="{7C1B2D42-C7B2-445A-8B59-A9F169E1B4DD}" presName="parTx" presStyleLbl="revTx" presStyleIdx="0" presStyleCnt="6">
        <dgm:presLayoutVars>
          <dgm:chMax val="0"/>
          <dgm:chPref val="0"/>
        </dgm:presLayoutVars>
      </dgm:prSet>
      <dgm:spPr/>
    </dgm:pt>
    <dgm:pt modelId="{860ABB2A-5FA8-4BBF-8704-CFC63DCA2732}" type="pres">
      <dgm:prSet presAssocID="{3E90A639-CA36-441A-A815-E33BDE891369}" presName="sibTrans" presStyleCnt="0"/>
      <dgm:spPr/>
    </dgm:pt>
    <dgm:pt modelId="{37A0D583-39B7-476A-8C93-D0CE42E2707E}" type="pres">
      <dgm:prSet presAssocID="{F3EF6C5D-533F-4C51-B8F5-FA699D6B55B1}" presName="compNode" presStyleCnt="0"/>
      <dgm:spPr/>
    </dgm:pt>
    <dgm:pt modelId="{6AEA9145-6CD4-4B18-9071-3712C5FC63AD}" type="pres">
      <dgm:prSet presAssocID="{F3EF6C5D-533F-4C51-B8F5-FA699D6B55B1}" presName="bgRect" presStyleLbl="bgShp" presStyleIdx="1" presStyleCnt="6"/>
      <dgm:spPr/>
    </dgm:pt>
    <dgm:pt modelId="{F938F8D1-136B-4EBB-A583-F4952A767D11}" type="pres">
      <dgm:prSet presAssocID="{F3EF6C5D-533F-4C51-B8F5-FA699D6B55B1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16E3485-083F-460D-A9FA-4A7B9CA92D42}" type="pres">
      <dgm:prSet presAssocID="{F3EF6C5D-533F-4C51-B8F5-FA699D6B55B1}" presName="spaceRect" presStyleCnt="0"/>
      <dgm:spPr/>
    </dgm:pt>
    <dgm:pt modelId="{7D3B8812-26F9-4930-85DB-0EE4A792E67C}" type="pres">
      <dgm:prSet presAssocID="{F3EF6C5D-533F-4C51-B8F5-FA699D6B55B1}" presName="parTx" presStyleLbl="revTx" presStyleIdx="1" presStyleCnt="6">
        <dgm:presLayoutVars>
          <dgm:chMax val="0"/>
          <dgm:chPref val="0"/>
        </dgm:presLayoutVars>
      </dgm:prSet>
      <dgm:spPr/>
    </dgm:pt>
    <dgm:pt modelId="{33068F16-DCBD-4BA8-9E36-07D72782C782}" type="pres">
      <dgm:prSet presAssocID="{D5C895E5-2A8A-4465-9B26-59F2F4AFFB33}" presName="sibTrans" presStyleCnt="0"/>
      <dgm:spPr/>
    </dgm:pt>
    <dgm:pt modelId="{CDB6DCC1-0447-4368-8F30-DBFB1CD04EE9}" type="pres">
      <dgm:prSet presAssocID="{4B5904AF-461A-49EF-89E1-649011B12233}" presName="compNode" presStyleCnt="0"/>
      <dgm:spPr/>
    </dgm:pt>
    <dgm:pt modelId="{4B7363B0-4F50-4D82-9E12-AFEAE79FD3E6}" type="pres">
      <dgm:prSet presAssocID="{4B5904AF-461A-49EF-89E1-649011B12233}" presName="bgRect" presStyleLbl="bgShp" presStyleIdx="2" presStyleCnt="6"/>
      <dgm:spPr/>
    </dgm:pt>
    <dgm:pt modelId="{DCDE5284-563A-4E5F-B5EF-8AAB4C2F8BA1}" type="pres">
      <dgm:prSet presAssocID="{4B5904AF-461A-49EF-89E1-649011B12233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443818A-9389-460F-A92C-A3ECB7C05945}" type="pres">
      <dgm:prSet presAssocID="{4B5904AF-461A-49EF-89E1-649011B12233}" presName="spaceRect" presStyleCnt="0"/>
      <dgm:spPr/>
    </dgm:pt>
    <dgm:pt modelId="{942E0325-4B9B-4C0F-803E-0A49DBCE8BE2}" type="pres">
      <dgm:prSet presAssocID="{4B5904AF-461A-49EF-89E1-649011B12233}" presName="parTx" presStyleLbl="revTx" presStyleIdx="2" presStyleCnt="6">
        <dgm:presLayoutVars>
          <dgm:chMax val="0"/>
          <dgm:chPref val="0"/>
        </dgm:presLayoutVars>
      </dgm:prSet>
      <dgm:spPr/>
    </dgm:pt>
    <dgm:pt modelId="{29215797-4F98-4017-9C68-A0A240A1F71C}" type="pres">
      <dgm:prSet presAssocID="{22013BE0-AF0F-47D6-B627-A910149036C6}" presName="sibTrans" presStyleCnt="0"/>
      <dgm:spPr/>
    </dgm:pt>
    <dgm:pt modelId="{AC954BEF-4145-4B1D-80DA-04F202981319}" type="pres">
      <dgm:prSet presAssocID="{FA40B033-5AD4-466F-B95F-D02BAF0F4A64}" presName="compNode" presStyleCnt="0"/>
      <dgm:spPr/>
    </dgm:pt>
    <dgm:pt modelId="{515FB111-2648-4F21-B4B7-789A795099A7}" type="pres">
      <dgm:prSet presAssocID="{FA40B033-5AD4-466F-B95F-D02BAF0F4A64}" presName="bgRect" presStyleLbl="bgShp" presStyleIdx="3" presStyleCnt="6"/>
      <dgm:spPr/>
    </dgm:pt>
    <dgm:pt modelId="{398544C3-2110-4EE3-A4E7-019F06CED057}" type="pres">
      <dgm:prSet presAssocID="{FA40B033-5AD4-466F-B95F-D02BAF0F4A64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4F31123-72A3-4FF3-91A0-1529C130DEFE}" type="pres">
      <dgm:prSet presAssocID="{FA40B033-5AD4-466F-B95F-D02BAF0F4A64}" presName="spaceRect" presStyleCnt="0"/>
      <dgm:spPr/>
    </dgm:pt>
    <dgm:pt modelId="{68796B11-E555-44F1-9339-E6B72275A44B}" type="pres">
      <dgm:prSet presAssocID="{FA40B033-5AD4-466F-B95F-D02BAF0F4A64}" presName="parTx" presStyleLbl="revTx" presStyleIdx="3" presStyleCnt="6">
        <dgm:presLayoutVars>
          <dgm:chMax val="0"/>
          <dgm:chPref val="0"/>
        </dgm:presLayoutVars>
      </dgm:prSet>
      <dgm:spPr/>
    </dgm:pt>
    <dgm:pt modelId="{215046FE-603F-4C19-B731-0DBA7E70D014}" type="pres">
      <dgm:prSet presAssocID="{076A1FCF-4524-4731-89F0-58D429CF4479}" presName="sibTrans" presStyleCnt="0"/>
      <dgm:spPr/>
    </dgm:pt>
    <dgm:pt modelId="{2DC39CA0-EC45-4CAD-864E-B353644F3CEC}" type="pres">
      <dgm:prSet presAssocID="{0E35E1C3-BDCA-47AD-BF33-F068ACF453C1}" presName="compNode" presStyleCnt="0"/>
      <dgm:spPr/>
    </dgm:pt>
    <dgm:pt modelId="{71EFE641-AE8D-4419-904B-8F0762615B14}" type="pres">
      <dgm:prSet presAssocID="{0E35E1C3-BDCA-47AD-BF33-F068ACF453C1}" presName="bgRect" presStyleLbl="bgShp" presStyleIdx="4" presStyleCnt="6"/>
      <dgm:spPr/>
    </dgm:pt>
    <dgm:pt modelId="{87E1E791-F4B0-4611-B326-ECFB2626392F}" type="pres">
      <dgm:prSet presAssocID="{0E35E1C3-BDCA-47AD-BF33-F068ACF453C1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C4773DA-BF6A-4F8E-AED6-7616FF3088DC}" type="pres">
      <dgm:prSet presAssocID="{0E35E1C3-BDCA-47AD-BF33-F068ACF453C1}" presName="spaceRect" presStyleCnt="0"/>
      <dgm:spPr/>
    </dgm:pt>
    <dgm:pt modelId="{0A6897CF-F363-45D7-A8E9-E3D71AE39BD7}" type="pres">
      <dgm:prSet presAssocID="{0E35E1C3-BDCA-47AD-BF33-F068ACF453C1}" presName="parTx" presStyleLbl="revTx" presStyleIdx="4" presStyleCnt="6">
        <dgm:presLayoutVars>
          <dgm:chMax val="0"/>
          <dgm:chPref val="0"/>
        </dgm:presLayoutVars>
      </dgm:prSet>
      <dgm:spPr/>
    </dgm:pt>
    <dgm:pt modelId="{DEDC1AE7-D56C-421F-B4B8-80F9122D0FC6}" type="pres">
      <dgm:prSet presAssocID="{18C2DE1E-890A-4CC9-91D8-7DCB0A5BFE94}" presName="sibTrans" presStyleCnt="0"/>
      <dgm:spPr/>
    </dgm:pt>
    <dgm:pt modelId="{C84B7AE4-8811-4C5D-BE72-9732061DE78F}" type="pres">
      <dgm:prSet presAssocID="{393410F1-FA18-4029-8B8C-27B793F798B9}" presName="compNode" presStyleCnt="0"/>
      <dgm:spPr/>
    </dgm:pt>
    <dgm:pt modelId="{7A00CFEA-80CA-4F0B-8D93-F281A9E6428A}" type="pres">
      <dgm:prSet presAssocID="{393410F1-FA18-4029-8B8C-27B793F798B9}" presName="bgRect" presStyleLbl="bgShp" presStyleIdx="5" presStyleCnt="6"/>
      <dgm:spPr/>
    </dgm:pt>
    <dgm:pt modelId="{A36AF7F1-46DD-4C56-A011-63A0CAFEA903}" type="pres">
      <dgm:prSet presAssocID="{393410F1-FA18-4029-8B8C-27B793F798B9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0F760B5-2726-475B-BE39-089F78294B61}" type="pres">
      <dgm:prSet presAssocID="{393410F1-FA18-4029-8B8C-27B793F798B9}" presName="spaceRect" presStyleCnt="0"/>
      <dgm:spPr/>
    </dgm:pt>
    <dgm:pt modelId="{020EB322-3032-4161-8757-C8E6C8C132EA}" type="pres">
      <dgm:prSet presAssocID="{393410F1-FA18-4029-8B8C-27B793F798B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2E83805-5084-4940-8288-5944CD68A05F}" type="presOf" srcId="{F3EF6C5D-533F-4C51-B8F5-FA699D6B55B1}" destId="{7D3B8812-26F9-4930-85DB-0EE4A792E67C}" srcOrd="0" destOrd="0" presId="urn:microsoft.com/office/officeart/2018/2/layout/IconVerticalSolidList"/>
    <dgm:cxn modelId="{4017DD10-85A3-43DA-A521-8B29757BD66F}" type="presOf" srcId="{0E35E1C3-BDCA-47AD-BF33-F068ACF453C1}" destId="{0A6897CF-F363-45D7-A8E9-E3D71AE39BD7}" srcOrd="0" destOrd="0" presId="urn:microsoft.com/office/officeart/2018/2/layout/IconVerticalSolidList"/>
    <dgm:cxn modelId="{9A60AA1A-1140-49F5-88FC-261DEDDC7ECB}" srcId="{AF42D7B6-9BCF-4D5A-87BF-6ACE96611DB9}" destId="{F3EF6C5D-533F-4C51-B8F5-FA699D6B55B1}" srcOrd="1" destOrd="0" parTransId="{B7B02020-6E9D-4C36-BC2D-CC7C6C9C100D}" sibTransId="{D5C895E5-2A8A-4465-9B26-59F2F4AFFB33}"/>
    <dgm:cxn modelId="{375E1571-61DF-42CD-8445-7148F8EF9C46}" srcId="{AF42D7B6-9BCF-4D5A-87BF-6ACE96611DB9}" destId="{FA40B033-5AD4-466F-B95F-D02BAF0F4A64}" srcOrd="3" destOrd="0" parTransId="{BED89DC8-E724-46AC-9755-B0E299871815}" sibTransId="{076A1FCF-4524-4731-89F0-58D429CF4479}"/>
    <dgm:cxn modelId="{B1E4B376-0A2A-48EF-9DE8-172BE2065866}" srcId="{AF42D7B6-9BCF-4D5A-87BF-6ACE96611DB9}" destId="{393410F1-FA18-4029-8B8C-27B793F798B9}" srcOrd="5" destOrd="0" parTransId="{3B578754-19D0-432E-BBC0-CA24ED0F94CD}" sibTransId="{7F157CA4-36DD-438A-B9F9-6A72BA586FFF}"/>
    <dgm:cxn modelId="{898E3283-4597-47C9-9E85-05CB2DEA6273}" type="presOf" srcId="{AF42D7B6-9BCF-4D5A-87BF-6ACE96611DB9}" destId="{4DAC8E94-B117-4CA8-BC26-7F2EDD09A867}" srcOrd="0" destOrd="0" presId="urn:microsoft.com/office/officeart/2018/2/layout/IconVerticalSolidList"/>
    <dgm:cxn modelId="{448A3E9F-1C6C-43E2-AFF4-46A5CBE57C30}" type="presOf" srcId="{7C1B2D42-C7B2-445A-8B59-A9F169E1B4DD}" destId="{084C96BC-0D46-46E4-B860-89EB8846F7D7}" srcOrd="0" destOrd="0" presId="urn:microsoft.com/office/officeart/2018/2/layout/IconVerticalSolidList"/>
    <dgm:cxn modelId="{F39FDDA3-E8B3-431A-81C1-0BBBDAB7A13B}" type="presOf" srcId="{393410F1-FA18-4029-8B8C-27B793F798B9}" destId="{020EB322-3032-4161-8757-C8E6C8C132EA}" srcOrd="0" destOrd="0" presId="urn:microsoft.com/office/officeart/2018/2/layout/IconVerticalSolidList"/>
    <dgm:cxn modelId="{4428F3B3-6D19-47FA-BF8F-E5617B70EE98}" srcId="{AF42D7B6-9BCF-4D5A-87BF-6ACE96611DB9}" destId="{0E35E1C3-BDCA-47AD-BF33-F068ACF453C1}" srcOrd="4" destOrd="0" parTransId="{65528610-E6E5-435F-8FB8-D36A7D2337A8}" sibTransId="{18C2DE1E-890A-4CC9-91D8-7DCB0A5BFE94}"/>
    <dgm:cxn modelId="{FD7D38BC-FE82-4351-8772-5E5B0DBC4013}" srcId="{AF42D7B6-9BCF-4D5A-87BF-6ACE96611DB9}" destId="{7C1B2D42-C7B2-445A-8B59-A9F169E1B4DD}" srcOrd="0" destOrd="0" parTransId="{572A1E2B-4A42-4997-81F1-07D8444A4ACC}" sibTransId="{3E90A639-CA36-441A-A815-E33BDE891369}"/>
    <dgm:cxn modelId="{3C0C08BD-3A09-4604-9C2E-B0F6B0C7C19A}" type="presOf" srcId="{4B5904AF-461A-49EF-89E1-649011B12233}" destId="{942E0325-4B9B-4C0F-803E-0A49DBCE8BE2}" srcOrd="0" destOrd="0" presId="urn:microsoft.com/office/officeart/2018/2/layout/IconVerticalSolidList"/>
    <dgm:cxn modelId="{7E2918C6-26E2-4A3A-B3F4-6B0FEDD82455}" srcId="{AF42D7B6-9BCF-4D5A-87BF-6ACE96611DB9}" destId="{4B5904AF-461A-49EF-89E1-649011B12233}" srcOrd="2" destOrd="0" parTransId="{BFE58274-1855-4CC6-98F9-327CD48CCFD0}" sibTransId="{22013BE0-AF0F-47D6-B627-A910149036C6}"/>
    <dgm:cxn modelId="{8C1AC4DF-7548-4F86-9828-130F3A230448}" type="presOf" srcId="{FA40B033-5AD4-466F-B95F-D02BAF0F4A64}" destId="{68796B11-E555-44F1-9339-E6B72275A44B}" srcOrd="0" destOrd="0" presId="urn:microsoft.com/office/officeart/2018/2/layout/IconVerticalSolidList"/>
    <dgm:cxn modelId="{52240902-8680-4138-848C-D0D8AAA4EA26}" type="presParOf" srcId="{4DAC8E94-B117-4CA8-BC26-7F2EDD09A867}" destId="{FCEADE29-2496-42D6-AC68-B1AD9C97C544}" srcOrd="0" destOrd="0" presId="urn:microsoft.com/office/officeart/2018/2/layout/IconVerticalSolidList"/>
    <dgm:cxn modelId="{B50D282A-3456-4B96-82C4-B4CB40328613}" type="presParOf" srcId="{FCEADE29-2496-42D6-AC68-B1AD9C97C544}" destId="{834FF7EB-D6A7-4A1E-BD76-8FFFFA402AF3}" srcOrd="0" destOrd="0" presId="urn:microsoft.com/office/officeart/2018/2/layout/IconVerticalSolidList"/>
    <dgm:cxn modelId="{45F33C2F-37C3-4298-A320-CB1DD3968B18}" type="presParOf" srcId="{FCEADE29-2496-42D6-AC68-B1AD9C97C544}" destId="{D8D79CD7-822A-4876-8527-952E2116C550}" srcOrd="1" destOrd="0" presId="urn:microsoft.com/office/officeart/2018/2/layout/IconVerticalSolidList"/>
    <dgm:cxn modelId="{E38AD38E-62EC-411C-85FD-B2982943EF56}" type="presParOf" srcId="{FCEADE29-2496-42D6-AC68-B1AD9C97C544}" destId="{1A82A704-3183-4610-829A-9A91F44F8A7E}" srcOrd="2" destOrd="0" presId="urn:microsoft.com/office/officeart/2018/2/layout/IconVerticalSolidList"/>
    <dgm:cxn modelId="{57B31948-1032-4514-900C-408E8C459D68}" type="presParOf" srcId="{FCEADE29-2496-42D6-AC68-B1AD9C97C544}" destId="{084C96BC-0D46-46E4-B860-89EB8846F7D7}" srcOrd="3" destOrd="0" presId="urn:microsoft.com/office/officeart/2018/2/layout/IconVerticalSolidList"/>
    <dgm:cxn modelId="{54451235-EBB4-4C99-BAA6-3D4C29E3228E}" type="presParOf" srcId="{4DAC8E94-B117-4CA8-BC26-7F2EDD09A867}" destId="{860ABB2A-5FA8-4BBF-8704-CFC63DCA2732}" srcOrd="1" destOrd="0" presId="urn:microsoft.com/office/officeart/2018/2/layout/IconVerticalSolidList"/>
    <dgm:cxn modelId="{582A1F98-E770-4377-BE94-A21716D9DA75}" type="presParOf" srcId="{4DAC8E94-B117-4CA8-BC26-7F2EDD09A867}" destId="{37A0D583-39B7-476A-8C93-D0CE42E2707E}" srcOrd="2" destOrd="0" presId="urn:microsoft.com/office/officeart/2018/2/layout/IconVerticalSolidList"/>
    <dgm:cxn modelId="{5D1D6F2D-B666-4269-A813-2D645160CBD9}" type="presParOf" srcId="{37A0D583-39B7-476A-8C93-D0CE42E2707E}" destId="{6AEA9145-6CD4-4B18-9071-3712C5FC63AD}" srcOrd="0" destOrd="0" presId="urn:microsoft.com/office/officeart/2018/2/layout/IconVerticalSolidList"/>
    <dgm:cxn modelId="{2FEBB449-5407-46C9-A3C9-FFF2C49B5631}" type="presParOf" srcId="{37A0D583-39B7-476A-8C93-D0CE42E2707E}" destId="{F938F8D1-136B-4EBB-A583-F4952A767D11}" srcOrd="1" destOrd="0" presId="urn:microsoft.com/office/officeart/2018/2/layout/IconVerticalSolidList"/>
    <dgm:cxn modelId="{217D8F84-179C-45C8-95EF-D412FC656477}" type="presParOf" srcId="{37A0D583-39B7-476A-8C93-D0CE42E2707E}" destId="{816E3485-083F-460D-A9FA-4A7B9CA92D42}" srcOrd="2" destOrd="0" presId="urn:microsoft.com/office/officeart/2018/2/layout/IconVerticalSolidList"/>
    <dgm:cxn modelId="{4FE14987-C63C-4957-B8AA-10DEA641FE9D}" type="presParOf" srcId="{37A0D583-39B7-476A-8C93-D0CE42E2707E}" destId="{7D3B8812-26F9-4930-85DB-0EE4A792E67C}" srcOrd="3" destOrd="0" presId="urn:microsoft.com/office/officeart/2018/2/layout/IconVerticalSolidList"/>
    <dgm:cxn modelId="{8FD50982-5AA6-41DD-B328-FFC16B50C9F2}" type="presParOf" srcId="{4DAC8E94-B117-4CA8-BC26-7F2EDD09A867}" destId="{33068F16-DCBD-4BA8-9E36-07D72782C782}" srcOrd="3" destOrd="0" presId="urn:microsoft.com/office/officeart/2018/2/layout/IconVerticalSolidList"/>
    <dgm:cxn modelId="{8F8C1F93-6551-4FEB-97A6-59B70E95751C}" type="presParOf" srcId="{4DAC8E94-B117-4CA8-BC26-7F2EDD09A867}" destId="{CDB6DCC1-0447-4368-8F30-DBFB1CD04EE9}" srcOrd="4" destOrd="0" presId="urn:microsoft.com/office/officeart/2018/2/layout/IconVerticalSolidList"/>
    <dgm:cxn modelId="{E52D259C-66FD-490C-BA8A-BE914CF32B66}" type="presParOf" srcId="{CDB6DCC1-0447-4368-8F30-DBFB1CD04EE9}" destId="{4B7363B0-4F50-4D82-9E12-AFEAE79FD3E6}" srcOrd="0" destOrd="0" presId="urn:microsoft.com/office/officeart/2018/2/layout/IconVerticalSolidList"/>
    <dgm:cxn modelId="{D32C28B7-D51D-4171-BA91-6806786A9EA1}" type="presParOf" srcId="{CDB6DCC1-0447-4368-8F30-DBFB1CD04EE9}" destId="{DCDE5284-563A-4E5F-B5EF-8AAB4C2F8BA1}" srcOrd="1" destOrd="0" presId="urn:microsoft.com/office/officeart/2018/2/layout/IconVerticalSolidList"/>
    <dgm:cxn modelId="{B68E62AA-959C-449E-B3CC-85DA04AB58A8}" type="presParOf" srcId="{CDB6DCC1-0447-4368-8F30-DBFB1CD04EE9}" destId="{4443818A-9389-460F-A92C-A3ECB7C05945}" srcOrd="2" destOrd="0" presId="urn:microsoft.com/office/officeart/2018/2/layout/IconVerticalSolidList"/>
    <dgm:cxn modelId="{C867CDF8-FFE2-4591-B5FA-56BF2362E0DD}" type="presParOf" srcId="{CDB6DCC1-0447-4368-8F30-DBFB1CD04EE9}" destId="{942E0325-4B9B-4C0F-803E-0A49DBCE8BE2}" srcOrd="3" destOrd="0" presId="urn:microsoft.com/office/officeart/2018/2/layout/IconVerticalSolidList"/>
    <dgm:cxn modelId="{34C2CEDF-635E-4507-9800-BF05FFBA41B9}" type="presParOf" srcId="{4DAC8E94-B117-4CA8-BC26-7F2EDD09A867}" destId="{29215797-4F98-4017-9C68-A0A240A1F71C}" srcOrd="5" destOrd="0" presId="urn:microsoft.com/office/officeart/2018/2/layout/IconVerticalSolidList"/>
    <dgm:cxn modelId="{498A223A-453C-47DF-AAF0-D832DB53A27C}" type="presParOf" srcId="{4DAC8E94-B117-4CA8-BC26-7F2EDD09A867}" destId="{AC954BEF-4145-4B1D-80DA-04F202981319}" srcOrd="6" destOrd="0" presId="urn:microsoft.com/office/officeart/2018/2/layout/IconVerticalSolidList"/>
    <dgm:cxn modelId="{7C866DB6-D96E-45A9-9AA9-D49EE803609A}" type="presParOf" srcId="{AC954BEF-4145-4B1D-80DA-04F202981319}" destId="{515FB111-2648-4F21-B4B7-789A795099A7}" srcOrd="0" destOrd="0" presId="urn:microsoft.com/office/officeart/2018/2/layout/IconVerticalSolidList"/>
    <dgm:cxn modelId="{1523417F-4F13-49B2-AEB6-A3BAE33B70A8}" type="presParOf" srcId="{AC954BEF-4145-4B1D-80DA-04F202981319}" destId="{398544C3-2110-4EE3-A4E7-019F06CED057}" srcOrd="1" destOrd="0" presId="urn:microsoft.com/office/officeart/2018/2/layout/IconVerticalSolidList"/>
    <dgm:cxn modelId="{EDD8172C-9867-474C-85D8-96CE9F7C551C}" type="presParOf" srcId="{AC954BEF-4145-4B1D-80DA-04F202981319}" destId="{B4F31123-72A3-4FF3-91A0-1529C130DEFE}" srcOrd="2" destOrd="0" presId="urn:microsoft.com/office/officeart/2018/2/layout/IconVerticalSolidList"/>
    <dgm:cxn modelId="{75108B57-F465-40E3-877B-D41775403085}" type="presParOf" srcId="{AC954BEF-4145-4B1D-80DA-04F202981319}" destId="{68796B11-E555-44F1-9339-E6B72275A44B}" srcOrd="3" destOrd="0" presId="urn:microsoft.com/office/officeart/2018/2/layout/IconVerticalSolidList"/>
    <dgm:cxn modelId="{59332D09-62D6-4CA3-8F7B-16DD09B02AAB}" type="presParOf" srcId="{4DAC8E94-B117-4CA8-BC26-7F2EDD09A867}" destId="{215046FE-603F-4C19-B731-0DBA7E70D014}" srcOrd="7" destOrd="0" presId="urn:microsoft.com/office/officeart/2018/2/layout/IconVerticalSolidList"/>
    <dgm:cxn modelId="{44F222F1-2976-4F1C-8495-CE0D3A2E2F6D}" type="presParOf" srcId="{4DAC8E94-B117-4CA8-BC26-7F2EDD09A867}" destId="{2DC39CA0-EC45-4CAD-864E-B353644F3CEC}" srcOrd="8" destOrd="0" presId="urn:microsoft.com/office/officeart/2018/2/layout/IconVerticalSolidList"/>
    <dgm:cxn modelId="{0F147CEC-280F-46AF-9F92-7F4A53D06520}" type="presParOf" srcId="{2DC39CA0-EC45-4CAD-864E-B353644F3CEC}" destId="{71EFE641-AE8D-4419-904B-8F0762615B14}" srcOrd="0" destOrd="0" presId="urn:microsoft.com/office/officeart/2018/2/layout/IconVerticalSolidList"/>
    <dgm:cxn modelId="{01199430-B83D-4952-9DD9-FBE5DA399594}" type="presParOf" srcId="{2DC39CA0-EC45-4CAD-864E-B353644F3CEC}" destId="{87E1E791-F4B0-4611-B326-ECFB2626392F}" srcOrd="1" destOrd="0" presId="urn:microsoft.com/office/officeart/2018/2/layout/IconVerticalSolidList"/>
    <dgm:cxn modelId="{5EFC86BE-DD09-4A2B-AD2D-17117EBF7B78}" type="presParOf" srcId="{2DC39CA0-EC45-4CAD-864E-B353644F3CEC}" destId="{EC4773DA-BF6A-4F8E-AED6-7616FF3088DC}" srcOrd="2" destOrd="0" presId="urn:microsoft.com/office/officeart/2018/2/layout/IconVerticalSolidList"/>
    <dgm:cxn modelId="{B60CBAB2-2CC1-4D36-81AF-F6E14D415664}" type="presParOf" srcId="{2DC39CA0-EC45-4CAD-864E-B353644F3CEC}" destId="{0A6897CF-F363-45D7-A8E9-E3D71AE39BD7}" srcOrd="3" destOrd="0" presId="urn:microsoft.com/office/officeart/2018/2/layout/IconVerticalSolidList"/>
    <dgm:cxn modelId="{ABADAC96-A72D-4C23-A56B-BB42F51B1F63}" type="presParOf" srcId="{4DAC8E94-B117-4CA8-BC26-7F2EDD09A867}" destId="{DEDC1AE7-D56C-421F-B4B8-80F9122D0FC6}" srcOrd="9" destOrd="0" presId="urn:microsoft.com/office/officeart/2018/2/layout/IconVerticalSolidList"/>
    <dgm:cxn modelId="{E6592FA8-A4C0-44FC-A956-D641BB99DF0A}" type="presParOf" srcId="{4DAC8E94-B117-4CA8-BC26-7F2EDD09A867}" destId="{C84B7AE4-8811-4C5D-BE72-9732061DE78F}" srcOrd="10" destOrd="0" presId="urn:microsoft.com/office/officeart/2018/2/layout/IconVerticalSolidList"/>
    <dgm:cxn modelId="{281A2384-E0DD-43E0-B583-B2898B432010}" type="presParOf" srcId="{C84B7AE4-8811-4C5D-BE72-9732061DE78F}" destId="{7A00CFEA-80CA-4F0B-8D93-F281A9E6428A}" srcOrd="0" destOrd="0" presId="urn:microsoft.com/office/officeart/2018/2/layout/IconVerticalSolidList"/>
    <dgm:cxn modelId="{76365023-CF1E-425B-BBCF-C35A6ED144BD}" type="presParOf" srcId="{C84B7AE4-8811-4C5D-BE72-9732061DE78F}" destId="{A36AF7F1-46DD-4C56-A011-63A0CAFEA903}" srcOrd="1" destOrd="0" presId="urn:microsoft.com/office/officeart/2018/2/layout/IconVerticalSolidList"/>
    <dgm:cxn modelId="{E7CAC5A5-ABC4-4250-80E6-F40C001D0B70}" type="presParOf" srcId="{C84B7AE4-8811-4C5D-BE72-9732061DE78F}" destId="{00F760B5-2726-475B-BE39-089F78294B61}" srcOrd="2" destOrd="0" presId="urn:microsoft.com/office/officeart/2018/2/layout/IconVerticalSolidList"/>
    <dgm:cxn modelId="{E4741DAB-391D-4AE9-A7F8-6D887EBE1FD1}" type="presParOf" srcId="{C84B7AE4-8811-4C5D-BE72-9732061DE78F}" destId="{020EB322-3032-4161-8757-C8E6C8C132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DC38E5-9087-4814-89F9-7916A90C6261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54F5CDA-E1DC-48DE-842C-7AD24E488E75}">
      <dgm:prSet/>
      <dgm:spPr/>
      <dgm:t>
        <a:bodyPr/>
        <a:lstStyle/>
        <a:p>
          <a:r>
            <a:rPr lang="en-US" b="1" baseline="0" dirty="0"/>
            <a:t>Weak: </a:t>
          </a:r>
          <a:r>
            <a:rPr lang="en-US" b="0" baseline="0" dirty="0"/>
            <a:t>Great company, highly recommend.</a:t>
          </a:r>
          <a:endParaRPr lang="en-US" b="0" dirty="0"/>
        </a:p>
      </dgm:t>
    </dgm:pt>
    <dgm:pt modelId="{CCFFF745-2275-4127-A331-93725C8B4B6E}" type="parTrans" cxnId="{7C4466DC-5997-4CE5-9975-904BC3A75AA9}">
      <dgm:prSet/>
      <dgm:spPr/>
      <dgm:t>
        <a:bodyPr/>
        <a:lstStyle/>
        <a:p>
          <a:endParaRPr lang="en-US"/>
        </a:p>
      </dgm:t>
    </dgm:pt>
    <dgm:pt modelId="{9D77B717-3EF2-441E-888F-398A97A2B950}" type="sibTrans" cxnId="{7C4466DC-5997-4CE5-9975-904BC3A75AA9}">
      <dgm:prSet/>
      <dgm:spPr/>
      <dgm:t>
        <a:bodyPr/>
        <a:lstStyle/>
        <a:p>
          <a:endParaRPr lang="en-US"/>
        </a:p>
      </dgm:t>
    </dgm:pt>
    <dgm:pt modelId="{12A8C981-40DB-45E6-A476-B52980DC98BF}">
      <dgm:prSet/>
      <dgm:spPr/>
      <dgm:t>
        <a:bodyPr/>
        <a:lstStyle/>
        <a:p>
          <a:pPr rtl="0"/>
          <a:r>
            <a:rPr lang="en-US" b="1" baseline="0" dirty="0"/>
            <a:t>Strong: </a:t>
          </a:r>
          <a:r>
            <a:rPr lang="en-US" b="0" baseline="0" dirty="0"/>
            <a:t>Completed 15-unit cleaning ahead of schedule with zero rework.</a:t>
          </a:r>
          <a:endParaRPr lang="en-US" b="0" dirty="0"/>
        </a:p>
      </dgm:t>
    </dgm:pt>
    <dgm:pt modelId="{04541A61-D4E4-48FE-B85C-231AA52F65CF}" type="parTrans" cxnId="{3E8C5901-1B02-4F61-AC79-5B21E02F84E9}">
      <dgm:prSet/>
      <dgm:spPr/>
      <dgm:t>
        <a:bodyPr/>
        <a:lstStyle/>
        <a:p>
          <a:endParaRPr lang="en-US"/>
        </a:p>
      </dgm:t>
    </dgm:pt>
    <dgm:pt modelId="{3C6270F4-9923-425E-8D62-4C5B89410032}" type="sibTrans" cxnId="{3E8C5901-1B02-4F61-AC79-5B21E02F84E9}">
      <dgm:prSet/>
      <dgm:spPr/>
      <dgm:t>
        <a:bodyPr/>
        <a:lstStyle/>
        <a:p>
          <a:endParaRPr lang="en-US"/>
        </a:p>
      </dgm:t>
    </dgm:pt>
    <dgm:pt modelId="{2A74951D-0600-4EFF-AB1D-5E2D67E6AC5E}">
      <dgm:prSet/>
      <dgm:spPr/>
      <dgm:t>
        <a:bodyPr/>
        <a:lstStyle/>
        <a:p>
          <a:r>
            <a:rPr lang="en-US" b="0" baseline="0" dirty="0"/>
            <a:t>Specific details make your work real and credible.</a:t>
          </a:r>
          <a:endParaRPr lang="en-US" b="0" dirty="0"/>
        </a:p>
      </dgm:t>
    </dgm:pt>
    <dgm:pt modelId="{CC0DB728-B272-4832-9807-45B36FB69F9C}" type="parTrans" cxnId="{7483262C-9C66-485C-98B8-C43234A8D80B}">
      <dgm:prSet/>
      <dgm:spPr/>
      <dgm:t>
        <a:bodyPr/>
        <a:lstStyle/>
        <a:p>
          <a:endParaRPr lang="en-US"/>
        </a:p>
      </dgm:t>
    </dgm:pt>
    <dgm:pt modelId="{729ECC69-5B02-4023-9457-5DF56B5BCE5E}" type="sibTrans" cxnId="{7483262C-9C66-485C-98B8-C43234A8D80B}">
      <dgm:prSet/>
      <dgm:spPr/>
      <dgm:t>
        <a:bodyPr/>
        <a:lstStyle/>
        <a:p>
          <a:endParaRPr lang="en-US"/>
        </a:p>
      </dgm:t>
    </dgm:pt>
    <dgm:pt modelId="{3CD72689-7EEA-489F-8301-0B9C72704276}" type="pres">
      <dgm:prSet presAssocID="{37DC38E5-9087-4814-89F9-7916A90C6261}" presName="vert0" presStyleCnt="0">
        <dgm:presLayoutVars>
          <dgm:dir/>
          <dgm:animOne val="branch"/>
          <dgm:animLvl val="lvl"/>
        </dgm:presLayoutVars>
      </dgm:prSet>
      <dgm:spPr/>
    </dgm:pt>
    <dgm:pt modelId="{CEF1C498-CFDB-4CF4-8EC5-6E6ADE7C9669}" type="pres">
      <dgm:prSet presAssocID="{154F5CDA-E1DC-48DE-842C-7AD24E488E75}" presName="thickLine" presStyleLbl="alignNode1" presStyleIdx="0" presStyleCnt="3"/>
      <dgm:spPr/>
    </dgm:pt>
    <dgm:pt modelId="{D564028F-DDE8-4BDF-AA2D-462CBDB99A79}" type="pres">
      <dgm:prSet presAssocID="{154F5CDA-E1DC-48DE-842C-7AD24E488E75}" presName="horz1" presStyleCnt="0"/>
      <dgm:spPr/>
    </dgm:pt>
    <dgm:pt modelId="{0AF9367D-D0DA-496C-9613-4BCAD7A3C9B1}" type="pres">
      <dgm:prSet presAssocID="{154F5CDA-E1DC-48DE-842C-7AD24E488E75}" presName="tx1" presStyleLbl="revTx" presStyleIdx="0" presStyleCnt="3"/>
      <dgm:spPr/>
    </dgm:pt>
    <dgm:pt modelId="{96BF2652-A893-428A-B5F5-6B1D62BA9FE9}" type="pres">
      <dgm:prSet presAssocID="{154F5CDA-E1DC-48DE-842C-7AD24E488E75}" presName="vert1" presStyleCnt="0"/>
      <dgm:spPr/>
    </dgm:pt>
    <dgm:pt modelId="{7FB8A4A4-4B82-4E19-83E4-98220956753C}" type="pres">
      <dgm:prSet presAssocID="{12A8C981-40DB-45E6-A476-B52980DC98BF}" presName="thickLine" presStyleLbl="alignNode1" presStyleIdx="1" presStyleCnt="3"/>
      <dgm:spPr/>
    </dgm:pt>
    <dgm:pt modelId="{D8C8305A-2F28-422C-BCAF-D4A0A46ACD68}" type="pres">
      <dgm:prSet presAssocID="{12A8C981-40DB-45E6-A476-B52980DC98BF}" presName="horz1" presStyleCnt="0"/>
      <dgm:spPr/>
    </dgm:pt>
    <dgm:pt modelId="{00A7ABF7-4F63-4DAD-A7A1-380FC23A5ECB}" type="pres">
      <dgm:prSet presAssocID="{12A8C981-40DB-45E6-A476-B52980DC98BF}" presName="tx1" presStyleLbl="revTx" presStyleIdx="1" presStyleCnt="3"/>
      <dgm:spPr/>
    </dgm:pt>
    <dgm:pt modelId="{F32A6608-875D-40E2-B2CC-3367CC46F398}" type="pres">
      <dgm:prSet presAssocID="{12A8C981-40DB-45E6-A476-B52980DC98BF}" presName="vert1" presStyleCnt="0"/>
      <dgm:spPr/>
    </dgm:pt>
    <dgm:pt modelId="{419D5B9A-7631-49E9-A4E6-8471B960DA6C}" type="pres">
      <dgm:prSet presAssocID="{2A74951D-0600-4EFF-AB1D-5E2D67E6AC5E}" presName="thickLine" presStyleLbl="alignNode1" presStyleIdx="2" presStyleCnt="3"/>
      <dgm:spPr/>
    </dgm:pt>
    <dgm:pt modelId="{E4E98660-ECEE-4CF0-8E07-5D4828C68993}" type="pres">
      <dgm:prSet presAssocID="{2A74951D-0600-4EFF-AB1D-5E2D67E6AC5E}" presName="horz1" presStyleCnt="0"/>
      <dgm:spPr/>
    </dgm:pt>
    <dgm:pt modelId="{E492F8FC-79EF-4D15-B1BD-B9BA0CA73244}" type="pres">
      <dgm:prSet presAssocID="{2A74951D-0600-4EFF-AB1D-5E2D67E6AC5E}" presName="tx1" presStyleLbl="revTx" presStyleIdx="2" presStyleCnt="3"/>
      <dgm:spPr/>
    </dgm:pt>
    <dgm:pt modelId="{2115E0C1-F605-4011-9F2B-3FFB9D8459F9}" type="pres">
      <dgm:prSet presAssocID="{2A74951D-0600-4EFF-AB1D-5E2D67E6AC5E}" presName="vert1" presStyleCnt="0"/>
      <dgm:spPr/>
    </dgm:pt>
  </dgm:ptLst>
  <dgm:cxnLst>
    <dgm:cxn modelId="{3E8C5901-1B02-4F61-AC79-5B21E02F84E9}" srcId="{37DC38E5-9087-4814-89F9-7916A90C6261}" destId="{12A8C981-40DB-45E6-A476-B52980DC98BF}" srcOrd="1" destOrd="0" parTransId="{04541A61-D4E4-48FE-B85C-231AA52F65CF}" sibTransId="{3C6270F4-9923-425E-8D62-4C5B89410032}"/>
    <dgm:cxn modelId="{7483262C-9C66-485C-98B8-C43234A8D80B}" srcId="{37DC38E5-9087-4814-89F9-7916A90C6261}" destId="{2A74951D-0600-4EFF-AB1D-5E2D67E6AC5E}" srcOrd="2" destOrd="0" parTransId="{CC0DB728-B272-4832-9807-45B36FB69F9C}" sibTransId="{729ECC69-5B02-4023-9457-5DF56B5BCE5E}"/>
    <dgm:cxn modelId="{6A3AB438-E2D8-4C8E-9865-EC23569E8A52}" type="presOf" srcId="{2A74951D-0600-4EFF-AB1D-5E2D67E6AC5E}" destId="{E492F8FC-79EF-4D15-B1BD-B9BA0CA73244}" srcOrd="0" destOrd="0" presId="urn:microsoft.com/office/officeart/2008/layout/LinedList"/>
    <dgm:cxn modelId="{FF8AD866-4CCE-4FD6-A053-8F017BBCA0A1}" type="presOf" srcId="{154F5CDA-E1DC-48DE-842C-7AD24E488E75}" destId="{0AF9367D-D0DA-496C-9613-4BCAD7A3C9B1}" srcOrd="0" destOrd="0" presId="urn:microsoft.com/office/officeart/2008/layout/LinedList"/>
    <dgm:cxn modelId="{01982BA7-121F-440E-B482-9236329C08B0}" type="presOf" srcId="{12A8C981-40DB-45E6-A476-B52980DC98BF}" destId="{00A7ABF7-4F63-4DAD-A7A1-380FC23A5ECB}" srcOrd="0" destOrd="0" presId="urn:microsoft.com/office/officeart/2008/layout/LinedList"/>
    <dgm:cxn modelId="{26FBC6C8-DEF3-4425-AD7A-51D10DE16507}" type="presOf" srcId="{37DC38E5-9087-4814-89F9-7916A90C6261}" destId="{3CD72689-7EEA-489F-8301-0B9C72704276}" srcOrd="0" destOrd="0" presId="urn:microsoft.com/office/officeart/2008/layout/LinedList"/>
    <dgm:cxn modelId="{7C4466DC-5997-4CE5-9975-904BC3A75AA9}" srcId="{37DC38E5-9087-4814-89F9-7916A90C6261}" destId="{154F5CDA-E1DC-48DE-842C-7AD24E488E75}" srcOrd="0" destOrd="0" parTransId="{CCFFF745-2275-4127-A331-93725C8B4B6E}" sibTransId="{9D77B717-3EF2-441E-888F-398A97A2B950}"/>
    <dgm:cxn modelId="{F3842A7D-990E-49CE-9B63-1826E8B829CA}" type="presParOf" srcId="{3CD72689-7EEA-489F-8301-0B9C72704276}" destId="{CEF1C498-CFDB-4CF4-8EC5-6E6ADE7C9669}" srcOrd="0" destOrd="0" presId="urn:microsoft.com/office/officeart/2008/layout/LinedList"/>
    <dgm:cxn modelId="{F632AD6F-27AC-4981-AD05-15F970F7BEB5}" type="presParOf" srcId="{3CD72689-7EEA-489F-8301-0B9C72704276}" destId="{D564028F-DDE8-4BDF-AA2D-462CBDB99A79}" srcOrd="1" destOrd="0" presId="urn:microsoft.com/office/officeart/2008/layout/LinedList"/>
    <dgm:cxn modelId="{4DE15B74-8ABE-4322-A888-95452C0BF6BC}" type="presParOf" srcId="{D564028F-DDE8-4BDF-AA2D-462CBDB99A79}" destId="{0AF9367D-D0DA-496C-9613-4BCAD7A3C9B1}" srcOrd="0" destOrd="0" presId="urn:microsoft.com/office/officeart/2008/layout/LinedList"/>
    <dgm:cxn modelId="{4900215A-9130-4CA4-9779-5B35637EDACC}" type="presParOf" srcId="{D564028F-DDE8-4BDF-AA2D-462CBDB99A79}" destId="{96BF2652-A893-428A-B5F5-6B1D62BA9FE9}" srcOrd="1" destOrd="0" presId="urn:microsoft.com/office/officeart/2008/layout/LinedList"/>
    <dgm:cxn modelId="{3BD69609-69A0-4FFC-B9A5-B37A59B8F3A9}" type="presParOf" srcId="{3CD72689-7EEA-489F-8301-0B9C72704276}" destId="{7FB8A4A4-4B82-4E19-83E4-98220956753C}" srcOrd="2" destOrd="0" presId="urn:microsoft.com/office/officeart/2008/layout/LinedList"/>
    <dgm:cxn modelId="{1D36FB4A-1DAE-493C-8348-40EEC3AA267E}" type="presParOf" srcId="{3CD72689-7EEA-489F-8301-0B9C72704276}" destId="{D8C8305A-2F28-422C-BCAF-D4A0A46ACD68}" srcOrd="3" destOrd="0" presId="urn:microsoft.com/office/officeart/2008/layout/LinedList"/>
    <dgm:cxn modelId="{30745FDA-A394-4873-A7DE-FE9A98401D0D}" type="presParOf" srcId="{D8C8305A-2F28-422C-BCAF-D4A0A46ACD68}" destId="{00A7ABF7-4F63-4DAD-A7A1-380FC23A5ECB}" srcOrd="0" destOrd="0" presId="urn:microsoft.com/office/officeart/2008/layout/LinedList"/>
    <dgm:cxn modelId="{DD8F286F-6910-49EC-ADC0-82AAED6F31B0}" type="presParOf" srcId="{D8C8305A-2F28-422C-BCAF-D4A0A46ACD68}" destId="{F32A6608-875D-40E2-B2CC-3367CC46F398}" srcOrd="1" destOrd="0" presId="urn:microsoft.com/office/officeart/2008/layout/LinedList"/>
    <dgm:cxn modelId="{2379D248-1FE8-4A8E-88D5-63728F7B4434}" type="presParOf" srcId="{3CD72689-7EEA-489F-8301-0B9C72704276}" destId="{419D5B9A-7631-49E9-A4E6-8471B960DA6C}" srcOrd="4" destOrd="0" presId="urn:microsoft.com/office/officeart/2008/layout/LinedList"/>
    <dgm:cxn modelId="{95FB055B-9F75-4633-9D24-E0BD86713403}" type="presParOf" srcId="{3CD72689-7EEA-489F-8301-0B9C72704276}" destId="{E4E98660-ECEE-4CF0-8E07-5D4828C68993}" srcOrd="5" destOrd="0" presId="urn:microsoft.com/office/officeart/2008/layout/LinedList"/>
    <dgm:cxn modelId="{298A7CE2-86F3-4F50-9C42-1AC54A840256}" type="presParOf" srcId="{E4E98660-ECEE-4CF0-8E07-5D4828C68993}" destId="{E492F8FC-79EF-4D15-B1BD-B9BA0CA73244}" srcOrd="0" destOrd="0" presId="urn:microsoft.com/office/officeart/2008/layout/LinedList"/>
    <dgm:cxn modelId="{80D70891-1E16-4A52-A59B-0CDF868252BC}" type="presParOf" srcId="{E4E98660-ECEE-4CF0-8E07-5D4828C68993}" destId="{2115E0C1-F605-4011-9F2B-3FFB9D8459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5175B8-E774-429A-95DE-85AF299A4A8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DB953F-B0E6-4E57-8367-63E82BD6AE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Reputation drives buyer confidence.</a:t>
          </a:r>
          <a:endParaRPr lang="en-US" dirty="0"/>
        </a:p>
      </dgm:t>
    </dgm:pt>
    <dgm:pt modelId="{E139C8D3-551B-4D0A-8578-FF19EB958064}" type="parTrans" cxnId="{FD8732AC-BF64-4FF6-AD10-D2BDD430E525}">
      <dgm:prSet/>
      <dgm:spPr/>
      <dgm:t>
        <a:bodyPr/>
        <a:lstStyle/>
        <a:p>
          <a:endParaRPr lang="en-US"/>
        </a:p>
      </dgm:t>
    </dgm:pt>
    <dgm:pt modelId="{CE75EF82-7496-4F53-8539-F91CE17B76D5}" type="sibTrans" cxnId="{FD8732AC-BF64-4FF6-AD10-D2BDD430E52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B704BFF-0F73-4586-A9D3-590D5BA0DD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Testimonials are one of your strongest tools.</a:t>
          </a:r>
          <a:endParaRPr lang="en-US" dirty="0"/>
        </a:p>
      </dgm:t>
    </dgm:pt>
    <dgm:pt modelId="{EF40A0AC-56D3-4F08-8F12-6A31FC76A973}" type="parTrans" cxnId="{52F36E52-C1E9-421A-8D51-078876800405}">
      <dgm:prSet/>
      <dgm:spPr/>
      <dgm:t>
        <a:bodyPr/>
        <a:lstStyle/>
        <a:p>
          <a:endParaRPr lang="en-US"/>
        </a:p>
      </dgm:t>
    </dgm:pt>
    <dgm:pt modelId="{7FD7CE48-6024-4A2F-9E97-E39390B3A207}" type="sibTrans" cxnId="{52F36E52-C1E9-421A-8D51-07887680040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B378500-6965-4256-8BA8-28FC8DBA13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Consistency matters more than perfection.</a:t>
          </a:r>
          <a:endParaRPr lang="en-US" dirty="0"/>
        </a:p>
      </dgm:t>
    </dgm:pt>
    <dgm:pt modelId="{D355226F-9132-44AF-AF30-AF220381DC80}" type="parTrans" cxnId="{CFF7D108-4B83-4A78-AA32-228D9FAA605C}">
      <dgm:prSet/>
      <dgm:spPr/>
      <dgm:t>
        <a:bodyPr/>
        <a:lstStyle/>
        <a:p>
          <a:endParaRPr lang="en-US"/>
        </a:p>
      </dgm:t>
    </dgm:pt>
    <dgm:pt modelId="{8441D355-2F52-49E0-BA83-3CCFD4DC54C5}" type="sibTrans" cxnId="{CFF7D108-4B83-4A78-AA32-228D9FAA60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57CB9C-421D-4330-BD6A-B2FB9F5A85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Start building your proof today.</a:t>
          </a:r>
          <a:endParaRPr lang="en-US" dirty="0"/>
        </a:p>
      </dgm:t>
    </dgm:pt>
    <dgm:pt modelId="{BE2A3FC7-BD10-47DB-99D5-9178218BF187}" type="parTrans" cxnId="{E7C7F0D3-2FEA-4206-8AC0-9D545E3DE176}">
      <dgm:prSet/>
      <dgm:spPr/>
      <dgm:t>
        <a:bodyPr/>
        <a:lstStyle/>
        <a:p>
          <a:endParaRPr lang="en-US"/>
        </a:p>
      </dgm:t>
    </dgm:pt>
    <dgm:pt modelId="{63130FEF-133A-459E-8E33-448E184AF913}" type="sibTrans" cxnId="{E7C7F0D3-2FEA-4206-8AC0-9D545E3DE1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83B369-2DD7-4C8D-A20E-E80B16D5FD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baseline="0"/>
            <a:t>Strong reputations are built step by step through real work and real results.</a:t>
          </a:r>
          <a:endParaRPr lang="en-US" dirty="0"/>
        </a:p>
      </dgm:t>
    </dgm:pt>
    <dgm:pt modelId="{AFF0D0DE-965E-4E64-B5B9-288DEF00F2A1}" type="parTrans" cxnId="{B746B67F-6AE0-4420-B2F3-E02452947D77}">
      <dgm:prSet/>
      <dgm:spPr/>
      <dgm:t>
        <a:bodyPr/>
        <a:lstStyle/>
        <a:p>
          <a:endParaRPr lang="en-US"/>
        </a:p>
      </dgm:t>
    </dgm:pt>
    <dgm:pt modelId="{397821B7-711C-4C5F-B5C3-FCB79685FEE6}" type="sibTrans" cxnId="{B746B67F-6AE0-4420-B2F3-E02452947D77}">
      <dgm:prSet/>
      <dgm:spPr/>
      <dgm:t>
        <a:bodyPr/>
        <a:lstStyle/>
        <a:p>
          <a:endParaRPr lang="en-US"/>
        </a:p>
      </dgm:t>
    </dgm:pt>
    <dgm:pt modelId="{7CC8BBEE-142B-4B12-B6D0-DAB6441120FC}" type="pres">
      <dgm:prSet presAssocID="{945175B8-E774-429A-95DE-85AF299A4A8F}" presName="root" presStyleCnt="0">
        <dgm:presLayoutVars>
          <dgm:dir/>
          <dgm:resizeHandles val="exact"/>
        </dgm:presLayoutVars>
      </dgm:prSet>
      <dgm:spPr/>
    </dgm:pt>
    <dgm:pt modelId="{DB47DC6D-CC0C-4EFB-90E1-3D3F60C047EB}" type="pres">
      <dgm:prSet presAssocID="{56DB953F-B0E6-4E57-8367-63E82BD6AEF0}" presName="compNode" presStyleCnt="0"/>
      <dgm:spPr/>
    </dgm:pt>
    <dgm:pt modelId="{B14BCA83-6F88-4825-8FAA-A9DBAAA0B33B}" type="pres">
      <dgm:prSet presAssocID="{56DB953F-B0E6-4E57-8367-63E82BD6AEF0}" presName="bgRect" presStyleLbl="bgShp" presStyleIdx="0" presStyleCnt="5"/>
      <dgm:spPr/>
    </dgm:pt>
    <dgm:pt modelId="{28911D1F-7D6E-4C6C-8EB1-31ED208FBFB6}" type="pres">
      <dgm:prSet presAssocID="{56DB953F-B0E6-4E57-8367-63E82BD6AEF0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6F7AA016-072E-4886-9F8E-393C5E22D04E}" type="pres">
      <dgm:prSet presAssocID="{56DB953F-B0E6-4E57-8367-63E82BD6AEF0}" presName="spaceRect" presStyleCnt="0"/>
      <dgm:spPr/>
    </dgm:pt>
    <dgm:pt modelId="{CC721477-8288-45C4-8DB0-E950ADC5028D}" type="pres">
      <dgm:prSet presAssocID="{56DB953F-B0E6-4E57-8367-63E82BD6AEF0}" presName="parTx" presStyleLbl="revTx" presStyleIdx="0" presStyleCnt="5">
        <dgm:presLayoutVars>
          <dgm:chMax val="0"/>
          <dgm:chPref val="0"/>
        </dgm:presLayoutVars>
      </dgm:prSet>
      <dgm:spPr/>
    </dgm:pt>
    <dgm:pt modelId="{87A5F6B9-5E83-4570-9377-56ACCD5A4EF6}" type="pres">
      <dgm:prSet presAssocID="{CE75EF82-7496-4F53-8539-F91CE17B76D5}" presName="sibTrans" presStyleCnt="0"/>
      <dgm:spPr/>
    </dgm:pt>
    <dgm:pt modelId="{562D349E-A0A9-42F3-871D-202892584422}" type="pres">
      <dgm:prSet presAssocID="{DB704BFF-0F73-4586-A9D3-590D5BA0DD3E}" presName="compNode" presStyleCnt="0"/>
      <dgm:spPr/>
    </dgm:pt>
    <dgm:pt modelId="{9F2C24D2-4D5E-4C46-8A84-DF957A04F289}" type="pres">
      <dgm:prSet presAssocID="{DB704BFF-0F73-4586-A9D3-590D5BA0DD3E}" presName="bgRect" presStyleLbl="bgShp" presStyleIdx="1" presStyleCnt="5"/>
      <dgm:spPr/>
    </dgm:pt>
    <dgm:pt modelId="{317BAC28-E84B-4604-B99B-046998A7D17E}" type="pres">
      <dgm:prSet presAssocID="{DB704BFF-0F73-4586-A9D3-590D5BA0DD3E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B2B01C4-6258-44B4-8F8A-4C5DF97A82F8}" type="pres">
      <dgm:prSet presAssocID="{DB704BFF-0F73-4586-A9D3-590D5BA0DD3E}" presName="spaceRect" presStyleCnt="0"/>
      <dgm:spPr/>
    </dgm:pt>
    <dgm:pt modelId="{291643AC-3CC5-4604-B60B-314ADAED7B31}" type="pres">
      <dgm:prSet presAssocID="{DB704BFF-0F73-4586-A9D3-590D5BA0DD3E}" presName="parTx" presStyleLbl="revTx" presStyleIdx="1" presStyleCnt="5">
        <dgm:presLayoutVars>
          <dgm:chMax val="0"/>
          <dgm:chPref val="0"/>
        </dgm:presLayoutVars>
      </dgm:prSet>
      <dgm:spPr/>
    </dgm:pt>
    <dgm:pt modelId="{C8596E78-379E-4E92-A27B-B9CB39B0F113}" type="pres">
      <dgm:prSet presAssocID="{7FD7CE48-6024-4A2F-9E97-E39390B3A207}" presName="sibTrans" presStyleCnt="0"/>
      <dgm:spPr/>
    </dgm:pt>
    <dgm:pt modelId="{3E0D40D1-4897-416D-A3AD-5F08648AE187}" type="pres">
      <dgm:prSet presAssocID="{9B378500-6965-4256-8BA8-28FC8DBA131A}" presName="compNode" presStyleCnt="0"/>
      <dgm:spPr/>
    </dgm:pt>
    <dgm:pt modelId="{5F4E3597-F451-4066-B519-B367228D2D75}" type="pres">
      <dgm:prSet presAssocID="{9B378500-6965-4256-8BA8-28FC8DBA131A}" presName="bgRect" presStyleLbl="bgShp" presStyleIdx="2" presStyleCnt="5"/>
      <dgm:spPr/>
    </dgm:pt>
    <dgm:pt modelId="{CB41E25B-6D3A-4A7B-9AAB-B328487E73D5}" type="pres">
      <dgm:prSet presAssocID="{9B378500-6965-4256-8BA8-28FC8DBA131A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E2FB65A-1F40-4ECC-A068-3C2D517DE708}" type="pres">
      <dgm:prSet presAssocID="{9B378500-6965-4256-8BA8-28FC8DBA131A}" presName="spaceRect" presStyleCnt="0"/>
      <dgm:spPr/>
    </dgm:pt>
    <dgm:pt modelId="{7A1615A1-5E59-4A74-BF47-35A12C27C4B6}" type="pres">
      <dgm:prSet presAssocID="{9B378500-6965-4256-8BA8-28FC8DBA131A}" presName="parTx" presStyleLbl="revTx" presStyleIdx="2" presStyleCnt="5">
        <dgm:presLayoutVars>
          <dgm:chMax val="0"/>
          <dgm:chPref val="0"/>
        </dgm:presLayoutVars>
      </dgm:prSet>
      <dgm:spPr/>
    </dgm:pt>
    <dgm:pt modelId="{05412B18-A88D-4FA0-B51D-C3C33B07F8B7}" type="pres">
      <dgm:prSet presAssocID="{8441D355-2F52-49E0-BA83-3CCFD4DC54C5}" presName="sibTrans" presStyleCnt="0"/>
      <dgm:spPr/>
    </dgm:pt>
    <dgm:pt modelId="{E2B6D63A-F64D-4ABE-88AE-CBF8B74090B6}" type="pres">
      <dgm:prSet presAssocID="{1057CB9C-421D-4330-BD6A-B2FB9F5A8534}" presName="compNode" presStyleCnt="0"/>
      <dgm:spPr/>
    </dgm:pt>
    <dgm:pt modelId="{45EA06FA-D04B-411F-876F-18662A2888A1}" type="pres">
      <dgm:prSet presAssocID="{1057CB9C-421D-4330-BD6A-B2FB9F5A8534}" presName="bgRect" presStyleLbl="bgShp" presStyleIdx="3" presStyleCnt="5"/>
      <dgm:spPr/>
    </dgm:pt>
    <dgm:pt modelId="{1CF01FCF-C8DE-4172-A67B-0EBAF4384BB8}" type="pres">
      <dgm:prSet presAssocID="{1057CB9C-421D-4330-BD6A-B2FB9F5A8534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547853AE-39F5-4CA4-92B8-898727A0FAE7}" type="pres">
      <dgm:prSet presAssocID="{1057CB9C-421D-4330-BD6A-B2FB9F5A8534}" presName="spaceRect" presStyleCnt="0"/>
      <dgm:spPr/>
    </dgm:pt>
    <dgm:pt modelId="{41E6C0A4-9896-42CF-BEF0-877B42D8323B}" type="pres">
      <dgm:prSet presAssocID="{1057CB9C-421D-4330-BD6A-B2FB9F5A8534}" presName="parTx" presStyleLbl="revTx" presStyleIdx="3" presStyleCnt="5">
        <dgm:presLayoutVars>
          <dgm:chMax val="0"/>
          <dgm:chPref val="0"/>
        </dgm:presLayoutVars>
      </dgm:prSet>
      <dgm:spPr/>
    </dgm:pt>
    <dgm:pt modelId="{00293B5E-C30A-4650-A23D-86480F200132}" type="pres">
      <dgm:prSet presAssocID="{63130FEF-133A-459E-8E33-448E184AF913}" presName="sibTrans" presStyleCnt="0"/>
      <dgm:spPr/>
    </dgm:pt>
    <dgm:pt modelId="{84E5B406-D742-4740-9DCA-FD72F8EB7E40}" type="pres">
      <dgm:prSet presAssocID="{4E83B369-2DD7-4C8D-A20E-E80B16D5FD90}" presName="compNode" presStyleCnt="0"/>
      <dgm:spPr/>
    </dgm:pt>
    <dgm:pt modelId="{7D67B8CD-6502-4D6A-9A78-2B104378B4CF}" type="pres">
      <dgm:prSet presAssocID="{4E83B369-2DD7-4C8D-A20E-E80B16D5FD90}" presName="bgRect" presStyleLbl="bgShp" presStyleIdx="4" presStyleCnt="5"/>
      <dgm:spPr/>
    </dgm:pt>
    <dgm:pt modelId="{91C2B20A-EAC8-442D-9F34-95A6CECAD5BB}" type="pres">
      <dgm:prSet presAssocID="{4E83B369-2DD7-4C8D-A20E-E80B16D5FD90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50033CF1-4EAD-4DEF-A28E-2CA5E0ADD95F}" type="pres">
      <dgm:prSet presAssocID="{4E83B369-2DD7-4C8D-A20E-E80B16D5FD90}" presName="spaceRect" presStyleCnt="0"/>
      <dgm:spPr/>
    </dgm:pt>
    <dgm:pt modelId="{7D28AAF4-C5A5-4597-943C-3AC7CE37A6E3}" type="pres">
      <dgm:prSet presAssocID="{4E83B369-2DD7-4C8D-A20E-E80B16D5FD9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82CD06-3F58-4F4F-8139-07B0E6F11BA5}" type="presOf" srcId="{DB704BFF-0F73-4586-A9D3-590D5BA0DD3E}" destId="{291643AC-3CC5-4604-B60B-314ADAED7B31}" srcOrd="0" destOrd="0" presId="urn:microsoft.com/office/officeart/2018/2/layout/IconVerticalSolidList"/>
    <dgm:cxn modelId="{CFF7D108-4B83-4A78-AA32-228D9FAA605C}" srcId="{945175B8-E774-429A-95DE-85AF299A4A8F}" destId="{9B378500-6965-4256-8BA8-28FC8DBA131A}" srcOrd="2" destOrd="0" parTransId="{D355226F-9132-44AF-AF30-AF220381DC80}" sibTransId="{8441D355-2F52-49E0-BA83-3CCFD4DC54C5}"/>
    <dgm:cxn modelId="{E32A843C-C1B7-4FEC-83C8-43EF900E8477}" type="presOf" srcId="{4E83B369-2DD7-4C8D-A20E-E80B16D5FD90}" destId="{7D28AAF4-C5A5-4597-943C-3AC7CE37A6E3}" srcOrd="0" destOrd="0" presId="urn:microsoft.com/office/officeart/2018/2/layout/IconVerticalSolidList"/>
    <dgm:cxn modelId="{52F36E52-C1E9-421A-8D51-078876800405}" srcId="{945175B8-E774-429A-95DE-85AF299A4A8F}" destId="{DB704BFF-0F73-4586-A9D3-590D5BA0DD3E}" srcOrd="1" destOrd="0" parTransId="{EF40A0AC-56D3-4F08-8F12-6A31FC76A973}" sibTransId="{7FD7CE48-6024-4A2F-9E97-E39390B3A207}"/>
    <dgm:cxn modelId="{B746B67F-6AE0-4420-B2F3-E02452947D77}" srcId="{945175B8-E774-429A-95DE-85AF299A4A8F}" destId="{4E83B369-2DD7-4C8D-A20E-E80B16D5FD90}" srcOrd="4" destOrd="0" parTransId="{AFF0D0DE-965E-4E64-B5B9-288DEF00F2A1}" sibTransId="{397821B7-711C-4C5F-B5C3-FCB79685FEE6}"/>
    <dgm:cxn modelId="{0F2D6A8A-674B-45BE-9CC2-4B59E5338A8A}" type="presOf" srcId="{9B378500-6965-4256-8BA8-28FC8DBA131A}" destId="{7A1615A1-5E59-4A74-BF47-35A12C27C4B6}" srcOrd="0" destOrd="0" presId="urn:microsoft.com/office/officeart/2018/2/layout/IconVerticalSolidList"/>
    <dgm:cxn modelId="{FD8732AC-BF64-4FF6-AD10-D2BDD430E525}" srcId="{945175B8-E774-429A-95DE-85AF299A4A8F}" destId="{56DB953F-B0E6-4E57-8367-63E82BD6AEF0}" srcOrd="0" destOrd="0" parTransId="{E139C8D3-551B-4D0A-8578-FF19EB958064}" sibTransId="{CE75EF82-7496-4F53-8539-F91CE17B76D5}"/>
    <dgm:cxn modelId="{4D79CDBD-FBE9-43EC-B9E4-3CEFD8EF626E}" type="presOf" srcId="{945175B8-E774-429A-95DE-85AF299A4A8F}" destId="{7CC8BBEE-142B-4B12-B6D0-DAB6441120FC}" srcOrd="0" destOrd="0" presId="urn:microsoft.com/office/officeart/2018/2/layout/IconVerticalSolidList"/>
    <dgm:cxn modelId="{AD751FC1-608E-4FAC-A2F4-543B838E6E1A}" type="presOf" srcId="{1057CB9C-421D-4330-BD6A-B2FB9F5A8534}" destId="{41E6C0A4-9896-42CF-BEF0-877B42D8323B}" srcOrd="0" destOrd="0" presId="urn:microsoft.com/office/officeart/2018/2/layout/IconVerticalSolidList"/>
    <dgm:cxn modelId="{E7C7F0D3-2FEA-4206-8AC0-9D545E3DE176}" srcId="{945175B8-E774-429A-95DE-85AF299A4A8F}" destId="{1057CB9C-421D-4330-BD6A-B2FB9F5A8534}" srcOrd="3" destOrd="0" parTransId="{BE2A3FC7-BD10-47DB-99D5-9178218BF187}" sibTransId="{63130FEF-133A-459E-8E33-448E184AF913}"/>
    <dgm:cxn modelId="{1F6185EA-C756-4E9A-9F1C-9B8960D10317}" type="presOf" srcId="{56DB953F-B0E6-4E57-8367-63E82BD6AEF0}" destId="{CC721477-8288-45C4-8DB0-E950ADC5028D}" srcOrd="0" destOrd="0" presId="urn:microsoft.com/office/officeart/2018/2/layout/IconVerticalSolidList"/>
    <dgm:cxn modelId="{7FAE9DDA-B16E-4390-96B7-C0A4B573E37E}" type="presParOf" srcId="{7CC8BBEE-142B-4B12-B6D0-DAB6441120FC}" destId="{DB47DC6D-CC0C-4EFB-90E1-3D3F60C047EB}" srcOrd="0" destOrd="0" presId="urn:microsoft.com/office/officeart/2018/2/layout/IconVerticalSolidList"/>
    <dgm:cxn modelId="{09DE4041-C836-412F-9836-A77003C04B2C}" type="presParOf" srcId="{DB47DC6D-CC0C-4EFB-90E1-3D3F60C047EB}" destId="{B14BCA83-6F88-4825-8FAA-A9DBAAA0B33B}" srcOrd="0" destOrd="0" presId="urn:microsoft.com/office/officeart/2018/2/layout/IconVerticalSolidList"/>
    <dgm:cxn modelId="{3354A73E-7C9B-4958-BE48-E612DB7244C7}" type="presParOf" srcId="{DB47DC6D-CC0C-4EFB-90E1-3D3F60C047EB}" destId="{28911D1F-7D6E-4C6C-8EB1-31ED208FBFB6}" srcOrd="1" destOrd="0" presId="urn:microsoft.com/office/officeart/2018/2/layout/IconVerticalSolidList"/>
    <dgm:cxn modelId="{2AD7E995-3C29-40D9-833F-462247A45BFE}" type="presParOf" srcId="{DB47DC6D-CC0C-4EFB-90E1-3D3F60C047EB}" destId="{6F7AA016-072E-4886-9F8E-393C5E22D04E}" srcOrd="2" destOrd="0" presId="urn:microsoft.com/office/officeart/2018/2/layout/IconVerticalSolidList"/>
    <dgm:cxn modelId="{42F89D33-E09B-455A-8BDA-BF80CBAE5424}" type="presParOf" srcId="{DB47DC6D-CC0C-4EFB-90E1-3D3F60C047EB}" destId="{CC721477-8288-45C4-8DB0-E950ADC5028D}" srcOrd="3" destOrd="0" presId="urn:microsoft.com/office/officeart/2018/2/layout/IconVerticalSolidList"/>
    <dgm:cxn modelId="{129EF42D-3756-484B-AC93-F343FEF8BFC5}" type="presParOf" srcId="{7CC8BBEE-142B-4B12-B6D0-DAB6441120FC}" destId="{87A5F6B9-5E83-4570-9377-56ACCD5A4EF6}" srcOrd="1" destOrd="0" presId="urn:microsoft.com/office/officeart/2018/2/layout/IconVerticalSolidList"/>
    <dgm:cxn modelId="{50357E1B-DC39-477B-9F90-A244E368044D}" type="presParOf" srcId="{7CC8BBEE-142B-4B12-B6D0-DAB6441120FC}" destId="{562D349E-A0A9-42F3-871D-202892584422}" srcOrd="2" destOrd="0" presId="urn:microsoft.com/office/officeart/2018/2/layout/IconVerticalSolidList"/>
    <dgm:cxn modelId="{2A8E7835-52F3-4F18-8FCC-EA7870822ED3}" type="presParOf" srcId="{562D349E-A0A9-42F3-871D-202892584422}" destId="{9F2C24D2-4D5E-4C46-8A84-DF957A04F289}" srcOrd="0" destOrd="0" presId="urn:microsoft.com/office/officeart/2018/2/layout/IconVerticalSolidList"/>
    <dgm:cxn modelId="{44F1506E-6EA5-49F3-A98B-33424FC581AD}" type="presParOf" srcId="{562D349E-A0A9-42F3-871D-202892584422}" destId="{317BAC28-E84B-4604-B99B-046998A7D17E}" srcOrd="1" destOrd="0" presId="urn:microsoft.com/office/officeart/2018/2/layout/IconVerticalSolidList"/>
    <dgm:cxn modelId="{6CCE7FC0-5967-447E-803E-7B88360DFE85}" type="presParOf" srcId="{562D349E-A0A9-42F3-871D-202892584422}" destId="{CB2B01C4-6258-44B4-8F8A-4C5DF97A82F8}" srcOrd="2" destOrd="0" presId="urn:microsoft.com/office/officeart/2018/2/layout/IconVerticalSolidList"/>
    <dgm:cxn modelId="{9D067A74-DA0C-402A-B11C-4D9805C9A1FF}" type="presParOf" srcId="{562D349E-A0A9-42F3-871D-202892584422}" destId="{291643AC-3CC5-4604-B60B-314ADAED7B31}" srcOrd="3" destOrd="0" presId="urn:microsoft.com/office/officeart/2018/2/layout/IconVerticalSolidList"/>
    <dgm:cxn modelId="{60FF776C-DE97-4D30-B603-484EB1E8A80E}" type="presParOf" srcId="{7CC8BBEE-142B-4B12-B6D0-DAB6441120FC}" destId="{C8596E78-379E-4E92-A27B-B9CB39B0F113}" srcOrd="3" destOrd="0" presId="urn:microsoft.com/office/officeart/2018/2/layout/IconVerticalSolidList"/>
    <dgm:cxn modelId="{F6852281-FFEC-44DF-A737-751D2A266C08}" type="presParOf" srcId="{7CC8BBEE-142B-4B12-B6D0-DAB6441120FC}" destId="{3E0D40D1-4897-416D-A3AD-5F08648AE187}" srcOrd="4" destOrd="0" presId="urn:microsoft.com/office/officeart/2018/2/layout/IconVerticalSolidList"/>
    <dgm:cxn modelId="{C20F1972-CEFE-4C02-80EC-EA77A5A364AB}" type="presParOf" srcId="{3E0D40D1-4897-416D-A3AD-5F08648AE187}" destId="{5F4E3597-F451-4066-B519-B367228D2D75}" srcOrd="0" destOrd="0" presId="urn:microsoft.com/office/officeart/2018/2/layout/IconVerticalSolidList"/>
    <dgm:cxn modelId="{561BD52C-AD93-4317-B748-6552B4D1F449}" type="presParOf" srcId="{3E0D40D1-4897-416D-A3AD-5F08648AE187}" destId="{CB41E25B-6D3A-4A7B-9AAB-B328487E73D5}" srcOrd="1" destOrd="0" presId="urn:microsoft.com/office/officeart/2018/2/layout/IconVerticalSolidList"/>
    <dgm:cxn modelId="{9A8EE857-19EA-4D0F-B618-47571E6BB1DD}" type="presParOf" srcId="{3E0D40D1-4897-416D-A3AD-5F08648AE187}" destId="{BE2FB65A-1F40-4ECC-A068-3C2D517DE708}" srcOrd="2" destOrd="0" presId="urn:microsoft.com/office/officeart/2018/2/layout/IconVerticalSolidList"/>
    <dgm:cxn modelId="{41DE3E26-F033-4380-ABD3-C3C8D42D3A1D}" type="presParOf" srcId="{3E0D40D1-4897-416D-A3AD-5F08648AE187}" destId="{7A1615A1-5E59-4A74-BF47-35A12C27C4B6}" srcOrd="3" destOrd="0" presId="urn:microsoft.com/office/officeart/2018/2/layout/IconVerticalSolidList"/>
    <dgm:cxn modelId="{EBF7DE95-1CBF-4FB4-8499-C42339D3D331}" type="presParOf" srcId="{7CC8BBEE-142B-4B12-B6D0-DAB6441120FC}" destId="{05412B18-A88D-4FA0-B51D-C3C33B07F8B7}" srcOrd="5" destOrd="0" presId="urn:microsoft.com/office/officeart/2018/2/layout/IconVerticalSolidList"/>
    <dgm:cxn modelId="{D0179752-D1B9-46B1-8AAD-1832856040F3}" type="presParOf" srcId="{7CC8BBEE-142B-4B12-B6D0-DAB6441120FC}" destId="{E2B6D63A-F64D-4ABE-88AE-CBF8B74090B6}" srcOrd="6" destOrd="0" presId="urn:microsoft.com/office/officeart/2018/2/layout/IconVerticalSolidList"/>
    <dgm:cxn modelId="{9AF10DAA-B708-4F95-AABE-7F3CF3A93E9D}" type="presParOf" srcId="{E2B6D63A-F64D-4ABE-88AE-CBF8B74090B6}" destId="{45EA06FA-D04B-411F-876F-18662A2888A1}" srcOrd="0" destOrd="0" presId="urn:microsoft.com/office/officeart/2018/2/layout/IconVerticalSolidList"/>
    <dgm:cxn modelId="{B0CB8479-F0C3-4F6B-B042-EDE61AD79740}" type="presParOf" srcId="{E2B6D63A-F64D-4ABE-88AE-CBF8B74090B6}" destId="{1CF01FCF-C8DE-4172-A67B-0EBAF4384BB8}" srcOrd="1" destOrd="0" presId="urn:microsoft.com/office/officeart/2018/2/layout/IconVerticalSolidList"/>
    <dgm:cxn modelId="{7AAD8668-26F0-4E92-9F76-22AE67E22117}" type="presParOf" srcId="{E2B6D63A-F64D-4ABE-88AE-CBF8B74090B6}" destId="{547853AE-39F5-4CA4-92B8-898727A0FAE7}" srcOrd="2" destOrd="0" presId="urn:microsoft.com/office/officeart/2018/2/layout/IconVerticalSolidList"/>
    <dgm:cxn modelId="{5C86589C-3418-464E-B992-9676C0066E2F}" type="presParOf" srcId="{E2B6D63A-F64D-4ABE-88AE-CBF8B74090B6}" destId="{41E6C0A4-9896-42CF-BEF0-877B42D8323B}" srcOrd="3" destOrd="0" presId="urn:microsoft.com/office/officeart/2018/2/layout/IconVerticalSolidList"/>
    <dgm:cxn modelId="{C83C99AC-2CE3-496D-BD1A-2C543460B005}" type="presParOf" srcId="{7CC8BBEE-142B-4B12-B6D0-DAB6441120FC}" destId="{00293B5E-C30A-4650-A23D-86480F200132}" srcOrd="7" destOrd="0" presId="urn:microsoft.com/office/officeart/2018/2/layout/IconVerticalSolidList"/>
    <dgm:cxn modelId="{6FFE9EC1-961C-4156-B00D-9FF7FEBF2B8E}" type="presParOf" srcId="{7CC8BBEE-142B-4B12-B6D0-DAB6441120FC}" destId="{84E5B406-D742-4740-9DCA-FD72F8EB7E40}" srcOrd="8" destOrd="0" presId="urn:microsoft.com/office/officeart/2018/2/layout/IconVerticalSolidList"/>
    <dgm:cxn modelId="{7D00156A-7A02-4C93-B6E5-210527884098}" type="presParOf" srcId="{84E5B406-D742-4740-9DCA-FD72F8EB7E40}" destId="{7D67B8CD-6502-4D6A-9A78-2B104378B4CF}" srcOrd="0" destOrd="0" presId="urn:microsoft.com/office/officeart/2018/2/layout/IconVerticalSolidList"/>
    <dgm:cxn modelId="{74F77EF2-7DBA-4E74-8226-41C2AD96ED69}" type="presParOf" srcId="{84E5B406-D742-4740-9DCA-FD72F8EB7E40}" destId="{91C2B20A-EAC8-442D-9F34-95A6CECAD5BB}" srcOrd="1" destOrd="0" presId="urn:microsoft.com/office/officeart/2018/2/layout/IconVerticalSolidList"/>
    <dgm:cxn modelId="{B50D4F64-57DE-4D32-A9FE-0C8A7D6AF3A3}" type="presParOf" srcId="{84E5B406-D742-4740-9DCA-FD72F8EB7E40}" destId="{50033CF1-4EAD-4DEF-A28E-2CA5E0ADD95F}" srcOrd="2" destOrd="0" presId="urn:microsoft.com/office/officeart/2018/2/layout/IconVerticalSolidList"/>
    <dgm:cxn modelId="{2C44F627-B9CA-408B-A417-8E0E405B57E7}" type="presParOf" srcId="{84E5B406-D742-4740-9DCA-FD72F8EB7E40}" destId="{7D28AAF4-C5A5-4597-943C-3AC7CE37A6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CF2DFA-24C0-47C9-8781-BA544CCCBC0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4B6B269-FBFE-4F70-BF75-8793C6CA1F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Ryan Taylor</a:t>
          </a:r>
          <a:endParaRPr lang="en-US" sz="1600" b="1" dirty="0">
            <a:solidFill>
              <a:srgbClr val="004D86"/>
            </a:solidFill>
          </a:endParaRPr>
        </a:p>
      </dgm:t>
    </dgm:pt>
    <dgm:pt modelId="{39EF19DE-E8AB-4DBF-B299-498EDC24B3D9}" type="parTrans" cxnId="{96A887F3-7190-4FE9-B348-FF8EEB85CE01}">
      <dgm:prSet/>
      <dgm:spPr/>
      <dgm:t>
        <a:bodyPr/>
        <a:lstStyle/>
        <a:p>
          <a:endParaRPr lang="en-US"/>
        </a:p>
      </dgm:t>
    </dgm:pt>
    <dgm:pt modelId="{BE89F3CA-115C-48F3-A34C-760D2109F8C7}" type="sibTrans" cxnId="{96A887F3-7190-4FE9-B348-FF8EEB85CE01}">
      <dgm:prSet/>
      <dgm:spPr/>
      <dgm:t>
        <a:bodyPr/>
        <a:lstStyle/>
        <a:p>
          <a:endParaRPr lang="en-US"/>
        </a:p>
      </dgm:t>
    </dgm:pt>
    <dgm:pt modelId="{3474F863-A8EA-40E8-9B4A-544D2B5191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206-397-7872</a:t>
          </a:r>
          <a:endParaRPr lang="en-US" sz="1200" b="1" dirty="0">
            <a:solidFill>
              <a:srgbClr val="004D86"/>
            </a:solidFill>
          </a:endParaRPr>
        </a:p>
      </dgm:t>
    </dgm:pt>
    <dgm:pt modelId="{F02A33F2-8065-4346-BA49-087D2C9EC37D}" type="parTrans" cxnId="{99E892F1-6B1E-442B-84FA-2D75F77DAD24}">
      <dgm:prSet/>
      <dgm:spPr/>
      <dgm:t>
        <a:bodyPr/>
        <a:lstStyle/>
        <a:p>
          <a:endParaRPr lang="en-US"/>
        </a:p>
      </dgm:t>
    </dgm:pt>
    <dgm:pt modelId="{27F450BD-C101-43C0-9C61-D56E8E6D7C3D}" type="sibTrans" cxnId="{99E892F1-6B1E-442B-84FA-2D75F77DAD24}">
      <dgm:prSet/>
      <dgm:spPr/>
      <dgm:t>
        <a:bodyPr/>
        <a:lstStyle/>
        <a:p>
          <a:endParaRPr lang="en-US"/>
        </a:p>
      </dgm:t>
    </dgm:pt>
    <dgm:pt modelId="{97B218AA-DB28-4F47-9019-2C1F49745C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ryan@goldengiftconsulting.com</a:t>
          </a:r>
          <a:endParaRPr lang="en-US" sz="1600" b="1" dirty="0">
            <a:solidFill>
              <a:srgbClr val="004D86"/>
            </a:solidFill>
          </a:endParaRPr>
        </a:p>
      </dgm:t>
    </dgm:pt>
    <dgm:pt modelId="{5BAFC20A-FE47-4A2C-BB74-BC110B135C69}" type="parTrans" cxnId="{E9BDB1F3-DC63-418C-B5B7-747D35606ABC}">
      <dgm:prSet/>
      <dgm:spPr/>
      <dgm:t>
        <a:bodyPr/>
        <a:lstStyle/>
        <a:p>
          <a:endParaRPr lang="en-US"/>
        </a:p>
      </dgm:t>
    </dgm:pt>
    <dgm:pt modelId="{958B7C0A-0E0B-45DB-8817-BE866E8B6E88}" type="sibTrans" cxnId="{E9BDB1F3-DC63-418C-B5B7-747D35606ABC}">
      <dgm:prSet/>
      <dgm:spPr/>
      <dgm:t>
        <a:bodyPr/>
        <a:lstStyle/>
        <a:p>
          <a:endParaRPr lang="en-US"/>
        </a:p>
      </dgm:t>
    </dgm:pt>
    <dgm:pt modelId="{57A9B6BE-67D5-4631-9540-AC1245F303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baseline="0" dirty="0">
              <a:solidFill>
                <a:srgbClr val="004D86"/>
              </a:solidFill>
            </a:rPr>
            <a:t>www.goldengiftconsulting.com</a:t>
          </a:r>
          <a:endParaRPr lang="en-US" sz="1600" b="1" dirty="0">
            <a:solidFill>
              <a:srgbClr val="004D86"/>
            </a:solidFill>
          </a:endParaRPr>
        </a:p>
      </dgm:t>
    </dgm:pt>
    <dgm:pt modelId="{BEF381CA-B376-4FF7-9132-21FCC2D87EFC}" type="parTrans" cxnId="{D5913772-CE72-45C3-AC94-64A8C36DA990}">
      <dgm:prSet/>
      <dgm:spPr/>
      <dgm:t>
        <a:bodyPr/>
        <a:lstStyle/>
        <a:p>
          <a:endParaRPr lang="en-US"/>
        </a:p>
      </dgm:t>
    </dgm:pt>
    <dgm:pt modelId="{3897F357-EEC5-4A37-9BBB-189AB8B0C4DD}" type="sibTrans" cxnId="{D5913772-CE72-45C3-AC94-64A8C36DA990}">
      <dgm:prSet/>
      <dgm:spPr/>
      <dgm:t>
        <a:bodyPr/>
        <a:lstStyle/>
        <a:p>
          <a:endParaRPr lang="en-US"/>
        </a:p>
      </dgm:t>
    </dgm:pt>
    <dgm:pt modelId="{E3213A12-AE4E-43C5-9AB4-45D0C59414C4}" type="pres">
      <dgm:prSet presAssocID="{2DCF2DFA-24C0-47C9-8781-BA544CCCBC04}" presName="root" presStyleCnt="0">
        <dgm:presLayoutVars>
          <dgm:dir/>
          <dgm:resizeHandles val="exact"/>
        </dgm:presLayoutVars>
      </dgm:prSet>
      <dgm:spPr/>
    </dgm:pt>
    <dgm:pt modelId="{697BBE87-0928-413A-BBAE-2121F6123D7A}" type="pres">
      <dgm:prSet presAssocID="{D4B6B269-FBFE-4F70-BF75-8793C6CA1FD1}" presName="compNode" presStyleCnt="0"/>
      <dgm:spPr/>
    </dgm:pt>
    <dgm:pt modelId="{CA1118AC-7973-41CF-BCC3-D94A662000B7}" type="pres">
      <dgm:prSet presAssocID="{D4B6B269-FBFE-4F70-BF75-8793C6CA1FD1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FA6987-F6F0-4205-83D0-6FE5CFB80097}" type="pres">
      <dgm:prSet presAssocID="{D4B6B269-FBFE-4F70-BF75-8793C6CA1FD1}" presName="spaceRect" presStyleCnt="0"/>
      <dgm:spPr/>
    </dgm:pt>
    <dgm:pt modelId="{EA328F28-2028-4772-BEDD-A960E9727EFE}" type="pres">
      <dgm:prSet presAssocID="{D4B6B269-FBFE-4F70-BF75-8793C6CA1FD1}" presName="textRect" presStyleLbl="revTx" presStyleIdx="0" presStyleCnt="4">
        <dgm:presLayoutVars>
          <dgm:chMax val="1"/>
          <dgm:chPref val="1"/>
        </dgm:presLayoutVars>
      </dgm:prSet>
      <dgm:spPr/>
    </dgm:pt>
    <dgm:pt modelId="{57E95C56-6BD1-4419-8CD1-2E6AC1B9F03F}" type="pres">
      <dgm:prSet presAssocID="{BE89F3CA-115C-48F3-A34C-760D2109F8C7}" presName="sibTrans" presStyleCnt="0"/>
      <dgm:spPr/>
    </dgm:pt>
    <dgm:pt modelId="{D4090C5F-8A00-4C93-8E21-C86434774D08}" type="pres">
      <dgm:prSet presAssocID="{3474F863-A8EA-40E8-9B4A-544D2B5191E6}" presName="compNode" presStyleCnt="0"/>
      <dgm:spPr/>
    </dgm:pt>
    <dgm:pt modelId="{27741ADC-5662-4F34-8ADE-15BE3222378C}" type="pres">
      <dgm:prSet presAssocID="{3474F863-A8EA-40E8-9B4A-544D2B5191E6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EC560825-7BE3-4DB6-9F5B-5982575A0F5E}" type="pres">
      <dgm:prSet presAssocID="{3474F863-A8EA-40E8-9B4A-544D2B5191E6}" presName="spaceRect" presStyleCnt="0"/>
      <dgm:spPr/>
    </dgm:pt>
    <dgm:pt modelId="{9767249C-6E96-4A74-BA2D-7DD65656538F}" type="pres">
      <dgm:prSet presAssocID="{3474F863-A8EA-40E8-9B4A-544D2B5191E6}" presName="textRect" presStyleLbl="revTx" presStyleIdx="1" presStyleCnt="4">
        <dgm:presLayoutVars>
          <dgm:chMax val="1"/>
          <dgm:chPref val="1"/>
        </dgm:presLayoutVars>
      </dgm:prSet>
      <dgm:spPr/>
    </dgm:pt>
    <dgm:pt modelId="{FCBBB763-F3E8-49AD-82EF-5C2BB0B19272}" type="pres">
      <dgm:prSet presAssocID="{27F450BD-C101-43C0-9C61-D56E8E6D7C3D}" presName="sibTrans" presStyleCnt="0"/>
      <dgm:spPr/>
    </dgm:pt>
    <dgm:pt modelId="{AF21D83E-7F90-4070-AA09-BC9D5470C01E}" type="pres">
      <dgm:prSet presAssocID="{97B218AA-DB28-4F47-9019-2C1F49745C12}" presName="compNode" presStyleCnt="0"/>
      <dgm:spPr/>
    </dgm:pt>
    <dgm:pt modelId="{887A2213-58CD-48EF-BE35-6F2725218366}" type="pres">
      <dgm:prSet presAssocID="{97B218AA-DB28-4F47-9019-2C1F49745C1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00027EE2-DB9F-47C1-B58E-633D92966D3D}" type="pres">
      <dgm:prSet presAssocID="{97B218AA-DB28-4F47-9019-2C1F49745C12}" presName="spaceRect" presStyleCnt="0"/>
      <dgm:spPr/>
    </dgm:pt>
    <dgm:pt modelId="{0875C6AC-7D5B-458F-ACF7-191B765D438B}" type="pres">
      <dgm:prSet presAssocID="{97B218AA-DB28-4F47-9019-2C1F49745C12}" presName="textRect" presStyleLbl="revTx" presStyleIdx="2" presStyleCnt="4" custScaleX="192237">
        <dgm:presLayoutVars>
          <dgm:chMax val="1"/>
          <dgm:chPref val="1"/>
        </dgm:presLayoutVars>
      </dgm:prSet>
      <dgm:spPr/>
    </dgm:pt>
    <dgm:pt modelId="{560A0DA5-E2BF-4F60-A227-CC0D251D18B3}" type="pres">
      <dgm:prSet presAssocID="{958B7C0A-0E0B-45DB-8817-BE866E8B6E88}" presName="sibTrans" presStyleCnt="0"/>
      <dgm:spPr/>
    </dgm:pt>
    <dgm:pt modelId="{B1C41280-559E-40A6-9764-F234F9F90114}" type="pres">
      <dgm:prSet presAssocID="{57A9B6BE-67D5-4631-9540-AC1245F303AB}" presName="compNode" presStyleCnt="0"/>
      <dgm:spPr/>
    </dgm:pt>
    <dgm:pt modelId="{6E58A94B-D90F-48FD-A182-5A7905B56223}" type="pres">
      <dgm:prSet presAssocID="{57A9B6BE-67D5-4631-9540-AC1245F303AB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8045ADC2-5C94-4F73-9B8E-A3D2B7BBDAFF}" type="pres">
      <dgm:prSet presAssocID="{57A9B6BE-67D5-4631-9540-AC1245F303AB}" presName="spaceRect" presStyleCnt="0"/>
      <dgm:spPr/>
    </dgm:pt>
    <dgm:pt modelId="{067C961D-0921-4CE7-8011-7BA7126DF6A1}" type="pres">
      <dgm:prSet presAssocID="{57A9B6BE-67D5-4631-9540-AC1245F303AB}" presName="textRect" presStyleLbl="revTx" presStyleIdx="3" presStyleCnt="4" custScaleX="201475">
        <dgm:presLayoutVars>
          <dgm:chMax val="1"/>
          <dgm:chPref val="1"/>
        </dgm:presLayoutVars>
      </dgm:prSet>
      <dgm:spPr/>
    </dgm:pt>
  </dgm:ptLst>
  <dgm:cxnLst>
    <dgm:cxn modelId="{5AE9C02E-CCD3-4F92-9C2C-A1F737E05154}" type="presOf" srcId="{D4B6B269-FBFE-4F70-BF75-8793C6CA1FD1}" destId="{EA328F28-2028-4772-BEDD-A960E9727EFE}" srcOrd="0" destOrd="0" presId="urn:microsoft.com/office/officeart/2018/2/layout/IconLabelList"/>
    <dgm:cxn modelId="{D5913772-CE72-45C3-AC94-64A8C36DA990}" srcId="{2DCF2DFA-24C0-47C9-8781-BA544CCCBC04}" destId="{57A9B6BE-67D5-4631-9540-AC1245F303AB}" srcOrd="3" destOrd="0" parTransId="{BEF381CA-B376-4FF7-9132-21FCC2D87EFC}" sibTransId="{3897F357-EEC5-4A37-9BBB-189AB8B0C4DD}"/>
    <dgm:cxn modelId="{57959B9C-BDA5-4F29-8ADC-27A83E713626}" type="presOf" srcId="{3474F863-A8EA-40E8-9B4A-544D2B5191E6}" destId="{9767249C-6E96-4A74-BA2D-7DD65656538F}" srcOrd="0" destOrd="0" presId="urn:microsoft.com/office/officeart/2018/2/layout/IconLabelList"/>
    <dgm:cxn modelId="{29E8C8C1-4E9D-4AFD-912D-91446B0B7476}" type="presOf" srcId="{2DCF2DFA-24C0-47C9-8781-BA544CCCBC04}" destId="{E3213A12-AE4E-43C5-9AB4-45D0C59414C4}" srcOrd="0" destOrd="0" presId="urn:microsoft.com/office/officeart/2018/2/layout/IconLabelList"/>
    <dgm:cxn modelId="{C2E70CCA-A667-4548-9C03-FE779D96DF47}" type="presOf" srcId="{97B218AA-DB28-4F47-9019-2C1F49745C12}" destId="{0875C6AC-7D5B-458F-ACF7-191B765D438B}" srcOrd="0" destOrd="0" presId="urn:microsoft.com/office/officeart/2018/2/layout/IconLabelList"/>
    <dgm:cxn modelId="{8838D5D5-F5CA-4D59-B224-F0C4EFF62A05}" type="presOf" srcId="{57A9B6BE-67D5-4631-9540-AC1245F303AB}" destId="{067C961D-0921-4CE7-8011-7BA7126DF6A1}" srcOrd="0" destOrd="0" presId="urn:microsoft.com/office/officeart/2018/2/layout/IconLabelList"/>
    <dgm:cxn modelId="{99E892F1-6B1E-442B-84FA-2D75F77DAD24}" srcId="{2DCF2DFA-24C0-47C9-8781-BA544CCCBC04}" destId="{3474F863-A8EA-40E8-9B4A-544D2B5191E6}" srcOrd="1" destOrd="0" parTransId="{F02A33F2-8065-4346-BA49-087D2C9EC37D}" sibTransId="{27F450BD-C101-43C0-9C61-D56E8E6D7C3D}"/>
    <dgm:cxn modelId="{96A887F3-7190-4FE9-B348-FF8EEB85CE01}" srcId="{2DCF2DFA-24C0-47C9-8781-BA544CCCBC04}" destId="{D4B6B269-FBFE-4F70-BF75-8793C6CA1FD1}" srcOrd="0" destOrd="0" parTransId="{39EF19DE-E8AB-4DBF-B299-498EDC24B3D9}" sibTransId="{BE89F3CA-115C-48F3-A34C-760D2109F8C7}"/>
    <dgm:cxn modelId="{E9BDB1F3-DC63-418C-B5B7-747D35606ABC}" srcId="{2DCF2DFA-24C0-47C9-8781-BA544CCCBC04}" destId="{97B218AA-DB28-4F47-9019-2C1F49745C12}" srcOrd="2" destOrd="0" parTransId="{5BAFC20A-FE47-4A2C-BB74-BC110B135C69}" sibTransId="{958B7C0A-0E0B-45DB-8817-BE866E8B6E88}"/>
    <dgm:cxn modelId="{091D6BC8-B00A-4FD5-BE78-676BB32B8C6D}" type="presParOf" srcId="{E3213A12-AE4E-43C5-9AB4-45D0C59414C4}" destId="{697BBE87-0928-413A-BBAE-2121F6123D7A}" srcOrd="0" destOrd="0" presId="urn:microsoft.com/office/officeart/2018/2/layout/IconLabelList"/>
    <dgm:cxn modelId="{5CCD0BA7-6859-4AB3-A9D4-9F9132E15066}" type="presParOf" srcId="{697BBE87-0928-413A-BBAE-2121F6123D7A}" destId="{CA1118AC-7973-41CF-BCC3-D94A662000B7}" srcOrd="0" destOrd="0" presId="urn:microsoft.com/office/officeart/2018/2/layout/IconLabelList"/>
    <dgm:cxn modelId="{B2A2A7B1-A4DB-43C8-A2C1-9DC981BE4210}" type="presParOf" srcId="{697BBE87-0928-413A-BBAE-2121F6123D7A}" destId="{F0FA6987-F6F0-4205-83D0-6FE5CFB80097}" srcOrd="1" destOrd="0" presId="urn:microsoft.com/office/officeart/2018/2/layout/IconLabelList"/>
    <dgm:cxn modelId="{9E25264C-7255-4DEA-A4AB-EE580EF4764B}" type="presParOf" srcId="{697BBE87-0928-413A-BBAE-2121F6123D7A}" destId="{EA328F28-2028-4772-BEDD-A960E9727EFE}" srcOrd="2" destOrd="0" presId="urn:microsoft.com/office/officeart/2018/2/layout/IconLabelList"/>
    <dgm:cxn modelId="{90D2A6F0-C914-4258-BC02-1A79CDD8BBCB}" type="presParOf" srcId="{E3213A12-AE4E-43C5-9AB4-45D0C59414C4}" destId="{57E95C56-6BD1-4419-8CD1-2E6AC1B9F03F}" srcOrd="1" destOrd="0" presId="urn:microsoft.com/office/officeart/2018/2/layout/IconLabelList"/>
    <dgm:cxn modelId="{2C5089E7-A7BD-483C-A664-8026299F6664}" type="presParOf" srcId="{E3213A12-AE4E-43C5-9AB4-45D0C59414C4}" destId="{D4090C5F-8A00-4C93-8E21-C86434774D08}" srcOrd="2" destOrd="0" presId="urn:microsoft.com/office/officeart/2018/2/layout/IconLabelList"/>
    <dgm:cxn modelId="{DEF26BCB-94A5-4E91-863F-7B7A56E759B1}" type="presParOf" srcId="{D4090C5F-8A00-4C93-8E21-C86434774D08}" destId="{27741ADC-5662-4F34-8ADE-15BE3222378C}" srcOrd="0" destOrd="0" presId="urn:microsoft.com/office/officeart/2018/2/layout/IconLabelList"/>
    <dgm:cxn modelId="{38377C46-FDBB-4374-B8F6-7143EFB5A275}" type="presParOf" srcId="{D4090C5F-8A00-4C93-8E21-C86434774D08}" destId="{EC560825-7BE3-4DB6-9F5B-5982575A0F5E}" srcOrd="1" destOrd="0" presId="urn:microsoft.com/office/officeart/2018/2/layout/IconLabelList"/>
    <dgm:cxn modelId="{F7ECCAE0-0A3B-4AD1-A95E-6021AB91CF4D}" type="presParOf" srcId="{D4090C5F-8A00-4C93-8E21-C86434774D08}" destId="{9767249C-6E96-4A74-BA2D-7DD65656538F}" srcOrd="2" destOrd="0" presId="urn:microsoft.com/office/officeart/2018/2/layout/IconLabelList"/>
    <dgm:cxn modelId="{4127956F-AD30-43FA-A1CF-8F32E132ABEC}" type="presParOf" srcId="{E3213A12-AE4E-43C5-9AB4-45D0C59414C4}" destId="{FCBBB763-F3E8-49AD-82EF-5C2BB0B19272}" srcOrd="3" destOrd="0" presId="urn:microsoft.com/office/officeart/2018/2/layout/IconLabelList"/>
    <dgm:cxn modelId="{9F74FBE4-BEE8-4707-BC75-77691337769B}" type="presParOf" srcId="{E3213A12-AE4E-43C5-9AB4-45D0C59414C4}" destId="{AF21D83E-7F90-4070-AA09-BC9D5470C01E}" srcOrd="4" destOrd="0" presId="urn:microsoft.com/office/officeart/2018/2/layout/IconLabelList"/>
    <dgm:cxn modelId="{2992655E-1BDF-4316-A770-5D28E9C16251}" type="presParOf" srcId="{AF21D83E-7F90-4070-AA09-BC9D5470C01E}" destId="{887A2213-58CD-48EF-BE35-6F2725218366}" srcOrd="0" destOrd="0" presId="urn:microsoft.com/office/officeart/2018/2/layout/IconLabelList"/>
    <dgm:cxn modelId="{895CEC7A-2F67-4AA8-8E32-97B1D0A655F3}" type="presParOf" srcId="{AF21D83E-7F90-4070-AA09-BC9D5470C01E}" destId="{00027EE2-DB9F-47C1-B58E-633D92966D3D}" srcOrd="1" destOrd="0" presId="urn:microsoft.com/office/officeart/2018/2/layout/IconLabelList"/>
    <dgm:cxn modelId="{753071D8-D4A0-40A1-84F2-0C01D4FCDCB6}" type="presParOf" srcId="{AF21D83E-7F90-4070-AA09-BC9D5470C01E}" destId="{0875C6AC-7D5B-458F-ACF7-191B765D438B}" srcOrd="2" destOrd="0" presId="urn:microsoft.com/office/officeart/2018/2/layout/IconLabelList"/>
    <dgm:cxn modelId="{26A47241-5707-4406-8A7F-446BDD1202C7}" type="presParOf" srcId="{E3213A12-AE4E-43C5-9AB4-45D0C59414C4}" destId="{560A0DA5-E2BF-4F60-A227-CC0D251D18B3}" srcOrd="5" destOrd="0" presId="urn:microsoft.com/office/officeart/2018/2/layout/IconLabelList"/>
    <dgm:cxn modelId="{E9060F19-AC0E-40F2-9BA8-72C5275B7960}" type="presParOf" srcId="{E3213A12-AE4E-43C5-9AB4-45D0C59414C4}" destId="{B1C41280-559E-40A6-9764-F234F9F90114}" srcOrd="6" destOrd="0" presId="urn:microsoft.com/office/officeart/2018/2/layout/IconLabelList"/>
    <dgm:cxn modelId="{A1650783-5824-46F4-9BE7-22EE598C6AA7}" type="presParOf" srcId="{B1C41280-559E-40A6-9764-F234F9F90114}" destId="{6E58A94B-D90F-48FD-A182-5A7905B56223}" srcOrd="0" destOrd="0" presId="urn:microsoft.com/office/officeart/2018/2/layout/IconLabelList"/>
    <dgm:cxn modelId="{B92C0F3C-5818-48A7-B7BD-05C8AFA5AE68}" type="presParOf" srcId="{B1C41280-559E-40A6-9764-F234F9F90114}" destId="{8045ADC2-5C94-4F73-9B8E-A3D2B7BBDAFF}" srcOrd="1" destOrd="0" presId="urn:microsoft.com/office/officeart/2018/2/layout/IconLabelList"/>
    <dgm:cxn modelId="{9C129143-03CA-4090-B270-7BD5D3FE3806}" type="presParOf" srcId="{B1C41280-559E-40A6-9764-F234F9F90114}" destId="{067C961D-0921-4CE7-8011-7BA7126DF6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FF7EB-D6A7-4A1E-BD76-8FFFFA402AF3}">
      <dsp:nvSpPr>
        <dsp:cNvPr id="0" name=""/>
        <dsp:cNvSpPr/>
      </dsp:nvSpPr>
      <dsp:spPr>
        <a:xfrm>
          <a:off x="0" y="4217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79CD7-822A-4876-8527-952E2116C550}">
      <dsp:nvSpPr>
        <dsp:cNvPr id="0" name=""/>
        <dsp:cNvSpPr/>
      </dsp:nvSpPr>
      <dsp:spPr>
        <a:xfrm>
          <a:off x="192451" y="147363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C96BC-0D46-46E4-B860-89EB8846F7D7}">
      <dsp:nvSpPr>
        <dsp:cNvPr id="0" name=""/>
        <dsp:cNvSpPr/>
      </dsp:nvSpPr>
      <dsp:spPr>
        <a:xfrm>
          <a:off x="735157" y="4217"/>
          <a:ext cx="539288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Client testimonials</a:t>
          </a:r>
          <a:endParaRPr lang="en-US" sz="1400" kern="1200"/>
        </a:p>
      </dsp:txBody>
      <dsp:txXfrm>
        <a:off x="735157" y="4217"/>
        <a:ext cx="5392884" cy="715729"/>
      </dsp:txXfrm>
    </dsp:sp>
    <dsp:sp modelId="{6AEA9145-6CD4-4B18-9071-3712C5FC63AD}">
      <dsp:nvSpPr>
        <dsp:cNvPr id="0" name=""/>
        <dsp:cNvSpPr/>
      </dsp:nvSpPr>
      <dsp:spPr>
        <a:xfrm>
          <a:off x="0" y="898879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8F8D1-136B-4EBB-A583-F4952A767D11}">
      <dsp:nvSpPr>
        <dsp:cNvPr id="0" name=""/>
        <dsp:cNvSpPr/>
      </dsp:nvSpPr>
      <dsp:spPr>
        <a:xfrm>
          <a:off x="192451" y="1042025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B8812-26F9-4930-85DB-0EE4A792E67C}">
      <dsp:nvSpPr>
        <dsp:cNvPr id="0" name=""/>
        <dsp:cNvSpPr/>
      </dsp:nvSpPr>
      <dsp:spPr>
        <a:xfrm>
          <a:off x="735157" y="898879"/>
          <a:ext cx="539288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Reviews and ratings</a:t>
          </a:r>
          <a:endParaRPr lang="en-US" sz="1400" kern="1200"/>
        </a:p>
      </dsp:txBody>
      <dsp:txXfrm>
        <a:off x="735157" y="898879"/>
        <a:ext cx="5392884" cy="715729"/>
      </dsp:txXfrm>
    </dsp:sp>
    <dsp:sp modelId="{4B7363B0-4F50-4D82-9E12-AFEAE79FD3E6}">
      <dsp:nvSpPr>
        <dsp:cNvPr id="0" name=""/>
        <dsp:cNvSpPr/>
      </dsp:nvSpPr>
      <dsp:spPr>
        <a:xfrm>
          <a:off x="0" y="1793541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E5284-563A-4E5F-B5EF-8AAB4C2F8BA1}">
      <dsp:nvSpPr>
        <dsp:cNvPr id="0" name=""/>
        <dsp:cNvSpPr/>
      </dsp:nvSpPr>
      <dsp:spPr>
        <a:xfrm>
          <a:off x="192451" y="1936687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E0325-4B9B-4C0F-803E-0A49DBCE8BE2}">
      <dsp:nvSpPr>
        <dsp:cNvPr id="0" name=""/>
        <dsp:cNvSpPr/>
      </dsp:nvSpPr>
      <dsp:spPr>
        <a:xfrm>
          <a:off x="735157" y="1793541"/>
          <a:ext cx="539288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Case studies and success stories</a:t>
          </a:r>
          <a:endParaRPr lang="en-US" sz="1400" kern="1200"/>
        </a:p>
      </dsp:txBody>
      <dsp:txXfrm>
        <a:off x="735157" y="1793541"/>
        <a:ext cx="5392884" cy="715729"/>
      </dsp:txXfrm>
    </dsp:sp>
    <dsp:sp modelId="{515FB111-2648-4F21-B4B7-789A795099A7}">
      <dsp:nvSpPr>
        <dsp:cNvPr id="0" name=""/>
        <dsp:cNvSpPr/>
      </dsp:nvSpPr>
      <dsp:spPr>
        <a:xfrm>
          <a:off x="0" y="2688203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544C3-2110-4EE3-A4E7-019F06CED057}">
      <dsp:nvSpPr>
        <dsp:cNvPr id="0" name=""/>
        <dsp:cNvSpPr/>
      </dsp:nvSpPr>
      <dsp:spPr>
        <a:xfrm>
          <a:off x="192451" y="2831349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96B11-E555-44F1-9339-E6B72275A44B}">
      <dsp:nvSpPr>
        <dsp:cNvPr id="0" name=""/>
        <dsp:cNvSpPr/>
      </dsp:nvSpPr>
      <dsp:spPr>
        <a:xfrm>
          <a:off x="735157" y="2688203"/>
          <a:ext cx="539288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Repeat clients and referrals</a:t>
          </a:r>
          <a:endParaRPr lang="en-US" sz="1400" kern="1200"/>
        </a:p>
      </dsp:txBody>
      <dsp:txXfrm>
        <a:off x="735157" y="2688203"/>
        <a:ext cx="5392884" cy="715729"/>
      </dsp:txXfrm>
    </dsp:sp>
    <dsp:sp modelId="{71EFE641-AE8D-4419-904B-8F0762615B14}">
      <dsp:nvSpPr>
        <dsp:cNvPr id="0" name=""/>
        <dsp:cNvSpPr/>
      </dsp:nvSpPr>
      <dsp:spPr>
        <a:xfrm>
          <a:off x="0" y="3582865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1E791-F4B0-4611-B326-ECFB2626392F}">
      <dsp:nvSpPr>
        <dsp:cNvPr id="0" name=""/>
        <dsp:cNvSpPr/>
      </dsp:nvSpPr>
      <dsp:spPr>
        <a:xfrm>
          <a:off x="192451" y="3726011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897CF-F363-45D7-A8E9-E3D71AE39BD7}">
      <dsp:nvSpPr>
        <dsp:cNvPr id="0" name=""/>
        <dsp:cNvSpPr/>
      </dsp:nvSpPr>
      <dsp:spPr>
        <a:xfrm>
          <a:off x="735157" y="3582865"/>
          <a:ext cx="539288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Before and after results</a:t>
          </a:r>
          <a:endParaRPr lang="en-US" sz="1400" kern="1200"/>
        </a:p>
      </dsp:txBody>
      <dsp:txXfrm>
        <a:off x="735157" y="3582865"/>
        <a:ext cx="5392884" cy="715729"/>
      </dsp:txXfrm>
    </dsp:sp>
    <dsp:sp modelId="{7A00CFEA-80CA-4F0B-8D93-F281A9E6428A}">
      <dsp:nvSpPr>
        <dsp:cNvPr id="0" name=""/>
        <dsp:cNvSpPr/>
      </dsp:nvSpPr>
      <dsp:spPr>
        <a:xfrm>
          <a:off x="0" y="4477527"/>
          <a:ext cx="6172199" cy="63620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AF7F1-46DD-4C56-A011-63A0CAFEA903}">
      <dsp:nvSpPr>
        <dsp:cNvPr id="0" name=""/>
        <dsp:cNvSpPr/>
      </dsp:nvSpPr>
      <dsp:spPr>
        <a:xfrm>
          <a:off x="192639" y="4620673"/>
          <a:ext cx="350254" cy="3499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EB322-3032-4161-8757-C8E6C8C132EA}">
      <dsp:nvSpPr>
        <dsp:cNvPr id="0" name=""/>
        <dsp:cNvSpPr/>
      </dsp:nvSpPr>
      <dsp:spPr>
        <a:xfrm>
          <a:off x="735534" y="4477527"/>
          <a:ext cx="5344724" cy="715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748" tIns="75748" rIns="75748" bIns="7574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Buyers look for clear evidence that you have done this work successfully before.</a:t>
          </a:r>
          <a:endParaRPr lang="en-US" sz="1400" kern="1200"/>
        </a:p>
      </dsp:txBody>
      <dsp:txXfrm>
        <a:off x="735534" y="4477527"/>
        <a:ext cx="5344724" cy="715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1C498-CFDB-4CF4-8EC5-6E6ADE7C9669}">
      <dsp:nvSpPr>
        <dsp:cNvPr id="0" name=""/>
        <dsp:cNvSpPr/>
      </dsp:nvSpPr>
      <dsp:spPr>
        <a:xfrm>
          <a:off x="0" y="1639"/>
          <a:ext cx="983508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9367D-D0DA-496C-9613-4BCAD7A3C9B1}">
      <dsp:nvSpPr>
        <dsp:cNvPr id="0" name=""/>
        <dsp:cNvSpPr/>
      </dsp:nvSpPr>
      <dsp:spPr>
        <a:xfrm>
          <a:off x="0" y="1639"/>
          <a:ext cx="9835087" cy="1118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baseline="0" dirty="0"/>
            <a:t>Weak: </a:t>
          </a:r>
          <a:r>
            <a:rPr lang="en-US" sz="2100" b="0" kern="1200" baseline="0" dirty="0"/>
            <a:t>Great company, highly recommend.</a:t>
          </a:r>
          <a:endParaRPr lang="en-US" sz="2100" b="0" kern="1200" dirty="0"/>
        </a:p>
      </dsp:txBody>
      <dsp:txXfrm>
        <a:off x="0" y="1639"/>
        <a:ext cx="9835087" cy="1118103"/>
      </dsp:txXfrm>
    </dsp:sp>
    <dsp:sp modelId="{7FB8A4A4-4B82-4E19-83E4-98220956753C}">
      <dsp:nvSpPr>
        <dsp:cNvPr id="0" name=""/>
        <dsp:cNvSpPr/>
      </dsp:nvSpPr>
      <dsp:spPr>
        <a:xfrm>
          <a:off x="0" y="1119742"/>
          <a:ext cx="983508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7ABF7-4F63-4DAD-A7A1-380FC23A5ECB}">
      <dsp:nvSpPr>
        <dsp:cNvPr id="0" name=""/>
        <dsp:cNvSpPr/>
      </dsp:nvSpPr>
      <dsp:spPr>
        <a:xfrm>
          <a:off x="0" y="1119742"/>
          <a:ext cx="9835087" cy="1118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baseline="0" dirty="0"/>
            <a:t>Strong: </a:t>
          </a:r>
          <a:r>
            <a:rPr lang="en-US" sz="2100" b="0" kern="1200" baseline="0" dirty="0"/>
            <a:t>Completed 15-unit cleaning ahead of schedule with zero rework.</a:t>
          </a:r>
          <a:endParaRPr lang="en-US" sz="2100" b="0" kern="1200" dirty="0"/>
        </a:p>
      </dsp:txBody>
      <dsp:txXfrm>
        <a:off x="0" y="1119742"/>
        <a:ext cx="9835087" cy="1118103"/>
      </dsp:txXfrm>
    </dsp:sp>
    <dsp:sp modelId="{419D5B9A-7631-49E9-A4E6-8471B960DA6C}">
      <dsp:nvSpPr>
        <dsp:cNvPr id="0" name=""/>
        <dsp:cNvSpPr/>
      </dsp:nvSpPr>
      <dsp:spPr>
        <a:xfrm>
          <a:off x="0" y="2237845"/>
          <a:ext cx="983508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2F8FC-79EF-4D15-B1BD-B9BA0CA73244}">
      <dsp:nvSpPr>
        <dsp:cNvPr id="0" name=""/>
        <dsp:cNvSpPr/>
      </dsp:nvSpPr>
      <dsp:spPr>
        <a:xfrm>
          <a:off x="0" y="2237845"/>
          <a:ext cx="9835087" cy="1118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baseline="0" dirty="0"/>
            <a:t>Specific details make your work real and credible.</a:t>
          </a:r>
          <a:endParaRPr lang="en-US" sz="2100" b="0" kern="1200" dirty="0"/>
        </a:p>
      </dsp:txBody>
      <dsp:txXfrm>
        <a:off x="0" y="2237845"/>
        <a:ext cx="9835087" cy="11181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BCA83-6F88-4825-8FAA-A9DBAAA0B33B}">
      <dsp:nvSpPr>
        <dsp:cNvPr id="0" name=""/>
        <dsp:cNvSpPr/>
      </dsp:nvSpPr>
      <dsp:spPr>
        <a:xfrm>
          <a:off x="0" y="5555"/>
          <a:ext cx="6790606" cy="59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11D1F-7D6E-4C6C-8EB1-31ED208FBFB6}">
      <dsp:nvSpPr>
        <dsp:cNvPr id="0" name=""/>
        <dsp:cNvSpPr/>
      </dsp:nvSpPr>
      <dsp:spPr>
        <a:xfrm>
          <a:off x="180669" y="139937"/>
          <a:ext cx="328811" cy="3284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21477-8288-45C4-8DB0-E950ADC5028D}">
      <dsp:nvSpPr>
        <dsp:cNvPr id="0" name=""/>
        <dsp:cNvSpPr/>
      </dsp:nvSpPr>
      <dsp:spPr>
        <a:xfrm>
          <a:off x="690150" y="5555"/>
          <a:ext cx="6028174" cy="72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37" tIns="77037" rIns="77037" bIns="7703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Reputation drives buyer confidence.</a:t>
          </a:r>
          <a:endParaRPr lang="en-US" sz="1400" kern="1200" dirty="0"/>
        </a:p>
      </dsp:txBody>
      <dsp:txXfrm>
        <a:off x="690150" y="5555"/>
        <a:ext cx="6028174" cy="727904"/>
      </dsp:txXfrm>
    </dsp:sp>
    <dsp:sp modelId="{9F2C24D2-4D5E-4C46-8A84-DF957A04F289}">
      <dsp:nvSpPr>
        <dsp:cNvPr id="0" name=""/>
        <dsp:cNvSpPr/>
      </dsp:nvSpPr>
      <dsp:spPr>
        <a:xfrm>
          <a:off x="0" y="915436"/>
          <a:ext cx="6790606" cy="59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BAC28-E84B-4604-B99B-046998A7D17E}">
      <dsp:nvSpPr>
        <dsp:cNvPr id="0" name=""/>
        <dsp:cNvSpPr/>
      </dsp:nvSpPr>
      <dsp:spPr>
        <a:xfrm>
          <a:off x="180669" y="1049818"/>
          <a:ext cx="328811" cy="3284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643AC-3CC5-4604-B60B-314ADAED7B31}">
      <dsp:nvSpPr>
        <dsp:cNvPr id="0" name=""/>
        <dsp:cNvSpPr/>
      </dsp:nvSpPr>
      <dsp:spPr>
        <a:xfrm>
          <a:off x="690150" y="915436"/>
          <a:ext cx="6028174" cy="72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37" tIns="77037" rIns="77037" bIns="7703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Testimonials are one of your strongest tools.</a:t>
          </a:r>
          <a:endParaRPr lang="en-US" sz="1400" kern="1200" dirty="0"/>
        </a:p>
      </dsp:txBody>
      <dsp:txXfrm>
        <a:off x="690150" y="915436"/>
        <a:ext cx="6028174" cy="727904"/>
      </dsp:txXfrm>
    </dsp:sp>
    <dsp:sp modelId="{5F4E3597-F451-4066-B519-B367228D2D75}">
      <dsp:nvSpPr>
        <dsp:cNvPr id="0" name=""/>
        <dsp:cNvSpPr/>
      </dsp:nvSpPr>
      <dsp:spPr>
        <a:xfrm>
          <a:off x="0" y="1825316"/>
          <a:ext cx="6790606" cy="59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1E25B-6D3A-4A7B-9AAB-B328487E73D5}">
      <dsp:nvSpPr>
        <dsp:cNvPr id="0" name=""/>
        <dsp:cNvSpPr/>
      </dsp:nvSpPr>
      <dsp:spPr>
        <a:xfrm>
          <a:off x="180669" y="1959699"/>
          <a:ext cx="328811" cy="3284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615A1-5E59-4A74-BF47-35A12C27C4B6}">
      <dsp:nvSpPr>
        <dsp:cNvPr id="0" name=""/>
        <dsp:cNvSpPr/>
      </dsp:nvSpPr>
      <dsp:spPr>
        <a:xfrm>
          <a:off x="690150" y="1825316"/>
          <a:ext cx="6028174" cy="72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37" tIns="77037" rIns="77037" bIns="7703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Consistency matters more than perfection.</a:t>
          </a:r>
          <a:endParaRPr lang="en-US" sz="1400" kern="1200" dirty="0"/>
        </a:p>
      </dsp:txBody>
      <dsp:txXfrm>
        <a:off x="690150" y="1825316"/>
        <a:ext cx="6028174" cy="727904"/>
      </dsp:txXfrm>
    </dsp:sp>
    <dsp:sp modelId="{45EA06FA-D04B-411F-876F-18662A2888A1}">
      <dsp:nvSpPr>
        <dsp:cNvPr id="0" name=""/>
        <dsp:cNvSpPr/>
      </dsp:nvSpPr>
      <dsp:spPr>
        <a:xfrm>
          <a:off x="0" y="2735197"/>
          <a:ext cx="6790606" cy="59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01FCF-C8DE-4172-A67B-0EBAF4384BB8}">
      <dsp:nvSpPr>
        <dsp:cNvPr id="0" name=""/>
        <dsp:cNvSpPr/>
      </dsp:nvSpPr>
      <dsp:spPr>
        <a:xfrm>
          <a:off x="180669" y="2869579"/>
          <a:ext cx="328811" cy="3284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6C0A4-9896-42CF-BEF0-877B42D8323B}">
      <dsp:nvSpPr>
        <dsp:cNvPr id="0" name=""/>
        <dsp:cNvSpPr/>
      </dsp:nvSpPr>
      <dsp:spPr>
        <a:xfrm>
          <a:off x="690150" y="2735197"/>
          <a:ext cx="6028174" cy="72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37" tIns="77037" rIns="77037" bIns="7703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Start building your proof today.</a:t>
          </a:r>
          <a:endParaRPr lang="en-US" sz="1400" kern="1200" dirty="0"/>
        </a:p>
      </dsp:txBody>
      <dsp:txXfrm>
        <a:off x="690150" y="2735197"/>
        <a:ext cx="6028174" cy="727904"/>
      </dsp:txXfrm>
    </dsp:sp>
    <dsp:sp modelId="{7D67B8CD-6502-4D6A-9A78-2B104378B4CF}">
      <dsp:nvSpPr>
        <dsp:cNvPr id="0" name=""/>
        <dsp:cNvSpPr/>
      </dsp:nvSpPr>
      <dsp:spPr>
        <a:xfrm>
          <a:off x="0" y="3645078"/>
          <a:ext cx="6790606" cy="5972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2B20A-EAC8-442D-9F34-95A6CECAD5BB}">
      <dsp:nvSpPr>
        <dsp:cNvPr id="0" name=""/>
        <dsp:cNvSpPr/>
      </dsp:nvSpPr>
      <dsp:spPr>
        <a:xfrm>
          <a:off x="180846" y="3779460"/>
          <a:ext cx="328811" cy="32849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8AAF4-C5A5-4597-943C-3AC7CE37A6E3}">
      <dsp:nvSpPr>
        <dsp:cNvPr id="0" name=""/>
        <dsp:cNvSpPr/>
      </dsp:nvSpPr>
      <dsp:spPr>
        <a:xfrm>
          <a:off x="690503" y="3645078"/>
          <a:ext cx="5949054" cy="727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037" tIns="77037" rIns="77037" bIns="7703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baseline="0"/>
            <a:t>Strong reputations are built step by step through real work and real results.</a:t>
          </a:r>
          <a:endParaRPr lang="en-US" sz="1400" kern="1200" dirty="0"/>
        </a:p>
      </dsp:txBody>
      <dsp:txXfrm>
        <a:off x="690503" y="3645078"/>
        <a:ext cx="5949054" cy="7279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118AC-7973-41CF-BCC3-D94A662000B7}">
      <dsp:nvSpPr>
        <dsp:cNvPr id="0" name=""/>
        <dsp:cNvSpPr/>
      </dsp:nvSpPr>
      <dsp:spPr>
        <a:xfrm>
          <a:off x="1051316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8F28-2028-4772-BEDD-A960E9727EFE}">
      <dsp:nvSpPr>
        <dsp:cNvPr id="0" name=""/>
        <dsp:cNvSpPr/>
      </dsp:nvSpPr>
      <dsp:spPr>
        <a:xfrm>
          <a:off x="556316" y="1847927"/>
          <a:ext cx="180000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Ryan Taylor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556316" y="1847927"/>
        <a:ext cx="1800000" cy="746917"/>
      </dsp:txXfrm>
    </dsp:sp>
    <dsp:sp modelId="{27741ADC-5662-4F34-8ADE-15BE3222378C}">
      <dsp:nvSpPr>
        <dsp:cNvPr id="0" name=""/>
        <dsp:cNvSpPr/>
      </dsp:nvSpPr>
      <dsp:spPr>
        <a:xfrm>
          <a:off x="3166317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7249C-6E96-4A74-BA2D-7DD65656538F}">
      <dsp:nvSpPr>
        <dsp:cNvPr id="0" name=""/>
        <dsp:cNvSpPr/>
      </dsp:nvSpPr>
      <dsp:spPr>
        <a:xfrm>
          <a:off x="2671317" y="1847927"/>
          <a:ext cx="180000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206-397-7872</a:t>
          </a:r>
          <a:endParaRPr lang="en-US" sz="1200" b="1" kern="1200" dirty="0">
            <a:solidFill>
              <a:srgbClr val="004D86"/>
            </a:solidFill>
          </a:endParaRPr>
        </a:p>
      </dsp:txBody>
      <dsp:txXfrm>
        <a:off x="2671317" y="1847927"/>
        <a:ext cx="1800000" cy="746917"/>
      </dsp:txXfrm>
    </dsp:sp>
    <dsp:sp modelId="{887A2213-58CD-48EF-BE35-6F2725218366}">
      <dsp:nvSpPr>
        <dsp:cNvPr id="0" name=""/>
        <dsp:cNvSpPr/>
      </dsp:nvSpPr>
      <dsp:spPr>
        <a:xfrm>
          <a:off x="6111449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5C6AC-7D5B-458F-ACF7-191B765D438B}">
      <dsp:nvSpPr>
        <dsp:cNvPr id="0" name=""/>
        <dsp:cNvSpPr/>
      </dsp:nvSpPr>
      <dsp:spPr>
        <a:xfrm>
          <a:off x="4786317" y="1847927"/>
          <a:ext cx="3460266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ryan@goldengiftconsulting.com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4786317" y="1847927"/>
        <a:ext cx="3460266" cy="746917"/>
      </dsp:txXfrm>
    </dsp:sp>
    <dsp:sp modelId="{6E58A94B-D90F-48FD-A182-5A7905B56223}">
      <dsp:nvSpPr>
        <dsp:cNvPr id="0" name=""/>
        <dsp:cNvSpPr/>
      </dsp:nvSpPr>
      <dsp:spPr>
        <a:xfrm>
          <a:off x="9969857" y="762717"/>
          <a:ext cx="810000" cy="810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C961D-0921-4CE7-8011-7BA7126DF6A1}">
      <dsp:nvSpPr>
        <dsp:cNvPr id="0" name=""/>
        <dsp:cNvSpPr/>
      </dsp:nvSpPr>
      <dsp:spPr>
        <a:xfrm>
          <a:off x="8561583" y="1847927"/>
          <a:ext cx="3626550" cy="746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rgbClr val="004D86"/>
              </a:solidFill>
            </a:rPr>
            <a:t>www.goldengiftconsulting.com</a:t>
          </a:r>
          <a:endParaRPr lang="en-US" sz="1600" b="1" kern="1200" dirty="0">
            <a:solidFill>
              <a:srgbClr val="004D86"/>
            </a:solidFill>
          </a:endParaRPr>
        </a:p>
      </dsp:txBody>
      <dsp:txXfrm>
        <a:off x="8561583" y="1847927"/>
        <a:ext cx="3626550" cy="746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1AC4-3AE8-4F87-AAED-904EC6054702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56653-6123-4FE4-861F-5F9583BF59B0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53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07D3-8935-3699-CAF8-05B75AE41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20C56-71AF-7B19-3DD0-77D779B06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57E17-7A1E-372C-AB51-D457CD98B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4D091-5893-CF5A-9A9C-B5B7D5DDC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65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4795-D1A1-E649-235D-26D24F3F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FD194-088C-B064-1864-3E74E182C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3A314-DEAC-24E5-75B7-DF4259783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01363-29D2-C762-C69D-80BC6197D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0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F501-2396-F050-BB68-5F1067DB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29937-080C-E0DA-9E97-E24D0EE52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0532D-2639-68FC-091F-4EABA065C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5C0F2-956E-B22C-216C-9421B2B4E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1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F282E-55F5-4803-B60F-09BA4600E5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909E5-4EEF-C268-AA34-A334BFF2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93B77-E9BB-32B5-2EC3-EC7C5CA33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3A7DA-38C6-4A3B-8B54-2DE257300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EEE92-2A89-6F5A-26ED-3875BFF2B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8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6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39853-6537-85EE-F69B-C0A1BD51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5DE57-21BC-D4E9-0189-A768ACC9A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E1592-D7B5-3BB6-C29A-E1F490F3F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CD598-9BB5-1838-1F75-CA6978EB7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2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5A53D-C6A7-582B-CAE9-6A8F1846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0A716-0A1C-1694-5F9F-C4D10854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5CECF-72FC-5BF6-381B-FD796804B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8EFEF-BF42-318D-80B3-D4FE807AF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5332C-3387-F08F-B8E3-DFE22395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D3EC6-1827-074C-2528-ECEF14D5D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9E631C-AAAE-829A-D969-B417C35D9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2A621-8560-77C5-B082-BF091DF680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9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3742-7AA6-DCC9-8FFD-1E8134EF0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3A404-1D4D-A4C3-88F8-531578F93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0B8CD-D3A7-AC9B-D7BC-9A19B0BE2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D34CE-E348-6B37-9A43-A0149FACE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30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3ED9-4E06-498C-770F-0F9031D0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E4422-DF0B-2F97-D479-D9D363001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1DCE0-B346-BEBC-6C0D-560C7284A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5208C-5A60-B36B-9142-3841A2DDA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EB602-95FC-483A-B12D-216A7AD7EA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7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6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3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15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134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361923"/>
            <a:ext cx="6623040" cy="1421898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EA5BF-04A6-2B17-0703-8419C4DB97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7399" y="2916772"/>
            <a:ext cx="6622819" cy="2852639"/>
          </a:xfrm>
        </p:spPr>
        <p:txBody>
          <a:bodyPr anchor="t"/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2000" b="0"/>
            </a:lvl1pPr>
            <a:lvl2pPr>
              <a:lnSpc>
                <a:spcPct val="125000"/>
              </a:lnSpc>
              <a:spcAft>
                <a:spcPts val="600"/>
              </a:spcAft>
              <a:defRPr/>
            </a:lvl2pPr>
            <a:lvl3pPr>
              <a:lnSpc>
                <a:spcPct val="125000"/>
              </a:lnSpc>
              <a:spcAft>
                <a:spcPts val="600"/>
              </a:spcAft>
              <a:defRPr/>
            </a:lvl3pPr>
            <a:lvl4pPr>
              <a:lnSpc>
                <a:spcPct val="125000"/>
              </a:lnSpc>
              <a:spcAft>
                <a:spcPts val="600"/>
              </a:spcAft>
              <a:defRPr/>
            </a:lvl4pPr>
            <a:lvl5pPr>
              <a:lnSpc>
                <a:spcPct val="125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9D74E-6357-D3E7-30C0-09B4B82BA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3482" y="1095507"/>
            <a:ext cx="3997653" cy="50168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3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DF88512-9E62-4695-B350-39488566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D596D-95F4-4C5C-A0E7-86D747FE7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53E9F-DCBF-4BEE-A261-5AA97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962423"/>
            <a:ext cx="10013710" cy="1216152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2AD8E1-37CB-EB1E-9394-A293E1F2107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42563" y="2590800"/>
            <a:ext cx="6441412" cy="3718557"/>
          </a:xfrm>
        </p:spPr>
        <p:txBody>
          <a:bodyPr anchor="t">
            <a:normAutofit/>
          </a:bodyPr>
          <a:lstStyle>
            <a:lvl1pPr marL="0" indent="0">
              <a:lnSpc>
                <a:spcPct val="125000"/>
              </a:lnSpc>
              <a:spcAft>
                <a:spcPts val="600"/>
              </a:spcAft>
              <a:buNone/>
              <a:defRPr sz="1800" b="0"/>
            </a:lvl1pPr>
            <a:lvl2pPr marL="283464">
              <a:lnSpc>
                <a:spcPct val="125000"/>
              </a:lnSpc>
              <a:spcAft>
                <a:spcPts val="600"/>
              </a:spcAft>
              <a:defRPr sz="1800"/>
            </a:lvl2pPr>
            <a:lvl3pPr marL="566928">
              <a:lnSpc>
                <a:spcPct val="125000"/>
              </a:lnSpc>
              <a:spcAft>
                <a:spcPts val="600"/>
              </a:spcAft>
              <a:defRPr sz="1800"/>
            </a:lvl3pPr>
            <a:lvl4pPr marL="850392">
              <a:lnSpc>
                <a:spcPct val="125000"/>
              </a:lnSpc>
              <a:spcAft>
                <a:spcPts val="600"/>
              </a:spcAft>
              <a:defRPr sz="1800"/>
            </a:lvl4pPr>
            <a:lvl5pPr marL="1133856"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37B294-6F01-986D-E8E5-119AE9A8F2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97362" y="2590800"/>
            <a:ext cx="3522849" cy="3718557"/>
          </a:xfrm>
        </p:spPr>
        <p:txBody>
          <a:bodyPr anchor="t">
            <a:normAutofit/>
          </a:bodyPr>
          <a:lstStyle>
            <a:lvl1pPr marL="285750" indent="-285750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lnSpc>
                <a:spcPct val="125000"/>
              </a:lnSpc>
              <a:spcAft>
                <a:spcPts val="600"/>
              </a:spcAft>
              <a:defRPr sz="1800"/>
            </a:lvl2pPr>
            <a:lvl3pPr>
              <a:lnSpc>
                <a:spcPct val="125000"/>
              </a:lnSpc>
              <a:spcAft>
                <a:spcPts val="600"/>
              </a:spcAft>
              <a:defRPr sz="1800"/>
            </a:lvl3pPr>
            <a:lvl4pPr>
              <a:lnSpc>
                <a:spcPct val="125000"/>
              </a:lnSpc>
              <a:spcAft>
                <a:spcPts val="600"/>
              </a:spcAft>
              <a:defRPr sz="1800"/>
            </a:lvl4pPr>
            <a:lvl5pPr>
              <a:lnSpc>
                <a:spcPct val="125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78DD10-67BC-4E87-A788-A45C6093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769F5-486B-4B48-A543-2C70359DF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049579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EFA1AD-93FB-148E-CFC6-A6E5D996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78168" y="6309360"/>
            <a:ext cx="2148840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</p:spTree>
    <p:extLst>
      <p:ext uri="{BB962C8B-B14F-4D97-AF65-F5344CB8AC3E}">
        <p14:creationId xmlns:p14="http://schemas.microsoft.com/office/powerpoint/2010/main" val="161647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A8D8870-8337-4ABD-9EA6-3D5AAB7E4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AC3B2DB-2CCA-4BD4-8D63-98257049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629" y="825687"/>
            <a:ext cx="9643772" cy="5201730"/>
          </a:xfrm>
        </p:spPr>
        <p:txBody>
          <a:bodyPr tIns="182880" anchor="ctr" anchorCtr="0">
            <a:noAutofit/>
          </a:bodyPr>
          <a:lstStyle>
            <a:lvl1pPr algn="l">
              <a:lnSpc>
                <a:spcPct val="100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792E4C-AD3B-4E88-8540-E757597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32632F-9ED1-4328-BBE3-B4E01415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A124D3C-01E3-4B96-BDF0-54851D17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7A64FF-37A7-4837-8033-CBEA22697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0C09F-8990-542B-199E-E6FADE2FE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F60C3-341E-9533-2415-66360A25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53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23" y="167463"/>
            <a:ext cx="6408058" cy="158089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78806-0532-B92A-4326-73941B4232E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4613275" cy="685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B24183-BE19-B810-4EF4-D9959CAD150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40405" y="1959427"/>
            <a:ext cx="6408665" cy="416165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15B6AB-EFBA-3087-EC3D-8DA945B7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0405" y="6309360"/>
            <a:ext cx="3982428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3371A6-1409-7906-744F-59D906DF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38415" y="6309360"/>
            <a:ext cx="1215204" cy="457200"/>
          </a:xfrm>
        </p:spPr>
        <p:txBody>
          <a:bodyPr/>
          <a:lstStyle>
            <a:lvl1pPr algn="ctr">
              <a:defRPr>
                <a:effectLst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9/8/20XX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546652F-6212-09E9-1A75-28F7C8EE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74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848455"/>
            <a:ext cx="5102365" cy="2601914"/>
          </a:xfrm>
        </p:spPr>
        <p:txBody>
          <a:bodyPr tIns="182880" anchor="ctr" anchorCtr="0">
            <a:noAutofit/>
          </a:bodyPr>
          <a:lstStyle>
            <a:lvl1pPr>
              <a:lnSpc>
                <a:spcPct val="10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/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/>
          <a:lstStyle>
            <a:lvl1pPr>
              <a:defRPr lang="en-US" sz="12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20" name="Slide Number Placeholder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/>
          <a:lstStyle>
            <a:lvl1pPr>
              <a:defRPr sz="1200" b="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557ABF-B75C-BD78-1A04-E483A57A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7712" y="0"/>
            <a:ext cx="5728216" cy="845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3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4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5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5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/>
              <a:t>‹#›</a:t>
            </a:fld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94837D5C-EE88-BE2B-5940-6A8E20CAE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D6331A-AE6C-3009-DDD4-1671FF7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25689"/>
            <a:ext cx="12192000" cy="5201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7D28B-DE67-0B99-CDEB-A037FFC56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889696"/>
            <a:ext cx="1070775" cy="5077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9F3E3-6134-5423-F75E-B36E71A65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1F677F-A1EC-4CDA-E80E-4B3695465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5851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2C06-C49E-A5AA-07A3-D134EFA3D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896046"/>
            <a:ext cx="1070775" cy="50777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A39D8-E4F7-CD36-B80A-49D228C0F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6" y="0"/>
            <a:ext cx="1070775" cy="825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F4721-4B2C-0638-8409-054F6738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19515" y="6027421"/>
            <a:ext cx="1070775" cy="830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947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25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0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r>
              <a:rPr lang="en-US" dirty="0"/>
              <a:t>9/8/20XX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7063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4" r:id="rId13"/>
    <p:sldLayoutId id="2147483682" r:id="rId14"/>
    <p:sldLayoutId id="2147483706" r:id="rId15"/>
    <p:sldLayoutId id="2147483708" r:id="rId16"/>
  </p:sldLayoutIdLst>
  <p:hf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fm.wa.gov/it-systems/accounting-systems/statewide-vendorpayee-services/vendor-payee-registr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pps.des.wa.gov/CSR/login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2200" cap="none" dirty="0"/>
              <a:t>Winning Testimonials: Build Your Reputation with Proof of Performance</a:t>
            </a:r>
            <a:br>
              <a:rPr lang="en-US" sz="2200" cap="none" dirty="0"/>
            </a:br>
            <a:endParaRPr lang="en-US" sz="2200" cap="none" dirty="0"/>
          </a:p>
        </p:txBody>
      </p:sp>
      <p:pic>
        <p:nvPicPr>
          <p:cNvPr id="12" name="Content Placeholder 11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0CF2E8D0-6911-B5A9-7427-D52E8FCE2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647" y="3929063"/>
            <a:ext cx="3220406" cy="22844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25599-7B59-1F8B-E71A-F231026A886B}"/>
              </a:ext>
            </a:extLst>
          </p:cNvPr>
          <p:cNvSpPr txBox="1"/>
          <p:nvPr/>
        </p:nvSpPr>
        <p:spPr>
          <a:xfrm>
            <a:off x="6859934" y="18970"/>
            <a:ext cx="5343600" cy="682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DEC3B-0023-58D5-55B3-F28DB63C8A67}"/>
              </a:ext>
            </a:extLst>
          </p:cNvPr>
          <p:cNvSpPr txBox="1"/>
          <p:nvPr/>
        </p:nvSpPr>
        <p:spPr>
          <a:xfrm>
            <a:off x="1082351" y="3450369"/>
            <a:ext cx="5715000" cy="3431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BE4CD878-BD91-1D09-FF77-2C6699E5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732" y="5260120"/>
            <a:ext cx="1856217" cy="1370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AB2A6-99C2-51A2-AA1E-F5FC73C59288}"/>
              </a:ext>
            </a:extLst>
          </p:cNvPr>
          <p:cNvSpPr txBox="1"/>
          <p:nvPr/>
        </p:nvSpPr>
        <p:spPr>
          <a:xfrm>
            <a:off x="7384406" y="4851965"/>
            <a:ext cx="461476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1400" dirty="0">
                <a:solidFill>
                  <a:srgbClr val="004D86"/>
                </a:solidFill>
              </a:rPr>
              <a:t>Presented by</a:t>
            </a:r>
          </a:p>
          <a:p>
            <a:r>
              <a:rPr lang="en-US" b="1" dirty="0">
                <a:solidFill>
                  <a:srgbClr val="004D86"/>
                </a:solidFill>
              </a:rPr>
              <a:t>Ryan Taylor, President</a:t>
            </a:r>
            <a:br>
              <a:rPr lang="en-US" b="1" dirty="0">
                <a:solidFill>
                  <a:srgbClr val="004D86"/>
                </a:solidFill>
              </a:rPr>
            </a:br>
            <a:r>
              <a:rPr lang="en-US" b="1" dirty="0">
                <a:solidFill>
                  <a:srgbClr val="004D86"/>
                </a:solidFill>
              </a:rPr>
              <a:t>Golden Gift Consulting</a:t>
            </a:r>
          </a:p>
          <a:p>
            <a:endParaRPr lang="en-US" b="1" dirty="0">
              <a:solidFill>
                <a:srgbClr val="004D86"/>
              </a:solidFill>
            </a:endParaRPr>
          </a:p>
          <a:p>
            <a:r>
              <a:rPr lang="en-US" b="1" dirty="0">
                <a:solidFill>
                  <a:srgbClr val="004D86"/>
                </a:solidFill>
              </a:rPr>
              <a:t>April 15, 2026</a:t>
            </a:r>
          </a:p>
        </p:txBody>
      </p:sp>
      <p:pic>
        <p:nvPicPr>
          <p:cNvPr id="3" name="Picture 2" descr="A logo with a letter s&#10;&#10;AI-generated content may be incorrect.">
            <a:extLst>
              <a:ext uri="{FF2B5EF4-FFF2-40B4-BE49-F238E27FC236}">
                <a16:creationId xmlns:a16="http://schemas.microsoft.com/office/drawing/2014/main" id="{F0DF8002-2619-008C-1D65-C606D18CE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476" y="5690656"/>
            <a:ext cx="2638635" cy="974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555CD-EF5C-9BCA-544D-9B41ADAAECB6}"/>
              </a:ext>
            </a:extLst>
          </p:cNvPr>
          <p:cNvSpPr txBox="1"/>
          <p:nvPr/>
        </p:nvSpPr>
        <p:spPr>
          <a:xfrm>
            <a:off x="1357231" y="324472"/>
            <a:ext cx="527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spc="100" dirty="0">
                <a:solidFill>
                  <a:srgbClr val="004D86"/>
                </a:solidFill>
              </a:rPr>
              <a:t>Learn &amp; Grow Workshop Series</a:t>
            </a:r>
          </a:p>
        </p:txBody>
      </p:sp>
      <p:pic>
        <p:nvPicPr>
          <p:cNvPr id="16" name="Picture 15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49A0A2D2-B724-A728-D495-55EF28E81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353" y="512660"/>
            <a:ext cx="4614762" cy="32735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08BB8-ADAA-B12E-4A3B-6D7BFBE3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2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>
                <a:solidFill>
                  <a:schemeClr val="bg1"/>
                </a:solidFill>
              </a:rPr>
              <a:t>Build Your Reputation with Proof of Performance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1" y="2702257"/>
            <a:ext cx="9935571" cy="3426158"/>
          </a:xfrm>
        </p:spPr>
        <p:txBody>
          <a:bodyPr anchor="t">
            <a:normAutofit/>
          </a:bodyPr>
          <a:lstStyle/>
          <a:p>
            <a:r>
              <a:rPr sz="2400" b="0" dirty="0"/>
              <a:t>A strong reputation is vital for attracting and retaining clients. Positive reviews and testimonials provide powerful social proof that builds trust and credibility. When potential customers see others speaking highly of a company, it validates their past performance, expertise, and dependability.</a:t>
            </a:r>
          </a:p>
        </p:txBody>
      </p:sp>
    </p:spTree>
    <p:extLst>
      <p:ext uri="{BB962C8B-B14F-4D97-AF65-F5344CB8AC3E}">
        <p14:creationId xmlns:p14="http://schemas.microsoft.com/office/powerpoint/2010/main" val="417882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BC2902-0FB8-5986-5EF1-D8CC63C9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96" r="32153" b="-2"/>
          <a:stretch>
            <a:fillRect/>
          </a:stretch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/>
              <a:t>Why Reputation Matters in Statewide Contracting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637" y="1940001"/>
            <a:ext cx="6754446" cy="3834594"/>
          </a:xfrm>
        </p:spPr>
        <p:txBody>
          <a:bodyPr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Being awarded a contract does not guarantee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Buyers choose vendors they trust to be able to perform the work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Reputation reduces perceived risk in the minds of buyers.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Strong proof of performance speeds up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Reputation can be deciding factor when multiple vendors offer similar services.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8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835F464-7A59-4221-AA5E-B60EF8D3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</p:spPr>
        <p:txBody>
          <a:bodyPr>
            <a:normAutofit/>
          </a:bodyPr>
          <a:lstStyle/>
          <a:p>
            <a:r>
              <a:rPr lang="en-US" sz="3300"/>
              <a:t>What Counts as Proof of Performance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57B5ED-61CB-4AF5-A47A-A41A996F8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61644" y="0"/>
            <a:ext cx="7530351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4C9CDB-7738-4B6C-BCE1-D9516C1E0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5D5AF191-BB75-B986-1194-3BCA4D12D9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971129"/>
              </p:ext>
            </p:extLst>
          </p:nvPr>
        </p:nvGraphicFramePr>
        <p:xfrm>
          <a:off x="5376863" y="704850"/>
          <a:ext cx="6172200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63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Buyer’s Perspective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1" y="2702257"/>
            <a:ext cx="9935571" cy="3426158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Is this vendor reliable</a:t>
            </a:r>
            <a:r>
              <a:rPr lang="en-US" b="0" dirty="0"/>
              <a:t>?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ea typeface="Meiryo"/>
              </a:rPr>
              <a:t>Have they worked on similar projects?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Have they worked with similar clients</a:t>
            </a:r>
            <a:r>
              <a:rPr lang="en-US" b="0" dirty="0"/>
              <a:t>?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Do they deliver consistent results</a:t>
            </a:r>
            <a:r>
              <a:rPr lang="en-US" b="0" dirty="0"/>
              <a:t>?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/>
              <a:t>Can I justify selecting them</a:t>
            </a:r>
            <a:r>
              <a:rPr lang="en-US" b="0"/>
              <a:t>?</a:t>
            </a:r>
            <a:endParaRPr lang="en-US" b="0" dirty="0"/>
          </a:p>
          <a:p>
            <a:r>
              <a:rPr b="0"/>
              <a:t>Your reputation helps buyers feel confident and supported in their </a:t>
            </a:r>
            <a:r>
              <a:rPr b="0" dirty="0"/>
              <a:t>decision</a:t>
            </a:r>
            <a:r>
              <a:rPr lang="en-US" b="0" dirty="0"/>
              <a:t>.</a:t>
            </a:r>
            <a:endParaRPr b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6143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tar-shaped silver confetti">
            <a:extLst>
              <a:ext uri="{FF2B5EF4-FFF2-40B4-BE49-F238E27FC236}">
                <a16:creationId xmlns:a16="http://schemas.microsoft.com/office/drawing/2014/main" id="{5F25E88A-3633-B3BF-6DBD-95056451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8" r="-1" b="-1"/>
          <a:stretch>
            <a:fillRect/>
          </a:stretch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100"/>
              <a:t>Testimonials as Social Proof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637" y="1940001"/>
            <a:ext cx="6754446" cy="3834594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dirty="0"/>
              <a:t>Third</a:t>
            </a:r>
            <a:r>
              <a:rPr lang="en-US" dirty="0"/>
              <a:t>-</a:t>
            </a:r>
            <a:r>
              <a:rPr dirty="0"/>
              <a:t>party validation builds trust</a:t>
            </a:r>
            <a:r>
              <a:rPr lang="en-US" dirty="0"/>
              <a:t>.</a:t>
            </a:r>
            <a:endParaRPr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dirty="0"/>
              <a:t>Reduces need for buyers to investigate</a:t>
            </a:r>
            <a:r>
              <a:rPr lang="en-US" dirty="0"/>
              <a:t>.</a:t>
            </a:r>
            <a:endParaRPr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dirty="0"/>
              <a:t>Shows real outcomes, not claims</a:t>
            </a:r>
            <a:r>
              <a:rPr lang="en-US" dirty="0"/>
              <a:t>.</a:t>
            </a:r>
            <a:endParaRPr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dirty="0"/>
              <a:t>Humanizes your business</a:t>
            </a:r>
            <a:r>
              <a:rPr lang="en-US" dirty="0"/>
              <a:t>.</a:t>
            </a:r>
            <a:endParaRPr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dirty="0"/>
              <a:t>A strong testimonial answers questions before the buyer has to ask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22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1767385"/>
            <a:ext cx="12188950" cy="436728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8" y="2138901"/>
            <a:ext cx="3411973" cy="3635693"/>
          </a:xfrm>
        </p:spPr>
        <p:txBody>
          <a:bodyPr>
            <a:normAutofit/>
          </a:bodyPr>
          <a:lstStyle/>
          <a:p>
            <a:r>
              <a:t>What Makes a Strong Testimonial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637" y="2138901"/>
            <a:ext cx="6754446" cy="36356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Specific service or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Clear result or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Client type or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Short and easy to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General praise is helpful, but specific results are far more powerful</a:t>
            </a:r>
            <a:r>
              <a:rPr lang="en-US" b="0" dirty="0"/>
              <a:t>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514541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Weak vs Strong Testimonials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AB94AF-E6B9-1AC0-E1C5-659DEB7AE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201127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719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 Proactive with Positive Reviews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0" y="2488696"/>
            <a:ext cx="10013709" cy="775677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400" b="0" dirty="0"/>
              <a:t>Engage satisfied clients to provide reviews, testimonials, and case studies that emphasize the quality of the firm’s services. Positive reviews can be on many platforms, including: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D0ECFB-9056-6253-CFAE-A8D4B9D43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39449"/>
              </p:ext>
            </p:extLst>
          </p:nvPr>
        </p:nvGraphicFramePr>
        <p:xfrm>
          <a:off x="2032000" y="3428999"/>
          <a:ext cx="8128000" cy="146227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487937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40402939"/>
                    </a:ext>
                  </a:extLst>
                </a:gridCol>
              </a:tblGrid>
              <a:tr h="133437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The company’s own website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Customer testimonials in a capability statement or marketing materials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Google Business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Yelp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Social media pages like Facebook or LinkedIn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Better Business Bureau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Industry-specific directories or forums</a:t>
                      </a:r>
                    </a:p>
                    <a:p>
                      <a:endParaRPr lang="en-US" sz="14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7496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25A998-3CC4-7CA3-3A2E-0B70ED0F2F1C}"/>
              </a:ext>
            </a:extLst>
          </p:cNvPr>
          <p:cNvSpPr txBox="1"/>
          <p:nvPr/>
        </p:nvSpPr>
        <p:spPr>
          <a:xfrm>
            <a:off x="1535371" y="5018567"/>
            <a:ext cx="9065887" cy="147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30000"/>
              </a:lnSpc>
              <a:buFont typeface="Meiryo" panose="020B0604030504040204" pitchFamily="34" charset="-128"/>
              <a:buChar char="*"/>
            </a:pPr>
            <a:r>
              <a:rPr lang="en-US" sz="1400" dirty="0"/>
              <a:t>Focus on consistently delivering exceptional service to ensure positive experiences and build trust with clients.</a:t>
            </a:r>
          </a:p>
          <a:p>
            <a:pPr marL="171450" indent="-171450">
              <a:lnSpc>
                <a:spcPct val="130000"/>
              </a:lnSpc>
              <a:buFont typeface="Meiryo" panose="020B0604030504040204" pitchFamily="34" charset="-128"/>
              <a:buChar char="*"/>
            </a:pPr>
            <a:r>
              <a:rPr lang="en-US" sz="1400" dirty="0"/>
              <a:t>Leverage positive client feedback in marketing efforts to demonstrate reliability and showcase capability, expertise, and success.</a:t>
            </a:r>
          </a:p>
          <a:p>
            <a:pPr marL="171450" indent="-171450">
              <a:lnSpc>
                <a:spcPct val="130000"/>
              </a:lnSpc>
              <a:buFont typeface="Meiryo" panose="020B0604030504040204" pitchFamily="34" charset="-128"/>
              <a:buChar char="*"/>
            </a:pPr>
            <a:r>
              <a:rPr lang="en-US" sz="1400" dirty="0"/>
              <a:t>Reputation grows when great service is consistently captured and shared.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87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phic 6" descr="Onboarding">
            <a:extLst>
              <a:ext uri="{FF2B5EF4-FFF2-40B4-BE49-F238E27FC236}">
                <a16:creationId xmlns:a16="http://schemas.microsoft.com/office/drawing/2014/main" id="{8C107BAA-1DDD-172E-A4D3-E364171469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584" y="799696"/>
            <a:ext cx="3691130" cy="3691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>
                <a:solidFill>
                  <a:schemeClr val="bg1"/>
                </a:solidFill>
              </a:rPr>
              <a:t>How to Ask for Testimonials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670" y="1940119"/>
            <a:ext cx="6172413" cy="30294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Ask right after successful completion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Make it easy with a simple prompt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Offer a short template if needed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Request permission to use publicly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Most clients are willing to help, they just need a clear and easy way to respond</a:t>
            </a:r>
            <a:r>
              <a:rPr lang="en-US" b="0" dirty="0"/>
              <a:t>.</a:t>
            </a:r>
            <a:endParaRPr b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2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>
                <a:solidFill>
                  <a:schemeClr val="bg1"/>
                </a:solidFill>
              </a:rPr>
              <a:t>Ideas for Obtaining Reviews from Satisfied Clients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ontent Placeholder 2"/>
          <p:cNvSpPr>
            <a:spLocks noGrp="1"/>
          </p:cNvSpPr>
          <p:nvPr>
            <p:ph idx="1"/>
          </p:nvPr>
        </p:nvSpPr>
        <p:spPr>
          <a:xfrm>
            <a:off x="1534718" y="2535201"/>
            <a:ext cx="10161329" cy="3426158"/>
          </a:xfrm>
        </p:spPr>
        <p:txBody>
          <a:bodyPr anchor="t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Create a QR code that links directly to the company’s Google, Yelp, or LinkedIn review page for easy access.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Send a follow-up email thanking clients and include direct links to review platforms with a request for feedback.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Call satisfied clients for a brief interview and ask to post their review on the company website or social media.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Include a review request note in invoices or receipts with clear instructions on how to leave feedback.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Train staff to ask for reviews after successful interactions with customers, especially in-person, since a satisfied customer may be willing to pull out their phone and write a review immediately.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0" dirty="0"/>
              <a:t>Simple systems make review collection consistent and natural</a:t>
            </a:r>
          </a:p>
        </p:txBody>
      </p:sp>
    </p:spTree>
    <p:extLst>
      <p:ext uri="{BB962C8B-B14F-4D97-AF65-F5344CB8AC3E}">
        <p14:creationId xmlns:p14="http://schemas.microsoft.com/office/powerpoint/2010/main" val="275396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rglass and a calendar">
            <a:extLst>
              <a:ext uri="{FF2B5EF4-FFF2-40B4-BE49-F238E27FC236}">
                <a16:creationId xmlns:a16="http://schemas.microsoft.com/office/drawing/2014/main" id="{A2A471EF-1B86-0E43-AC55-0B9449F90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89" r="473"/>
          <a:stretch>
            <a:fillRect/>
          </a:stretch>
        </p:blipFill>
        <p:spPr>
          <a:xfrm>
            <a:off x="8314944" y="0"/>
            <a:ext cx="3877056" cy="54300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DE6B89-9484-4E50-8387-C55E031D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8" y="1066606"/>
            <a:ext cx="6623040" cy="1140580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EB58E2-A9A0-481A-8B5B-381B836CE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179" y="2127008"/>
            <a:ext cx="6623039" cy="3909998"/>
          </a:xfrm>
        </p:spPr>
        <p:txBody>
          <a:bodyPr vert="horz" lIns="109728" tIns="109728" rIns="109728" bIns="91440" rtlCol="0" anchor="t">
            <a:no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Welcome and Introductions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Workshop: State Contracting Basics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OFM Vendor Payee Registration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Sales Reporting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Small Business Registration &amp; Certifications</a:t>
            </a:r>
          </a:p>
          <a:p>
            <a:pPr marL="809625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0" spc="0" dirty="0"/>
              <a:t>Scope &amp; Quote Process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Winning Testimonials: Build Your Reputation with Proof of Performance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Q &amp; A and Discussion (Workshop Topic)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Q &amp; A about Statewide Contracts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spc="0" dirty="0"/>
              <a:t>Closing Remarks</a:t>
            </a:r>
            <a:endParaRPr lang="en-US" sz="1400" i="0" spc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09157-F105-6B22-8684-63B8B455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99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12187426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178" y="1475399"/>
            <a:ext cx="6623040" cy="1140580"/>
          </a:xfrm>
        </p:spPr>
        <p:txBody>
          <a:bodyPr>
            <a:normAutofit/>
          </a:bodyPr>
          <a:lstStyle/>
          <a:p>
            <a:r>
              <a:rPr lang="en-US" sz="3300"/>
              <a:t>Google and Yelp Presence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179" y="2743995"/>
            <a:ext cx="6623039" cy="3030599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/>
              <a:t>Buyers often search your business online.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/>
              <a:t>Reviews reinforce credibility.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/>
              <a:t>Consistent activity shows reliability.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/>
              <a:t>Star ratings influence first impressions.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/>
              <a:t>Your online presence is often your first impression before any conversation.</a:t>
            </a:r>
            <a:endParaRPr lang="en-US" b="0" dirty="0"/>
          </a:p>
        </p:txBody>
      </p:sp>
      <p:pic>
        <p:nvPicPr>
          <p:cNvPr id="7" name="Picture 6" descr="Speech bubble with stars">
            <a:extLst>
              <a:ext uri="{FF2B5EF4-FFF2-40B4-BE49-F238E27FC236}">
                <a16:creationId xmlns:a16="http://schemas.microsoft.com/office/drawing/2014/main" id="{AD71B11A-DB5E-C9A0-41CC-FDD02C4A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163" y="2590881"/>
            <a:ext cx="3004022" cy="200518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4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rawings on colorful paper">
            <a:extLst>
              <a:ext uri="{FF2B5EF4-FFF2-40B4-BE49-F238E27FC236}">
                <a16:creationId xmlns:a16="http://schemas.microsoft.com/office/drawing/2014/main" id="{66F7883F-D189-3A86-BBB9-3B06F65F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65" r="32523"/>
          <a:stretch>
            <a:fillRect/>
          </a:stretch>
        </p:blipFill>
        <p:spPr>
          <a:xfrm>
            <a:off x="564646" y="1402373"/>
            <a:ext cx="3328786" cy="402442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>
            <a:normAutofit/>
          </a:bodyPr>
          <a:lstStyle/>
          <a:p>
            <a:r>
              <a:rPr lang="en-US"/>
              <a:t>Responding to Reviews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857" y="2268656"/>
            <a:ext cx="6627226" cy="350593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Thank positive reviewers.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Address concerns calmly and professionally.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Show accountability and solutions.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Keep responses short and respectful.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Your responses show how you handle real situations, not just ideal ones.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9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Turning Work into Success Stories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1" y="2702257"/>
            <a:ext cx="9935571" cy="342615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Describe the client and challenge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Explain your approach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Highlight measurable results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Keep it simple and clear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A short story is easier to remember and more persuasive than a list of services</a:t>
            </a:r>
            <a:r>
              <a:rPr lang="en-US" b="0" dirty="0"/>
              <a:t>.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05222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" name="Picture 50" descr="Multi-colored dialogue boxes">
            <a:extLst>
              <a:ext uri="{FF2B5EF4-FFF2-40B4-BE49-F238E27FC236}">
                <a16:creationId xmlns:a16="http://schemas.microsoft.com/office/drawing/2014/main" id="{918927FC-3D04-ADC2-7A8F-FB539916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59" r="17961" b="-1"/>
          <a:stretch>
            <a:fillRect/>
          </a:stretch>
        </p:blipFill>
        <p:spPr>
          <a:xfrm>
            <a:off x="1" y="10"/>
            <a:ext cx="4654296" cy="5290511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100">
                <a:solidFill>
                  <a:schemeClr val="bg1"/>
                </a:solidFill>
              </a:rPr>
              <a:t>Where to Use Testimonials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670" y="1940119"/>
            <a:ext cx="6172413" cy="30294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Website homepage and service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Capability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Proposals and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Social media and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Place proof where buyers are already looking for information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64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Building a Reputation Strategy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371" y="2702257"/>
            <a:ext cx="9935571" cy="342615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Collect testimonials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Track results and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Update website and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Align messaging with buyer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Reputation is built over time through consistent proof, not one strong project</a:t>
            </a:r>
          </a:p>
        </p:txBody>
      </p:sp>
    </p:spTree>
    <p:extLst>
      <p:ext uri="{BB962C8B-B14F-4D97-AF65-F5344CB8AC3E}">
        <p14:creationId xmlns:p14="http://schemas.microsoft.com/office/powerpoint/2010/main" val="381286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One person helping other person climb up a rock">
            <a:extLst>
              <a:ext uri="{FF2B5EF4-FFF2-40B4-BE49-F238E27FC236}">
                <a16:creationId xmlns:a16="http://schemas.microsoft.com/office/drawing/2014/main" id="{99445EB1-0E96-B17B-F19E-237297C6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22" r="32656" b="2"/>
          <a:stretch>
            <a:fillRect/>
          </a:stretch>
        </p:blipFill>
        <p:spPr>
          <a:xfrm>
            <a:off x="1" y="10"/>
            <a:ext cx="4654296" cy="52905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Consistency Builds Trust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670" y="1940119"/>
            <a:ext cx="6172413" cy="30294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Deliver quality work every time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Communicate clearly with clients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Follow through on commitments</a:t>
            </a:r>
            <a:r>
              <a:rPr lang="en-US" b="0" dirty="0"/>
              <a:t>.</a:t>
            </a:r>
            <a:endParaRPr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b="0" dirty="0"/>
              <a:t>Document your results</a:t>
            </a:r>
            <a:r>
              <a:rPr lang="en-US" b="0" dirty="0"/>
              <a:t>.</a:t>
            </a:r>
            <a:endParaRPr b="0" dirty="0"/>
          </a:p>
          <a:p>
            <a:r>
              <a:rPr b="0" dirty="0"/>
              <a:t>Every project is an opportunity to strengthen or weaken your reputation</a:t>
            </a:r>
            <a:r>
              <a:rPr lang="en-US" b="0" dirty="0"/>
              <a:t>.</a:t>
            </a:r>
            <a:endParaRPr b="0" dirty="0">
              <a:ea typeface="Meiry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100">
                <a:solidFill>
                  <a:schemeClr val="bg1"/>
                </a:solidFill>
              </a:rPr>
              <a:t>Repairing Damage and Negative Reviews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535371" y="2702257"/>
            <a:ext cx="10298025" cy="3426158"/>
          </a:xfrm>
        </p:spPr>
        <p:txBody>
          <a:bodyPr anchor="t">
            <a:noAutofit/>
          </a:bodyPr>
          <a:lstStyle/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Respond to negative reviews promptly and professionally, acknowledging the issue and offering to resolve it offline.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Apologize sincerely but wisely, and investigate the complaint, taking corrective action </a:t>
            </a:r>
            <a:r>
              <a:rPr lang="en-US" sz="1400" b="0" dirty="0"/>
              <a:t>as</a:t>
            </a:r>
            <a:r>
              <a:rPr sz="1400" b="0" dirty="0"/>
              <a:t> needed.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Follow up with the reviewer to ensure satisfaction and update the company’s public response once the issue is resolved.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Regularly monitor reviews, encouraging happy customers to leave positive feedback to balance occasional negative comments.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Use the company’s Quality Assurance and continuous improvement processes to learn from mistakes and implement checks and systems to prevent future errors.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sz="1400" b="0" dirty="0"/>
              <a:t>How you respond to problems often matters more than the problem itself</a:t>
            </a:r>
            <a:r>
              <a:rPr lang="en-US" sz="1400" b="0" dirty="0"/>
              <a:t>.</a:t>
            </a:r>
            <a:endParaRPr sz="1400" b="0" dirty="0"/>
          </a:p>
        </p:txBody>
      </p:sp>
    </p:spTree>
    <p:extLst>
      <p:ext uri="{BB962C8B-B14F-4D97-AF65-F5344CB8AC3E}">
        <p14:creationId xmlns:p14="http://schemas.microsoft.com/office/powerpoint/2010/main" val="1626766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Common Mistakes to Avoid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b="0"/>
              <a:t>Only using generic testimonials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b="0"/>
              <a:t>Not asking for reviews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b="0"/>
              <a:t>Letting online profiles go inactive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b="0"/>
              <a:t>Hiding proof deep in materials</a:t>
            </a:r>
          </a:p>
          <a:p>
            <a:pPr>
              <a:lnSpc>
                <a:spcPct val="130000"/>
              </a:lnSpc>
            </a:pPr>
            <a:r>
              <a:rPr lang="en-US" sz="1500" b="0"/>
              <a:t>Small gaps in visibility can make strong work go unnoticed.</a:t>
            </a:r>
            <a:endParaRPr lang="en-US" sz="1500" b="0">
              <a:ea typeface="Meiryo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ange of moods sticky notes">
            <a:extLst>
              <a:ext uri="{FF2B5EF4-FFF2-40B4-BE49-F238E27FC236}">
                <a16:creationId xmlns:a16="http://schemas.microsoft.com/office/drawing/2014/main" id="{BD53BDC4-82DD-1C28-29C5-643750B7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69" y="1940911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8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6"/>
            <a:ext cx="4062884" cy="572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59" y="1200863"/>
            <a:ext cx="3119717" cy="430600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Final Takeaways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6572"/>
            <a:ext cx="405698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832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0FA286C7-EFC7-4DFE-967A-7E37BA0F3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92001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F09A5C52-AA97-DF51-933D-C900B6527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370098"/>
              </p:ext>
            </p:extLst>
          </p:nvPr>
        </p:nvGraphicFramePr>
        <p:xfrm>
          <a:off x="4757929" y="1164597"/>
          <a:ext cx="6790606" cy="437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74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52B-9BA6-0B02-9D3A-F7F02517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1321243"/>
          </a:xfrm>
        </p:spPr>
        <p:txBody>
          <a:bodyPr/>
          <a:lstStyle/>
          <a:p>
            <a:r>
              <a:rPr lang="en-US" sz="3200" dirty="0"/>
              <a:t>Worksheet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F67C0-6DBC-5A31-AA23-2DCEC0AD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4996" y="1961322"/>
            <a:ext cx="2714085" cy="3975704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/>
              <a:t>Want to dig deeper on the topic of networking for contracts? Every session we provide tutorials, tips, and creative brainstorming ideas for you to plan your next steps. Let’s take a quick look at this week’s resource guide.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3AD79-D89E-BECA-D065-AC6D81B6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calendar with a list of images&#10;&#10;AI-generated content may be incorrect.">
            <a:extLst>
              <a:ext uri="{FF2B5EF4-FFF2-40B4-BE49-F238E27FC236}">
                <a16:creationId xmlns:a16="http://schemas.microsoft.com/office/drawing/2014/main" id="{40C41089-64D2-009E-49E3-900D6CE7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63" y="3193826"/>
            <a:ext cx="2084219" cy="2743200"/>
          </a:xfrm>
          <a:prstGeom prst="rect">
            <a:avLst/>
          </a:prstGeom>
        </p:spPr>
      </p:pic>
      <p:pic>
        <p:nvPicPr>
          <p:cNvPr id="9" name="Picture 8" descr="A paper with text on it&#10;&#10;AI-generated content may be incorrect.">
            <a:extLst>
              <a:ext uri="{FF2B5EF4-FFF2-40B4-BE49-F238E27FC236}">
                <a16:creationId xmlns:a16="http://schemas.microsoft.com/office/drawing/2014/main" id="{13AD6F3E-71F4-1E32-8E38-1E154661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15" y="3193826"/>
            <a:ext cx="2072754" cy="2743200"/>
          </a:xfrm>
          <a:prstGeom prst="rect">
            <a:avLst/>
          </a:prstGeom>
        </p:spPr>
      </p:pic>
      <p:pic>
        <p:nvPicPr>
          <p:cNvPr id="11" name="Picture 10" descr="A paper with text and images&#10;&#10;AI-generated content may be incorrect.">
            <a:extLst>
              <a:ext uri="{FF2B5EF4-FFF2-40B4-BE49-F238E27FC236}">
                <a16:creationId xmlns:a16="http://schemas.microsoft.com/office/drawing/2014/main" id="{8DD91C96-9147-2F7F-401B-E1F3A7A14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257" y="175400"/>
            <a:ext cx="2059969" cy="2743200"/>
          </a:xfrm>
          <a:prstGeom prst="rect">
            <a:avLst/>
          </a:prstGeom>
        </p:spPr>
      </p:pic>
      <p:pic>
        <p:nvPicPr>
          <p:cNvPr id="13" name="Picture 12" descr="A poster of a workshop&#10;&#10;AI-generated content may be incorrect.">
            <a:extLst>
              <a:ext uri="{FF2B5EF4-FFF2-40B4-BE49-F238E27FC236}">
                <a16:creationId xmlns:a16="http://schemas.microsoft.com/office/drawing/2014/main" id="{92916377-EE86-9256-AAF5-6FEFA5EE9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41" y="175400"/>
            <a:ext cx="2078950" cy="2743200"/>
          </a:xfrm>
          <a:prstGeom prst="rect">
            <a:avLst/>
          </a:prstGeom>
        </p:spPr>
      </p:pic>
      <p:pic>
        <p:nvPicPr>
          <p:cNvPr id="15" name="Picture 14" descr="A blank form with text and images&#10;&#10;AI-generated content may be incorrect.">
            <a:extLst>
              <a:ext uri="{FF2B5EF4-FFF2-40B4-BE49-F238E27FC236}">
                <a16:creationId xmlns:a16="http://schemas.microsoft.com/office/drawing/2014/main" id="{0C7D0FF0-429B-6696-3769-6E34504E9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9" y="175400"/>
            <a:ext cx="208765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C4A9A-0F59-2115-67B0-4152E6C26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F4D233-ADDC-DB16-D140-1B70ECA5C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5104" y="4535791"/>
            <a:ext cx="9180747" cy="1947958"/>
          </a:xfrm>
        </p:spPr>
        <p:txBody>
          <a:bodyPr vert="horz" lIns="109728" tIns="109728" rIns="109728" bIns="91440" rtlCol="0" anchor="t">
            <a:noAutofit/>
          </a:bodyPr>
          <a:lstStyle/>
          <a:p>
            <a:pPr algn="l">
              <a:lnSpc>
                <a:spcPct val="140000"/>
              </a:lnSpc>
              <a:spcBef>
                <a:spcPts val="930"/>
              </a:spcBef>
            </a:pPr>
            <a:r>
              <a:rPr lang="en-US" sz="1400" b="1" spc="0" dirty="0">
                <a:solidFill>
                  <a:srgbClr val="004D86"/>
                </a:solidFill>
              </a:rPr>
              <a:t>Part 1: State Contracting Basics: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OFM Vendor Payee Registration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Sales Reporting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Small Business Registration &amp; Certifications </a:t>
            </a:r>
          </a:p>
          <a:p>
            <a:pPr marL="457200" indent="-457200" algn="l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1400" b="1" spc="0" dirty="0">
                <a:solidFill>
                  <a:srgbClr val="004D86"/>
                </a:solidFill>
              </a:rPr>
              <a:t>Scope &amp; Quote Process</a:t>
            </a:r>
          </a:p>
          <a:p>
            <a:pPr algn="l">
              <a:lnSpc>
                <a:spcPct val="140000"/>
              </a:lnSpc>
              <a:spcBef>
                <a:spcPts val="930"/>
              </a:spcBef>
            </a:pPr>
            <a:endParaRPr lang="en-US" sz="1400" b="1" spc="0" dirty="0">
              <a:solidFill>
                <a:srgbClr val="004D86"/>
              </a:solidFill>
            </a:endParaRPr>
          </a:p>
          <a:p>
            <a:pPr algn="l">
              <a:lnSpc>
                <a:spcPct val="140000"/>
              </a:lnSpc>
              <a:spcBef>
                <a:spcPts val="930"/>
              </a:spcBef>
            </a:pPr>
            <a:endParaRPr lang="en-US" sz="1400" b="1" spc="0" dirty="0">
              <a:solidFill>
                <a:srgbClr val="004D86"/>
              </a:solidFill>
            </a:endParaRPr>
          </a:p>
        </p:txBody>
      </p:sp>
      <p:pic>
        <p:nvPicPr>
          <p:cNvPr id="19" name="Picture 18" descr="A white building with a dome&#10;&#10;AI-generated content may be incorrect.">
            <a:extLst>
              <a:ext uri="{FF2B5EF4-FFF2-40B4-BE49-F238E27FC236}">
                <a16:creationId xmlns:a16="http://schemas.microsoft.com/office/drawing/2014/main" id="{A4BC69B0-A756-B748-A43A-AEB6B2BB6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04" y="776032"/>
            <a:ext cx="8866641" cy="27544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4E3A4-881E-D0F9-0228-02FB3FAC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41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6ABA9A-A182-20E0-88B3-5AB7BCE58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FB48E-8DFD-8323-6CB2-1683852F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cap="all" dirty="0"/>
              <a:t>Q &amp; A: </a:t>
            </a:r>
            <a:br>
              <a:rPr lang="en-US" sz="3600" cap="all" dirty="0"/>
            </a:br>
            <a:r>
              <a:rPr lang="en-US" sz="3600" dirty="0"/>
              <a:t>Testimonials</a:t>
            </a:r>
            <a:endParaRPr lang="en-US" sz="3600" cap="al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45DB32-C8FB-B070-A2E6-84D60E5BA5B2}"/>
              </a:ext>
            </a:extLst>
          </p:cNvPr>
          <p:cNvSpPr txBox="1">
            <a:spLocks/>
          </p:cNvSpPr>
          <p:nvPr/>
        </p:nvSpPr>
        <p:spPr>
          <a:xfrm>
            <a:off x="1434622" y="3707541"/>
            <a:ext cx="5117253" cy="2505801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effectLst/>
              </a:rPr>
              <a:t>What questions do you have about testi</a:t>
            </a:r>
            <a:r>
              <a:rPr lang="en-US" sz="2000" dirty="0"/>
              <a:t>monials or other evidence of performance</a:t>
            </a:r>
            <a:r>
              <a:rPr lang="en-US" sz="2000" dirty="0">
                <a:effectLst/>
              </a:rPr>
              <a:t>?</a:t>
            </a:r>
            <a:endParaRPr lang="en-US" sz="2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1EDCE-4608-99A7-7544-F44EB080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30</a:t>
            </a:fld>
            <a:endParaRPr lang="en-US" sz="1600" b="1" dirty="0"/>
          </a:p>
        </p:txBody>
      </p:sp>
      <p:pic>
        <p:nvPicPr>
          <p:cNvPr id="5" name="Picture 4" descr="Wooden blocks with question marks">
            <a:extLst>
              <a:ext uri="{FF2B5EF4-FFF2-40B4-BE49-F238E27FC236}">
                <a16:creationId xmlns:a16="http://schemas.microsoft.com/office/drawing/2014/main" id="{E0A65FC9-14A6-C541-028A-BC957F80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1" r="29471" b="-2"/>
          <a:stretch>
            <a:fillRect/>
          </a:stretch>
        </p:blipFill>
        <p:spPr>
          <a:xfrm>
            <a:off x="7344569" y="591276"/>
            <a:ext cx="4362798" cy="56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8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E3872-3885-F2E7-2898-1F40B787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9E3-0002-3998-69EB-A0B5D41E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Q &amp; A: Statewide Contracting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2DEE6C-CA7A-E050-A202-7E15F6EFEDDB}"/>
              </a:ext>
            </a:extLst>
          </p:cNvPr>
          <p:cNvSpPr txBox="1">
            <a:spLocks/>
          </p:cNvSpPr>
          <p:nvPr/>
        </p:nvSpPr>
        <p:spPr>
          <a:xfrm>
            <a:off x="1434622" y="2438400"/>
            <a:ext cx="5117253" cy="2505801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What questions do you have about managing or marketing your statewide contract, WEBS, reporting, or other topics?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F2294-4332-0C5A-B608-4A5356C3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31</a:t>
            </a:fld>
            <a:endParaRPr lang="en-US" sz="1600" b="1" dirty="0"/>
          </a:p>
        </p:txBody>
      </p:sp>
      <p:pic>
        <p:nvPicPr>
          <p:cNvPr id="5" name="Picture 4" descr="Person raising hand">
            <a:extLst>
              <a:ext uri="{FF2B5EF4-FFF2-40B4-BE49-F238E27FC236}">
                <a16:creationId xmlns:a16="http://schemas.microsoft.com/office/drawing/2014/main" id="{2DF491A3-2B60-B7CC-BE5E-C636A5AD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69" y="2460865"/>
            <a:ext cx="4362798" cy="29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73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56267-A9DF-528F-31F3-5BBE636C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5FE1-141F-3DA3-2510-015E34C6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02F2FD-4B9C-92D3-D0C7-354F65BFCCDD}"/>
              </a:ext>
            </a:extLst>
          </p:cNvPr>
          <p:cNvSpPr txBox="1">
            <a:spLocks/>
          </p:cNvSpPr>
          <p:nvPr/>
        </p:nvSpPr>
        <p:spPr>
          <a:xfrm>
            <a:off x="1535372" y="2556588"/>
            <a:ext cx="9907692" cy="4301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Thank you to DES for sponsoring the Learn &amp; Grow: Statewide Contract Holder Workshop Series! 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If you need support, reach out for resources.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000" spc="0" dirty="0"/>
              <a:t>The workshop presentation and handouts will be emailed to you.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000" spc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F19CC-D71B-C796-4C2B-4F6AC908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78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34" y="246941"/>
            <a:ext cx="3757857" cy="3776161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4D86"/>
                </a:solidFill>
              </a:rPr>
              <a:t>Thank You!</a:t>
            </a:r>
            <a:br>
              <a:rPr lang="en-US" sz="2800" dirty="0">
                <a:solidFill>
                  <a:srgbClr val="004D86"/>
                </a:solidFill>
              </a:rPr>
            </a:br>
            <a:r>
              <a:rPr lang="en-US" sz="2400" dirty="0">
                <a:solidFill>
                  <a:srgbClr val="004D86"/>
                </a:solidFill>
              </a:rPr>
              <a:t>See you next time!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BA3F45F-F607-8791-44B9-5F53B334DCE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4677421"/>
              </p:ext>
            </p:extLst>
          </p:nvPr>
        </p:nvGraphicFramePr>
        <p:xfrm>
          <a:off x="0" y="4022725"/>
          <a:ext cx="12744450" cy="335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Several images of people working together&#10;&#10;AI-generated content may be incorrect.">
            <a:extLst>
              <a:ext uri="{FF2B5EF4-FFF2-40B4-BE49-F238E27FC236}">
                <a16:creationId xmlns:a16="http://schemas.microsoft.com/office/drawing/2014/main" id="{69A5C0B3-369A-79F3-9E36-8833D63C6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351" y="246941"/>
            <a:ext cx="5526121" cy="3919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23AD3E-0AA9-3AD6-93C8-F7699DBB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B65A9-1ACB-EE49-7672-A927F8F3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D86"/>
                </a:solidFill>
              </a:rPr>
              <a:t>OFM Vendor Payee Registration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BAABBD-8A7F-A90C-3E5F-9B47E6255AA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Register for OFM at: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Vendor payee registration | Office of Financial Management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 business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Enter bank account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Monitor email for notification of acceptance, rejection, or clarification.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F13962-51D6-EED9-A95B-63C9A69778EC}"/>
              </a:ext>
            </a:extLst>
          </p:cNvPr>
          <p:cNvSpPr/>
          <p:nvPr/>
        </p:nvSpPr>
        <p:spPr>
          <a:xfrm>
            <a:off x="0" y="0"/>
            <a:ext cx="463229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70C53-AF8E-5867-3A74-520CBABC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15" y="732692"/>
            <a:ext cx="4159060" cy="53633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AF338-2585-6473-C91C-409D96DE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0409-E4E2-B7D8-A74B-876BE4508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gnifying glass showing decling performance">
            <a:extLst>
              <a:ext uri="{FF2B5EF4-FFF2-40B4-BE49-F238E27FC236}">
                <a16:creationId xmlns:a16="http://schemas.microsoft.com/office/drawing/2014/main" id="{F9F308B5-DE07-F135-E30D-B1F2FA5F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5" r="38863"/>
          <a:stretch>
            <a:fillRect/>
          </a:stretch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2BD6E-A050-1E35-F04B-1FF5BC55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Sales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05A6D-5258-8F46-CFBD-56FF2CE3A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19472" y="2462501"/>
            <a:ext cx="6924703" cy="4183368"/>
          </a:xfrm>
        </p:spPr>
        <p:txBody>
          <a:bodyPr vert="horz" lIns="109728" tIns="109728" rIns="109728" bIns="91440" rtlCol="0" anchor="t">
            <a:normAutofit fontScale="92500" lnSpcReduction="10000"/>
          </a:bodyPr>
          <a:lstStyle/>
          <a:p>
            <a:pPr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0" dirty="0"/>
              <a:t>Complete Sales Report at the following link: </a:t>
            </a:r>
            <a:r>
              <a:rPr lang="en-US" sz="1600" b="1" spc="0" dirty="0">
                <a:hlinkClick r:id="rId4"/>
              </a:rPr>
              <a:t>DES Login</a:t>
            </a:r>
            <a:r>
              <a:rPr lang="en-US" sz="1600" spc="0" dirty="0"/>
              <a:t>.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Pay management fee for all revenue generated through the statewide contract during the quarter. </a:t>
            </a:r>
            <a:r>
              <a:rPr lang="en-US" sz="1600" i="1" spc="0" dirty="0"/>
              <a:t>Management fee amounts vary. You can find details about your management fee in your contract document.    </a:t>
            </a:r>
          </a:p>
          <a:p>
            <a:pPr lvl="1">
              <a:lnSpc>
                <a:spcPct val="130000"/>
              </a:lnSpc>
            </a:pPr>
            <a:r>
              <a:rPr lang="en-US" sz="1600" spc="0" dirty="0"/>
              <a:t>	</a:t>
            </a:r>
            <a:r>
              <a:rPr lang="en-US" sz="1600" b="1" spc="0" dirty="0"/>
              <a:t>Gross receipts = total revenue, not profit </a:t>
            </a:r>
          </a:p>
          <a:p>
            <a:pPr lvl="1">
              <a:lnSpc>
                <a:spcPct val="130000"/>
              </a:lnSpc>
            </a:pPr>
            <a:r>
              <a:rPr lang="en-US" sz="1600" b="1" spc="0" dirty="0"/>
              <a:t>	(total income before expenses)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Invoice will be posted in account and emailed to you.</a:t>
            </a:r>
          </a:p>
          <a:p>
            <a:pPr marL="2857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spc="0" dirty="0"/>
              <a:t>You must call the DES Payment Processing department at </a:t>
            </a:r>
            <a:br>
              <a:rPr lang="en-US" sz="1600" spc="0" dirty="0"/>
            </a:br>
            <a:r>
              <a:rPr lang="en-US" sz="1600" spc="0" dirty="0"/>
              <a:t>(360) 725-5700 to pay your invoice. You cannot pay through an online account.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FB537-4D6F-8D86-D3DF-151F4EB3A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5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5736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E43E8-4218-7C73-DF3E-DEA4EAE7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C552-BD26-EF9D-8352-B12181C4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511061"/>
            <a:ext cx="6465369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 dirty="0"/>
              <a:t>Small Business Registrations &amp; Certifications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6E74B4-0A3B-FB09-60CE-F11763CF9BEC}"/>
              </a:ext>
            </a:extLst>
          </p:cNvPr>
          <p:cNvSpPr txBox="1">
            <a:spLocks/>
          </p:cNvSpPr>
          <p:nvPr/>
        </p:nvSpPr>
        <p:spPr>
          <a:xfrm>
            <a:off x="1434622" y="2530549"/>
            <a:ext cx="5117253" cy="3682794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None/>
              <a:defRPr sz="1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25000"/>
              </a:lnSpc>
              <a:spcBef>
                <a:spcPts val="930"/>
              </a:spcBef>
              <a:spcAft>
                <a:spcPts val="600"/>
              </a:spcAft>
              <a:buFont typeface="Corbel" panose="020B0503020204020204" pitchFamily="34" charset="0"/>
              <a:buChar char="–"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pc="0" dirty="0"/>
              <a:t>Small business certifications (small business, veteran, MBE/WBE, etc.), if any, are listed next to firms on the DES contract portal page. 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pc="0" dirty="0"/>
              <a:t>If you obtain OMWBE certification (or your certification status changes) after your contract award, notify your contracting officer to update your file.</a:t>
            </a:r>
          </a:p>
          <a:p>
            <a:pPr marL="0">
              <a:lnSpc>
                <a:spcPct val="130000"/>
              </a:lnSpc>
              <a:buFont typeface="Corbel" panose="020B0503020204020204" pitchFamily="34" charset="0"/>
            </a:pPr>
            <a:endParaRPr lang="en-US" sz="1600" spc="0" dirty="0"/>
          </a:p>
        </p:txBody>
      </p:sp>
      <p:pic>
        <p:nvPicPr>
          <p:cNvPr id="7" name="Content Placeholder 6" descr="A blue and white circle with a grey ribbon&#10;&#10;AI-generated content may be incorrect.">
            <a:extLst>
              <a:ext uri="{FF2B5EF4-FFF2-40B4-BE49-F238E27FC236}">
                <a16:creationId xmlns:a16="http://schemas.microsoft.com/office/drawing/2014/main" id="{BEC66B93-9F52-7BEE-9A9B-06FAB5175CD9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7344569" y="1215596"/>
            <a:ext cx="4362798" cy="43627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F4BC7-788D-D153-FD10-7F722FB8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2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B8818-6195-0E86-720D-995CCF569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48FD4-62EE-B341-A75E-B282E409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&amp; Quote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528F-1846-741E-41BE-ED70F521EEC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542563" y="2590800"/>
            <a:ext cx="5029200" cy="4110038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800" spc="0" dirty="0"/>
              <a:t>Agencies will research firms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They conduct preliminary research to narrow down firms.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You should consider what the agency is looking for.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800" spc="0" dirty="0"/>
              <a:t>Outreach process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3400" spc="0" dirty="0"/>
              <a:t>Agencies reach out to vendor(s) of interest to request quotes.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F3920-02FE-45B0-A2A6-AF24ECF9547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739097" y="2590800"/>
            <a:ext cx="5029200" cy="3718557"/>
          </a:xfrm>
        </p:spPr>
        <p:txBody>
          <a:bodyPr>
            <a:no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900" spc="0" dirty="0"/>
              <a:t>Agencies may request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Technical approach</a:t>
            </a:r>
            <a:endParaRPr lang="en-US" sz="1900" spc="0" dirty="0">
              <a:highlight>
                <a:srgbClr val="FFFF00"/>
              </a:highlight>
            </a:endParaRP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Firm/staff qualifications</a:t>
            </a:r>
          </a:p>
          <a:p>
            <a:pPr marL="569214" lvl="1" indent="-285750">
              <a:lnSpc>
                <a:spcPct val="145000"/>
              </a:lnSpc>
              <a:buFont typeface="Meiryo" panose="020B0604030504040204" pitchFamily="34" charset="-128"/>
              <a:buChar char="—"/>
            </a:pPr>
            <a:r>
              <a:rPr lang="en-US" sz="1900" spc="0" dirty="0"/>
              <a:t>Price quote (cost of firm’s goods or  services, materials, and other direct costs related to the scope of work)</a:t>
            </a:r>
          </a:p>
          <a:p>
            <a:endParaRPr lang="en-US" sz="1900" spc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8A975-B3FF-C630-619D-A0452D61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0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3D49-E51F-9DC2-983E-786A9350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47C22D-0E0F-8078-C99D-F2BDD9402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8958" y="4607731"/>
            <a:ext cx="9900123" cy="1654346"/>
          </a:xfrm>
        </p:spPr>
        <p:txBody>
          <a:bodyPr vert="horz" lIns="109728" tIns="109728" rIns="109728" bIns="91440" rtlCol="0" anchor="t">
            <a:normAutofit fontScale="92500" lnSpcReduction="10000"/>
          </a:bodyPr>
          <a:lstStyle/>
          <a:p>
            <a:pPr algn="l">
              <a:lnSpc>
                <a:spcPct val="100000"/>
              </a:lnSpc>
              <a:spcBef>
                <a:spcPts val="930"/>
              </a:spcBef>
            </a:pPr>
            <a:r>
              <a:rPr lang="en-US" sz="3700" b="1" dirty="0">
                <a:solidFill>
                  <a:srgbClr val="004D86"/>
                </a:solidFill>
              </a:rPr>
              <a:t>Part 2: Winning Testimonials: </a:t>
            </a:r>
            <a:br>
              <a:rPr lang="en-US" sz="3700" b="1" dirty="0">
                <a:solidFill>
                  <a:srgbClr val="004D86"/>
                </a:solidFill>
              </a:rPr>
            </a:br>
            <a:r>
              <a:rPr lang="en-US" sz="3700" b="1" dirty="0">
                <a:solidFill>
                  <a:srgbClr val="004D86"/>
                </a:solidFill>
              </a:rPr>
              <a:t>Build Your Reputation with </a:t>
            </a:r>
            <a:br>
              <a:rPr lang="en-US" sz="3700" b="1" dirty="0">
                <a:solidFill>
                  <a:srgbClr val="004D86"/>
                </a:solidFill>
              </a:rPr>
            </a:br>
            <a:r>
              <a:rPr lang="en-US" sz="3700" b="1" dirty="0">
                <a:solidFill>
                  <a:srgbClr val="004D86"/>
                </a:solidFill>
              </a:rPr>
              <a:t>Proof of Performance</a:t>
            </a:r>
            <a:endParaRPr lang="en-US" sz="3700" b="1" dirty="0">
              <a:solidFill>
                <a:srgbClr val="004D86"/>
              </a:solidFill>
              <a:highlight>
                <a:srgbClr val="FFFF00"/>
              </a:highlight>
            </a:endParaRPr>
          </a:p>
          <a:p>
            <a:pPr algn="l">
              <a:lnSpc>
                <a:spcPct val="140000"/>
              </a:lnSpc>
              <a:spcBef>
                <a:spcPts val="930"/>
              </a:spcBef>
            </a:pP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04450-405A-4CCF-E5E2-F89A87322BC7}"/>
              </a:ext>
            </a:extLst>
          </p:cNvPr>
          <p:cNvSpPr txBox="1"/>
          <p:nvPr/>
        </p:nvSpPr>
        <p:spPr>
          <a:xfrm>
            <a:off x="0" y="0"/>
            <a:ext cx="12191999" cy="3916905"/>
          </a:xfrm>
          <a:prstGeom prst="rect">
            <a:avLst/>
          </a:prstGeom>
          <a:solidFill>
            <a:srgbClr val="F1FFE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8E42C32C-34D4-1760-F624-0A0B5E126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98" y="462565"/>
            <a:ext cx="9422907" cy="29917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ECCD4-3F42-4FE0-8854-57229B05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0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CEB3A-CE58-4F8B-2F40-945C5D35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7809-B485-4A55-C5F3-B4DEC381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 vert="horz" lIns="109728" tIns="109728" rIns="109728" bIns="91440" rtlCol="0" anchor="ctr">
            <a:noAutofit/>
          </a:bodyPr>
          <a:lstStyle/>
          <a:p>
            <a:r>
              <a:rPr lang="en-US" dirty="0"/>
              <a:t>Overview: What We’ll Cover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DEDF1A-AAA8-8711-0097-06D3E45A8BDB}"/>
              </a:ext>
            </a:extLst>
          </p:cNvPr>
          <p:cNvSpPr txBox="1">
            <a:spLocks/>
          </p:cNvSpPr>
          <p:nvPr/>
        </p:nvSpPr>
        <p:spPr>
          <a:xfrm>
            <a:off x="1386348" y="2702256"/>
            <a:ext cx="10399252" cy="406430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Why Reputation Matters in Statewide Contracting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What Counts as Proof of Performance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How to Create Strong Testimonials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How to Ask for and Collect Testimonials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Using Testimonials in Your Marketing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Managing Online Presence and Responding to Reviews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Turning Work into Success Stories</a:t>
            </a:r>
          </a:p>
          <a:p>
            <a:pPr marL="514350" indent="-514350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b="0" spc="0" dirty="0"/>
              <a:t>Building a Long-Term Reputation Strategy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B6341-93AF-80CD-563B-6F23B5C1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z="1600" b="1" smtClean="0"/>
              <a:pPr>
                <a:spcAft>
                  <a:spcPts val="600"/>
                </a:spcAft>
              </a:pPr>
              <a:t>9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41019713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Custom 1">
      <a:dk1>
        <a:srgbClr val="000000"/>
      </a:dk1>
      <a:lt1>
        <a:srgbClr val="FE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6CB81-A037-44A8-88EB-C0C0F17FD4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F477C-132F-44F8-8C56-EBFF95FAF97B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1AA24C-4CA6-40FF-8947-DA1F6F47456C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13238</TotalTime>
  <Words>1616</Words>
  <Application>Microsoft Office PowerPoint</Application>
  <PresentationFormat>Widescreen</PresentationFormat>
  <Paragraphs>218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Meiryo</vt:lpstr>
      <vt:lpstr>Arial</vt:lpstr>
      <vt:lpstr>Calibri</vt:lpstr>
      <vt:lpstr>Corbel</vt:lpstr>
      <vt:lpstr>Wingdings</vt:lpstr>
      <vt:lpstr>ShojiVTI</vt:lpstr>
      <vt:lpstr>Winning Testimonials: Build Your Reputation with Proof of Performance </vt:lpstr>
      <vt:lpstr>Agenda</vt:lpstr>
      <vt:lpstr>PowerPoint Presentation</vt:lpstr>
      <vt:lpstr>OFM Vendor Payee Registration</vt:lpstr>
      <vt:lpstr>Sales Reporting</vt:lpstr>
      <vt:lpstr>Small Business Registrations &amp; Certifications</vt:lpstr>
      <vt:lpstr>Scope &amp; Quote Process</vt:lpstr>
      <vt:lpstr>PowerPoint Presentation</vt:lpstr>
      <vt:lpstr>Overview: What We’ll Cover</vt:lpstr>
      <vt:lpstr>Build Your Reputation with Proof of Performance</vt:lpstr>
      <vt:lpstr>Why Reputation Matters in Statewide Contracting</vt:lpstr>
      <vt:lpstr>What Counts as Proof of Performance</vt:lpstr>
      <vt:lpstr>The Buyer’s Perspective</vt:lpstr>
      <vt:lpstr>Testimonials as Social Proof</vt:lpstr>
      <vt:lpstr>What Makes a Strong Testimonial</vt:lpstr>
      <vt:lpstr>Weak vs Strong Testimonials</vt:lpstr>
      <vt:lpstr>Be Proactive with Positive Reviews</vt:lpstr>
      <vt:lpstr>How to Ask for Testimonials</vt:lpstr>
      <vt:lpstr>Ideas for Obtaining Reviews from Satisfied Clients</vt:lpstr>
      <vt:lpstr>Google and Yelp Presence</vt:lpstr>
      <vt:lpstr>Responding to Reviews</vt:lpstr>
      <vt:lpstr>Turning Work into Success Stories</vt:lpstr>
      <vt:lpstr>Where to Use Testimonials</vt:lpstr>
      <vt:lpstr>Building a Reputation Strategy</vt:lpstr>
      <vt:lpstr>Consistency Builds Trust</vt:lpstr>
      <vt:lpstr>Repairing Damage and Negative Reviews</vt:lpstr>
      <vt:lpstr>Common Mistakes to Avoid</vt:lpstr>
      <vt:lpstr>Final Takeaways</vt:lpstr>
      <vt:lpstr>Worksheet </vt:lpstr>
      <vt:lpstr>Q &amp; A:  Testimonials</vt:lpstr>
      <vt:lpstr>Q &amp; A: Statewide Contracting</vt:lpstr>
      <vt:lpstr>Closing</vt:lpstr>
      <vt:lpstr>Thank You! See you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Veronica Ybarra</dc:creator>
  <cp:lastModifiedBy>Ryant Taylor</cp:lastModifiedBy>
  <cp:revision>108</cp:revision>
  <dcterms:created xsi:type="dcterms:W3CDTF">2025-04-14T21:51:05Z</dcterms:created>
  <dcterms:modified xsi:type="dcterms:W3CDTF">2026-04-16T02:35:35Z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