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34"/>
  </p:notesMasterIdLst>
  <p:handoutMasterIdLst>
    <p:handoutMasterId r:id="rId35"/>
  </p:handoutMasterIdLst>
  <p:sldIdLst>
    <p:sldId id="315" r:id="rId5"/>
    <p:sldId id="266" r:id="rId6"/>
    <p:sldId id="331" r:id="rId7"/>
    <p:sldId id="309" r:id="rId8"/>
    <p:sldId id="317" r:id="rId9"/>
    <p:sldId id="330" r:id="rId10"/>
    <p:sldId id="321" r:id="rId11"/>
    <p:sldId id="332" r:id="rId12"/>
    <p:sldId id="337" r:id="rId13"/>
    <p:sldId id="360" r:id="rId14"/>
    <p:sldId id="347" r:id="rId15"/>
    <p:sldId id="348" r:id="rId16"/>
    <p:sldId id="305" r:id="rId17"/>
    <p:sldId id="350" r:id="rId18"/>
    <p:sldId id="351" r:id="rId19"/>
    <p:sldId id="362" r:id="rId20"/>
    <p:sldId id="354" r:id="rId21"/>
    <p:sldId id="355" r:id="rId22"/>
    <p:sldId id="356" r:id="rId23"/>
    <p:sldId id="361" r:id="rId24"/>
    <p:sldId id="358" r:id="rId25"/>
    <p:sldId id="359" r:id="rId26"/>
    <p:sldId id="353" r:id="rId27"/>
    <p:sldId id="363" r:id="rId28"/>
    <p:sldId id="313" r:id="rId29"/>
    <p:sldId id="344" r:id="rId30"/>
    <p:sldId id="343" r:id="rId31"/>
    <p:sldId id="329" r:id="rId32"/>
    <p:sldId id="2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6F11CC46-6077-877F-3139-A18FE4C8E573}" name="Katherine Boyd" initials="KB" userId="e8bd434d05a52747" providerId="Windows Live"/>
  <p188:author id="{5AA1BD55-57CD-466E-0725-B6CBA11E0D12}" name="Lauren Weldy (ALLEGIS GROUP SERVICES)" initials="LW" userId="S::v-lweldy@microsoft.com::07a2285c-a352-4b96-8658-ecc34365c15e" providerId="AD"/>
  <p188:author id="{E576E3B8-BAF9-50CE-AC58-FBA4279FF897}" name="DuValle Daniel" initials="DD" userId="6221f965e26bd7c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86"/>
    <a:srgbClr val="F1FFE8"/>
    <a:srgbClr val="EBEDE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13B51-47B0-48B0-9610-E37B26DC5BC8}" v="45" dt="2026-02-17T23:45:16.038"/>
  </p1510:revLst>
</p1510:revInfo>
</file>

<file path=ppt/tableStyles.xml><?xml version="1.0" encoding="utf-8"?>
<a:tblStyleLst xmlns:a="http://schemas.openxmlformats.org/drawingml/2006/main" def="{8A107856-5554-42FB-B03E-39F5DBC370B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636" y="31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svg"/><Relationship Id="rId1" Type="http://schemas.openxmlformats.org/officeDocument/2006/relationships/image" Target="../media/image15.svg"/><Relationship Id="rId4" Type="http://schemas.openxmlformats.org/officeDocument/2006/relationships/image" Target="../media/image18.svg"/></Relationships>
</file>

<file path=ppt/diagrams/_rels/data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image" Target="../media/image26.sv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svg"/><Relationship Id="rId1" Type="http://schemas.openxmlformats.org/officeDocument/2006/relationships/image" Target="../media/image15.svg"/><Relationship Id="rId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image" Target="../media/image26.sv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DB2FBE-CA40-46C4-B408-9F56A108761A}"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3CA7A22-DCDE-42EC-8AD1-EEEDE3D01188}">
      <dgm:prSet/>
      <dgm:spPr/>
      <dgm:t>
        <a:bodyPr/>
        <a:lstStyle/>
        <a:p>
          <a:pPr>
            <a:lnSpc>
              <a:spcPct val="100000"/>
            </a:lnSpc>
          </a:pPr>
          <a:r>
            <a:rPr lang="en-US" b="0" baseline="0" dirty="0"/>
            <a:t>Use your phone’s built-in photo editor. Quick adjustments often make a big difference.</a:t>
          </a:r>
          <a:endParaRPr lang="en-US" dirty="0"/>
        </a:p>
      </dgm:t>
    </dgm:pt>
    <dgm:pt modelId="{A6179837-BD42-48D2-B59B-E0FA3DB9D6A0}" type="parTrans" cxnId="{B433BFF1-3197-4BF2-B335-B3C45AAFF4FD}">
      <dgm:prSet/>
      <dgm:spPr/>
      <dgm:t>
        <a:bodyPr/>
        <a:lstStyle/>
        <a:p>
          <a:endParaRPr lang="en-US"/>
        </a:p>
      </dgm:t>
    </dgm:pt>
    <dgm:pt modelId="{5917C4E3-C5AB-47B0-96CF-8086220F5706}" type="sibTrans" cxnId="{B433BFF1-3197-4BF2-B335-B3C45AAFF4FD}">
      <dgm:prSet/>
      <dgm:spPr/>
      <dgm:t>
        <a:bodyPr/>
        <a:lstStyle/>
        <a:p>
          <a:pPr>
            <a:lnSpc>
              <a:spcPct val="100000"/>
            </a:lnSpc>
          </a:pPr>
          <a:endParaRPr lang="en-US"/>
        </a:p>
      </dgm:t>
    </dgm:pt>
    <dgm:pt modelId="{B2A5466F-064A-45F8-AA9B-29F40CD79CBE}">
      <dgm:prSet/>
      <dgm:spPr/>
      <dgm:t>
        <a:bodyPr/>
        <a:lstStyle/>
        <a:p>
          <a:pPr>
            <a:lnSpc>
              <a:spcPct val="100000"/>
            </a:lnSpc>
          </a:pPr>
          <a:r>
            <a:rPr lang="en-US" b="0" baseline="0"/>
            <a:t>Adjust brightness and straighten lines. Clean visuals improve perception. </a:t>
          </a:r>
          <a:endParaRPr lang="en-US"/>
        </a:p>
      </dgm:t>
    </dgm:pt>
    <dgm:pt modelId="{E964E17A-6FA9-40FC-8C28-D937D1F6D589}" type="parTrans" cxnId="{D6D77A79-6336-4420-85AA-8436BAAC9085}">
      <dgm:prSet/>
      <dgm:spPr/>
      <dgm:t>
        <a:bodyPr/>
        <a:lstStyle/>
        <a:p>
          <a:endParaRPr lang="en-US"/>
        </a:p>
      </dgm:t>
    </dgm:pt>
    <dgm:pt modelId="{DB775207-D7F4-40C0-AF9A-58AA517DA63E}" type="sibTrans" cxnId="{D6D77A79-6336-4420-85AA-8436BAAC9085}">
      <dgm:prSet/>
      <dgm:spPr/>
      <dgm:t>
        <a:bodyPr/>
        <a:lstStyle/>
        <a:p>
          <a:pPr>
            <a:lnSpc>
              <a:spcPct val="100000"/>
            </a:lnSpc>
          </a:pPr>
          <a:endParaRPr lang="en-US"/>
        </a:p>
      </dgm:t>
    </dgm:pt>
    <dgm:pt modelId="{0603EAB2-5D1B-4B40-9E11-9D7B5AC4C181}">
      <dgm:prSet/>
      <dgm:spPr/>
      <dgm:t>
        <a:bodyPr/>
        <a:lstStyle/>
        <a:p>
          <a:pPr>
            <a:lnSpc>
              <a:spcPct val="100000"/>
            </a:lnSpc>
          </a:pPr>
          <a:r>
            <a:rPr lang="en-US" b="0" baseline="0"/>
            <a:t>Free tools available include: Canva free version, Snapseed, VSCO, Pixlr, Fotor.</a:t>
          </a:r>
          <a:endParaRPr lang="en-US"/>
        </a:p>
      </dgm:t>
    </dgm:pt>
    <dgm:pt modelId="{826E652A-11B2-4A36-B036-9C63E7C24F93}" type="parTrans" cxnId="{66A73589-73B3-4236-A4F8-73CB558A499E}">
      <dgm:prSet/>
      <dgm:spPr/>
      <dgm:t>
        <a:bodyPr/>
        <a:lstStyle/>
        <a:p>
          <a:endParaRPr lang="en-US"/>
        </a:p>
      </dgm:t>
    </dgm:pt>
    <dgm:pt modelId="{415BAE16-CD08-48EA-BE01-EFA23B20E8FB}" type="sibTrans" cxnId="{66A73589-73B3-4236-A4F8-73CB558A499E}">
      <dgm:prSet/>
      <dgm:spPr/>
      <dgm:t>
        <a:bodyPr/>
        <a:lstStyle/>
        <a:p>
          <a:pPr>
            <a:lnSpc>
              <a:spcPct val="100000"/>
            </a:lnSpc>
          </a:pPr>
          <a:endParaRPr lang="en-US"/>
        </a:p>
      </dgm:t>
    </dgm:pt>
    <dgm:pt modelId="{9E613B78-76F4-4D84-9372-E9606E9B8CD0}">
      <dgm:prSet/>
      <dgm:spPr/>
      <dgm:t>
        <a:bodyPr/>
        <a:lstStyle/>
        <a:p>
          <a:pPr>
            <a:lnSpc>
              <a:spcPct val="100000"/>
            </a:lnSpc>
          </a:pPr>
          <a:r>
            <a:rPr lang="en-US" b="0" baseline="0"/>
            <a:t>Keep edits natural and realistic. Over-editing reduces credibility.</a:t>
          </a:r>
          <a:endParaRPr lang="en-US"/>
        </a:p>
      </dgm:t>
    </dgm:pt>
    <dgm:pt modelId="{0EFD19CD-DFBB-4CDC-BE37-A6051BD4D5D2}" type="parTrans" cxnId="{07FE8855-679E-4D13-9E77-FE9AD4860984}">
      <dgm:prSet/>
      <dgm:spPr/>
      <dgm:t>
        <a:bodyPr/>
        <a:lstStyle/>
        <a:p>
          <a:endParaRPr lang="en-US"/>
        </a:p>
      </dgm:t>
    </dgm:pt>
    <dgm:pt modelId="{6F036234-7D97-48B4-8C33-C50E4D69B891}" type="sibTrans" cxnId="{07FE8855-679E-4D13-9E77-FE9AD4860984}">
      <dgm:prSet/>
      <dgm:spPr/>
      <dgm:t>
        <a:bodyPr/>
        <a:lstStyle/>
        <a:p>
          <a:endParaRPr lang="en-US"/>
        </a:p>
      </dgm:t>
    </dgm:pt>
    <dgm:pt modelId="{11002B86-5B59-4A66-A440-62C8FB4D0EFB}" type="pres">
      <dgm:prSet presAssocID="{E2DB2FBE-CA40-46C4-B408-9F56A108761A}" presName="root" presStyleCnt="0">
        <dgm:presLayoutVars>
          <dgm:dir/>
          <dgm:resizeHandles val="exact"/>
        </dgm:presLayoutVars>
      </dgm:prSet>
      <dgm:spPr/>
    </dgm:pt>
    <dgm:pt modelId="{B1B13A48-1A9C-4F2B-AF21-40D14403937E}" type="pres">
      <dgm:prSet presAssocID="{E2DB2FBE-CA40-46C4-B408-9F56A108761A}" presName="container" presStyleCnt="0">
        <dgm:presLayoutVars>
          <dgm:dir/>
          <dgm:resizeHandles val="exact"/>
        </dgm:presLayoutVars>
      </dgm:prSet>
      <dgm:spPr/>
    </dgm:pt>
    <dgm:pt modelId="{DDFA9BC6-5014-494F-A18D-BCFF46A68B81}" type="pres">
      <dgm:prSet presAssocID="{83CA7A22-DCDE-42EC-8AD1-EEEDE3D01188}" presName="compNode" presStyleCnt="0"/>
      <dgm:spPr/>
    </dgm:pt>
    <dgm:pt modelId="{31DF1C0A-3314-4A90-A780-306C76FE05BC}" type="pres">
      <dgm:prSet presAssocID="{83CA7A22-DCDE-42EC-8AD1-EEEDE3D01188}" presName="iconBgRect" presStyleLbl="bgShp" presStyleIdx="0" presStyleCnt="4"/>
      <dgm:spPr/>
    </dgm:pt>
    <dgm:pt modelId="{3A9685DD-9FBF-428E-99D4-35A7A4CA6BF1}" type="pres">
      <dgm:prSet presAssocID="{83CA7A22-DCDE-42EC-8AD1-EEEDE3D01188}"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amera"/>
        </a:ext>
      </dgm:extLst>
    </dgm:pt>
    <dgm:pt modelId="{16313244-B8DF-447D-9E5A-2539E032AB0A}" type="pres">
      <dgm:prSet presAssocID="{83CA7A22-DCDE-42EC-8AD1-EEEDE3D01188}" presName="spaceRect" presStyleCnt="0"/>
      <dgm:spPr/>
    </dgm:pt>
    <dgm:pt modelId="{9E36E5E2-08A7-4E13-9B22-E7D20D15E2DA}" type="pres">
      <dgm:prSet presAssocID="{83CA7A22-DCDE-42EC-8AD1-EEEDE3D01188}" presName="textRect" presStyleLbl="revTx" presStyleIdx="0" presStyleCnt="4">
        <dgm:presLayoutVars>
          <dgm:chMax val="1"/>
          <dgm:chPref val="1"/>
        </dgm:presLayoutVars>
      </dgm:prSet>
      <dgm:spPr/>
    </dgm:pt>
    <dgm:pt modelId="{90835B57-0AC8-40C0-ABEE-A54292009A34}" type="pres">
      <dgm:prSet presAssocID="{5917C4E3-C5AB-47B0-96CF-8086220F5706}" presName="sibTrans" presStyleLbl="sibTrans2D1" presStyleIdx="0" presStyleCnt="0"/>
      <dgm:spPr/>
    </dgm:pt>
    <dgm:pt modelId="{BCDA3BBC-BAF0-42B0-B135-95B28D96D83B}" type="pres">
      <dgm:prSet presAssocID="{B2A5466F-064A-45F8-AA9B-29F40CD79CBE}" presName="compNode" presStyleCnt="0"/>
      <dgm:spPr/>
    </dgm:pt>
    <dgm:pt modelId="{37F281DD-4689-42EA-957C-2BFB926378BF}" type="pres">
      <dgm:prSet presAssocID="{B2A5466F-064A-45F8-AA9B-29F40CD79CBE}" presName="iconBgRect" presStyleLbl="bgShp" presStyleIdx="1" presStyleCnt="4"/>
      <dgm:spPr/>
    </dgm:pt>
    <dgm:pt modelId="{A410181F-4959-4918-9D45-E04542F2E1FC}" type="pres">
      <dgm:prSet presAssocID="{B2A5466F-064A-45F8-AA9B-29F40CD79CBE}"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oothbrush"/>
        </a:ext>
      </dgm:extLst>
    </dgm:pt>
    <dgm:pt modelId="{D8636490-8DF0-46C6-8F3A-163645C5A1B2}" type="pres">
      <dgm:prSet presAssocID="{B2A5466F-064A-45F8-AA9B-29F40CD79CBE}" presName="spaceRect" presStyleCnt="0"/>
      <dgm:spPr/>
    </dgm:pt>
    <dgm:pt modelId="{4037AF7C-6FD1-44E2-B13F-B6504ABBEBEE}" type="pres">
      <dgm:prSet presAssocID="{B2A5466F-064A-45F8-AA9B-29F40CD79CBE}" presName="textRect" presStyleLbl="revTx" presStyleIdx="1" presStyleCnt="4">
        <dgm:presLayoutVars>
          <dgm:chMax val="1"/>
          <dgm:chPref val="1"/>
        </dgm:presLayoutVars>
      </dgm:prSet>
      <dgm:spPr/>
    </dgm:pt>
    <dgm:pt modelId="{A4B48248-D147-4A69-943D-7F336B25F094}" type="pres">
      <dgm:prSet presAssocID="{DB775207-D7F4-40C0-AF9A-58AA517DA63E}" presName="sibTrans" presStyleLbl="sibTrans2D1" presStyleIdx="0" presStyleCnt="0"/>
      <dgm:spPr/>
    </dgm:pt>
    <dgm:pt modelId="{2038B00A-BC3D-4EEC-B7C0-7CD1C0DF2227}" type="pres">
      <dgm:prSet presAssocID="{0603EAB2-5D1B-4B40-9E11-9D7B5AC4C181}" presName="compNode" presStyleCnt="0"/>
      <dgm:spPr/>
    </dgm:pt>
    <dgm:pt modelId="{6BEA8878-AE3E-438C-855E-2C7AE6B8D049}" type="pres">
      <dgm:prSet presAssocID="{0603EAB2-5D1B-4B40-9E11-9D7B5AC4C181}" presName="iconBgRect" presStyleLbl="bgShp" presStyleIdx="2" presStyleCnt="4"/>
      <dgm:spPr/>
    </dgm:pt>
    <dgm:pt modelId="{E39118A4-C7AB-4104-8E72-CE86A2CCA55B}" type="pres">
      <dgm:prSet presAssocID="{0603EAB2-5D1B-4B40-9E11-9D7B5AC4C181}"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ools"/>
        </a:ext>
      </dgm:extLst>
    </dgm:pt>
    <dgm:pt modelId="{317BA976-EFF1-459C-B549-AD0EFFF77062}" type="pres">
      <dgm:prSet presAssocID="{0603EAB2-5D1B-4B40-9E11-9D7B5AC4C181}" presName="spaceRect" presStyleCnt="0"/>
      <dgm:spPr/>
    </dgm:pt>
    <dgm:pt modelId="{BBFEF0FC-1A9C-4D94-ADCF-73A301A1D1A8}" type="pres">
      <dgm:prSet presAssocID="{0603EAB2-5D1B-4B40-9E11-9D7B5AC4C181}" presName="textRect" presStyleLbl="revTx" presStyleIdx="2" presStyleCnt="4">
        <dgm:presLayoutVars>
          <dgm:chMax val="1"/>
          <dgm:chPref val="1"/>
        </dgm:presLayoutVars>
      </dgm:prSet>
      <dgm:spPr/>
    </dgm:pt>
    <dgm:pt modelId="{228B1DA2-6C77-4435-BD1F-578784DB367D}" type="pres">
      <dgm:prSet presAssocID="{415BAE16-CD08-48EA-BE01-EFA23B20E8FB}" presName="sibTrans" presStyleLbl="sibTrans2D1" presStyleIdx="0" presStyleCnt="0"/>
      <dgm:spPr/>
    </dgm:pt>
    <dgm:pt modelId="{EDD3AB07-369C-4B42-BF0B-64A0FFAC5F91}" type="pres">
      <dgm:prSet presAssocID="{9E613B78-76F4-4D84-9372-E9606E9B8CD0}" presName="compNode" presStyleCnt="0"/>
      <dgm:spPr/>
    </dgm:pt>
    <dgm:pt modelId="{2668D7E5-36D0-487C-AE5D-A3675B6E6650}" type="pres">
      <dgm:prSet presAssocID="{9E613B78-76F4-4D84-9372-E9606E9B8CD0}" presName="iconBgRect" presStyleLbl="bgShp" presStyleIdx="3" presStyleCnt="4"/>
      <dgm:spPr/>
    </dgm:pt>
    <dgm:pt modelId="{1976AB0C-D2D9-445C-AE56-56ABB4C4C1B6}" type="pres">
      <dgm:prSet presAssocID="{9E613B78-76F4-4D84-9372-E9606E9B8CD0}"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ypewriter"/>
        </a:ext>
      </dgm:extLst>
    </dgm:pt>
    <dgm:pt modelId="{DC02A6E5-AC41-477A-9D48-5F90CEE50FD8}" type="pres">
      <dgm:prSet presAssocID="{9E613B78-76F4-4D84-9372-E9606E9B8CD0}" presName="spaceRect" presStyleCnt="0"/>
      <dgm:spPr/>
    </dgm:pt>
    <dgm:pt modelId="{A506A2A8-67D3-49F6-B5B9-ADE48C9373AF}" type="pres">
      <dgm:prSet presAssocID="{9E613B78-76F4-4D84-9372-E9606E9B8CD0}" presName="textRect" presStyleLbl="revTx" presStyleIdx="3" presStyleCnt="4">
        <dgm:presLayoutVars>
          <dgm:chMax val="1"/>
          <dgm:chPref val="1"/>
        </dgm:presLayoutVars>
      </dgm:prSet>
      <dgm:spPr/>
    </dgm:pt>
  </dgm:ptLst>
  <dgm:cxnLst>
    <dgm:cxn modelId="{5B0C8419-4139-4B5E-A6D1-250B1F9E79F3}" type="presOf" srcId="{DB775207-D7F4-40C0-AF9A-58AA517DA63E}" destId="{A4B48248-D147-4A69-943D-7F336B25F094}" srcOrd="0" destOrd="0" presId="urn:microsoft.com/office/officeart/2018/2/layout/IconCircleList"/>
    <dgm:cxn modelId="{FD956526-E2DA-4DEC-8224-CA004C9CE975}" type="presOf" srcId="{0603EAB2-5D1B-4B40-9E11-9D7B5AC4C181}" destId="{BBFEF0FC-1A9C-4D94-ADCF-73A301A1D1A8}" srcOrd="0" destOrd="0" presId="urn:microsoft.com/office/officeart/2018/2/layout/IconCircleList"/>
    <dgm:cxn modelId="{B4B8A762-58F5-4311-B108-93381AA6B97E}" type="presOf" srcId="{E2DB2FBE-CA40-46C4-B408-9F56A108761A}" destId="{11002B86-5B59-4A66-A440-62C8FB4D0EFB}" srcOrd="0" destOrd="0" presId="urn:microsoft.com/office/officeart/2018/2/layout/IconCircleList"/>
    <dgm:cxn modelId="{07FE8855-679E-4D13-9E77-FE9AD4860984}" srcId="{E2DB2FBE-CA40-46C4-B408-9F56A108761A}" destId="{9E613B78-76F4-4D84-9372-E9606E9B8CD0}" srcOrd="3" destOrd="0" parTransId="{0EFD19CD-DFBB-4CDC-BE37-A6051BD4D5D2}" sibTransId="{6F036234-7D97-48B4-8C33-C50E4D69B891}"/>
    <dgm:cxn modelId="{D6D77A79-6336-4420-85AA-8436BAAC9085}" srcId="{E2DB2FBE-CA40-46C4-B408-9F56A108761A}" destId="{B2A5466F-064A-45F8-AA9B-29F40CD79CBE}" srcOrd="1" destOrd="0" parTransId="{E964E17A-6FA9-40FC-8C28-D937D1F6D589}" sibTransId="{DB775207-D7F4-40C0-AF9A-58AA517DA63E}"/>
    <dgm:cxn modelId="{66A73589-73B3-4236-A4F8-73CB558A499E}" srcId="{E2DB2FBE-CA40-46C4-B408-9F56A108761A}" destId="{0603EAB2-5D1B-4B40-9E11-9D7B5AC4C181}" srcOrd="2" destOrd="0" parTransId="{826E652A-11B2-4A36-B036-9C63E7C24F93}" sibTransId="{415BAE16-CD08-48EA-BE01-EFA23B20E8FB}"/>
    <dgm:cxn modelId="{4F7DE694-6652-4EB7-8705-35ACC71D6BD1}" type="presOf" srcId="{83CA7A22-DCDE-42EC-8AD1-EEEDE3D01188}" destId="{9E36E5E2-08A7-4E13-9B22-E7D20D15E2DA}" srcOrd="0" destOrd="0" presId="urn:microsoft.com/office/officeart/2018/2/layout/IconCircleList"/>
    <dgm:cxn modelId="{15CEDFA9-127F-447C-95EB-3B02577A6E3F}" type="presOf" srcId="{9E613B78-76F4-4D84-9372-E9606E9B8CD0}" destId="{A506A2A8-67D3-49F6-B5B9-ADE48C9373AF}" srcOrd="0" destOrd="0" presId="urn:microsoft.com/office/officeart/2018/2/layout/IconCircleList"/>
    <dgm:cxn modelId="{EE7120BB-B2CE-4A70-8648-44DD7D8BD733}" type="presOf" srcId="{5917C4E3-C5AB-47B0-96CF-8086220F5706}" destId="{90835B57-0AC8-40C0-ABEE-A54292009A34}" srcOrd="0" destOrd="0" presId="urn:microsoft.com/office/officeart/2018/2/layout/IconCircleList"/>
    <dgm:cxn modelId="{2C1AB4D2-B6BA-404A-89D4-9A3209AC5A58}" type="presOf" srcId="{B2A5466F-064A-45F8-AA9B-29F40CD79CBE}" destId="{4037AF7C-6FD1-44E2-B13F-B6504ABBEBEE}" srcOrd="0" destOrd="0" presId="urn:microsoft.com/office/officeart/2018/2/layout/IconCircleList"/>
    <dgm:cxn modelId="{72381CE7-766B-481B-93FE-CC61703FDC3A}" type="presOf" srcId="{415BAE16-CD08-48EA-BE01-EFA23B20E8FB}" destId="{228B1DA2-6C77-4435-BD1F-578784DB367D}" srcOrd="0" destOrd="0" presId="urn:microsoft.com/office/officeart/2018/2/layout/IconCircleList"/>
    <dgm:cxn modelId="{B433BFF1-3197-4BF2-B335-B3C45AAFF4FD}" srcId="{E2DB2FBE-CA40-46C4-B408-9F56A108761A}" destId="{83CA7A22-DCDE-42EC-8AD1-EEEDE3D01188}" srcOrd="0" destOrd="0" parTransId="{A6179837-BD42-48D2-B59B-E0FA3DB9D6A0}" sibTransId="{5917C4E3-C5AB-47B0-96CF-8086220F5706}"/>
    <dgm:cxn modelId="{18C73D48-4E7D-4A57-9819-2458704E1FDE}" type="presParOf" srcId="{11002B86-5B59-4A66-A440-62C8FB4D0EFB}" destId="{B1B13A48-1A9C-4F2B-AF21-40D14403937E}" srcOrd="0" destOrd="0" presId="urn:microsoft.com/office/officeart/2018/2/layout/IconCircleList"/>
    <dgm:cxn modelId="{109ED70B-3A0B-4767-8B9A-401B1F52E72D}" type="presParOf" srcId="{B1B13A48-1A9C-4F2B-AF21-40D14403937E}" destId="{DDFA9BC6-5014-494F-A18D-BCFF46A68B81}" srcOrd="0" destOrd="0" presId="urn:microsoft.com/office/officeart/2018/2/layout/IconCircleList"/>
    <dgm:cxn modelId="{567D1ECD-941D-4DCC-A5BD-238A3CB3402C}" type="presParOf" srcId="{DDFA9BC6-5014-494F-A18D-BCFF46A68B81}" destId="{31DF1C0A-3314-4A90-A780-306C76FE05BC}" srcOrd="0" destOrd="0" presId="urn:microsoft.com/office/officeart/2018/2/layout/IconCircleList"/>
    <dgm:cxn modelId="{55ABA6EC-9746-42F2-A08B-516EAD06605C}" type="presParOf" srcId="{DDFA9BC6-5014-494F-A18D-BCFF46A68B81}" destId="{3A9685DD-9FBF-428E-99D4-35A7A4CA6BF1}" srcOrd="1" destOrd="0" presId="urn:microsoft.com/office/officeart/2018/2/layout/IconCircleList"/>
    <dgm:cxn modelId="{724B6D71-284A-4FE5-BD4F-B137E039F798}" type="presParOf" srcId="{DDFA9BC6-5014-494F-A18D-BCFF46A68B81}" destId="{16313244-B8DF-447D-9E5A-2539E032AB0A}" srcOrd="2" destOrd="0" presId="urn:microsoft.com/office/officeart/2018/2/layout/IconCircleList"/>
    <dgm:cxn modelId="{383EDAA2-2246-43A4-B755-A1D8C26D15F1}" type="presParOf" srcId="{DDFA9BC6-5014-494F-A18D-BCFF46A68B81}" destId="{9E36E5E2-08A7-4E13-9B22-E7D20D15E2DA}" srcOrd="3" destOrd="0" presId="urn:microsoft.com/office/officeart/2018/2/layout/IconCircleList"/>
    <dgm:cxn modelId="{A722746B-7A71-4350-82BE-61DCC6A4DBCF}" type="presParOf" srcId="{B1B13A48-1A9C-4F2B-AF21-40D14403937E}" destId="{90835B57-0AC8-40C0-ABEE-A54292009A34}" srcOrd="1" destOrd="0" presId="urn:microsoft.com/office/officeart/2018/2/layout/IconCircleList"/>
    <dgm:cxn modelId="{1A48B290-9C50-424B-B4CC-76F1515B79BA}" type="presParOf" srcId="{B1B13A48-1A9C-4F2B-AF21-40D14403937E}" destId="{BCDA3BBC-BAF0-42B0-B135-95B28D96D83B}" srcOrd="2" destOrd="0" presId="urn:microsoft.com/office/officeart/2018/2/layout/IconCircleList"/>
    <dgm:cxn modelId="{7E9BE32C-9990-47A5-B32B-C33FDB9CAD65}" type="presParOf" srcId="{BCDA3BBC-BAF0-42B0-B135-95B28D96D83B}" destId="{37F281DD-4689-42EA-957C-2BFB926378BF}" srcOrd="0" destOrd="0" presId="urn:microsoft.com/office/officeart/2018/2/layout/IconCircleList"/>
    <dgm:cxn modelId="{3B1D85A6-9B81-4926-92D0-527D80D1DB40}" type="presParOf" srcId="{BCDA3BBC-BAF0-42B0-B135-95B28D96D83B}" destId="{A410181F-4959-4918-9D45-E04542F2E1FC}" srcOrd="1" destOrd="0" presId="urn:microsoft.com/office/officeart/2018/2/layout/IconCircleList"/>
    <dgm:cxn modelId="{E77801CA-5FBB-4AB0-AB1E-9C8798695B87}" type="presParOf" srcId="{BCDA3BBC-BAF0-42B0-B135-95B28D96D83B}" destId="{D8636490-8DF0-46C6-8F3A-163645C5A1B2}" srcOrd="2" destOrd="0" presId="urn:microsoft.com/office/officeart/2018/2/layout/IconCircleList"/>
    <dgm:cxn modelId="{5F94D077-DA16-416C-AFA6-421882D48FB8}" type="presParOf" srcId="{BCDA3BBC-BAF0-42B0-B135-95B28D96D83B}" destId="{4037AF7C-6FD1-44E2-B13F-B6504ABBEBEE}" srcOrd="3" destOrd="0" presId="urn:microsoft.com/office/officeart/2018/2/layout/IconCircleList"/>
    <dgm:cxn modelId="{A5888524-997E-48D2-941A-9269C31A806B}" type="presParOf" srcId="{B1B13A48-1A9C-4F2B-AF21-40D14403937E}" destId="{A4B48248-D147-4A69-943D-7F336B25F094}" srcOrd="3" destOrd="0" presId="urn:microsoft.com/office/officeart/2018/2/layout/IconCircleList"/>
    <dgm:cxn modelId="{6C45CD39-71A8-4F56-B51D-D5FE16DC7485}" type="presParOf" srcId="{B1B13A48-1A9C-4F2B-AF21-40D14403937E}" destId="{2038B00A-BC3D-4EEC-B7C0-7CD1C0DF2227}" srcOrd="4" destOrd="0" presId="urn:microsoft.com/office/officeart/2018/2/layout/IconCircleList"/>
    <dgm:cxn modelId="{82C2C210-2D35-407E-9BDE-A4ECE7308DB8}" type="presParOf" srcId="{2038B00A-BC3D-4EEC-B7C0-7CD1C0DF2227}" destId="{6BEA8878-AE3E-438C-855E-2C7AE6B8D049}" srcOrd="0" destOrd="0" presId="urn:microsoft.com/office/officeart/2018/2/layout/IconCircleList"/>
    <dgm:cxn modelId="{B57677AD-EAFD-4B42-A59D-CE1F91FC4EB4}" type="presParOf" srcId="{2038B00A-BC3D-4EEC-B7C0-7CD1C0DF2227}" destId="{E39118A4-C7AB-4104-8E72-CE86A2CCA55B}" srcOrd="1" destOrd="0" presId="urn:microsoft.com/office/officeart/2018/2/layout/IconCircleList"/>
    <dgm:cxn modelId="{080B9027-1C6F-42EC-BEE8-5BE110D2DD56}" type="presParOf" srcId="{2038B00A-BC3D-4EEC-B7C0-7CD1C0DF2227}" destId="{317BA976-EFF1-459C-B549-AD0EFFF77062}" srcOrd="2" destOrd="0" presId="urn:microsoft.com/office/officeart/2018/2/layout/IconCircleList"/>
    <dgm:cxn modelId="{27ECD35F-C376-4D72-9E0D-6406AD029765}" type="presParOf" srcId="{2038B00A-BC3D-4EEC-B7C0-7CD1C0DF2227}" destId="{BBFEF0FC-1A9C-4D94-ADCF-73A301A1D1A8}" srcOrd="3" destOrd="0" presId="urn:microsoft.com/office/officeart/2018/2/layout/IconCircleList"/>
    <dgm:cxn modelId="{FBE5E545-33F7-446A-9F7B-2BF2A909445D}" type="presParOf" srcId="{B1B13A48-1A9C-4F2B-AF21-40D14403937E}" destId="{228B1DA2-6C77-4435-BD1F-578784DB367D}" srcOrd="5" destOrd="0" presId="urn:microsoft.com/office/officeart/2018/2/layout/IconCircleList"/>
    <dgm:cxn modelId="{DE2527D6-0F88-4455-A5F1-53BEDCBEF9BE}" type="presParOf" srcId="{B1B13A48-1A9C-4F2B-AF21-40D14403937E}" destId="{EDD3AB07-369C-4B42-BF0B-64A0FFAC5F91}" srcOrd="6" destOrd="0" presId="urn:microsoft.com/office/officeart/2018/2/layout/IconCircleList"/>
    <dgm:cxn modelId="{11C358BC-6DC8-4856-B6DF-B21A97BFFBCD}" type="presParOf" srcId="{EDD3AB07-369C-4B42-BF0B-64A0FFAC5F91}" destId="{2668D7E5-36D0-487C-AE5D-A3675B6E6650}" srcOrd="0" destOrd="0" presId="urn:microsoft.com/office/officeart/2018/2/layout/IconCircleList"/>
    <dgm:cxn modelId="{2AD75E63-5870-47BE-A3F9-16C6AACE664E}" type="presParOf" srcId="{EDD3AB07-369C-4B42-BF0B-64A0FFAC5F91}" destId="{1976AB0C-D2D9-445C-AE56-56ABB4C4C1B6}" srcOrd="1" destOrd="0" presId="urn:microsoft.com/office/officeart/2018/2/layout/IconCircleList"/>
    <dgm:cxn modelId="{5EA5C2E2-68D9-4374-806B-B0B73E51E550}" type="presParOf" srcId="{EDD3AB07-369C-4B42-BF0B-64A0FFAC5F91}" destId="{DC02A6E5-AC41-477A-9D48-5F90CEE50FD8}" srcOrd="2" destOrd="0" presId="urn:microsoft.com/office/officeart/2018/2/layout/IconCircleList"/>
    <dgm:cxn modelId="{20C53168-CDCB-4F1B-91AA-288169079B44}" type="presParOf" srcId="{EDD3AB07-369C-4B42-BF0B-64A0FFAC5F91}" destId="{A506A2A8-67D3-49F6-B5B9-ADE48C9373A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CF2DFA-24C0-47C9-8781-BA544CCCBC04}"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D4B6B269-FBFE-4F70-BF75-8793C6CA1FD1}">
      <dgm:prSet custT="1"/>
      <dgm:spPr/>
      <dgm:t>
        <a:bodyPr/>
        <a:lstStyle/>
        <a:p>
          <a:pPr>
            <a:lnSpc>
              <a:spcPct val="100000"/>
            </a:lnSpc>
          </a:pPr>
          <a:r>
            <a:rPr lang="en-US" sz="1600" b="1" baseline="0">
              <a:solidFill>
                <a:srgbClr val="004D86"/>
              </a:solidFill>
            </a:rPr>
            <a:t>Ryan Taylor</a:t>
          </a:r>
          <a:endParaRPr lang="en-US" sz="1600" b="1">
            <a:solidFill>
              <a:srgbClr val="004D86"/>
            </a:solidFill>
          </a:endParaRPr>
        </a:p>
      </dgm:t>
    </dgm:pt>
    <dgm:pt modelId="{39EF19DE-E8AB-4DBF-B299-498EDC24B3D9}" type="parTrans" cxnId="{96A887F3-7190-4FE9-B348-FF8EEB85CE01}">
      <dgm:prSet/>
      <dgm:spPr/>
      <dgm:t>
        <a:bodyPr/>
        <a:lstStyle/>
        <a:p>
          <a:endParaRPr lang="en-US"/>
        </a:p>
      </dgm:t>
    </dgm:pt>
    <dgm:pt modelId="{BE89F3CA-115C-48F3-A34C-760D2109F8C7}" type="sibTrans" cxnId="{96A887F3-7190-4FE9-B348-FF8EEB85CE01}">
      <dgm:prSet/>
      <dgm:spPr/>
      <dgm:t>
        <a:bodyPr/>
        <a:lstStyle/>
        <a:p>
          <a:endParaRPr lang="en-US"/>
        </a:p>
      </dgm:t>
    </dgm:pt>
    <dgm:pt modelId="{3474F863-A8EA-40E8-9B4A-544D2B5191E6}">
      <dgm:prSet custT="1"/>
      <dgm:spPr/>
      <dgm:t>
        <a:bodyPr/>
        <a:lstStyle/>
        <a:p>
          <a:pPr>
            <a:lnSpc>
              <a:spcPct val="100000"/>
            </a:lnSpc>
          </a:pPr>
          <a:r>
            <a:rPr lang="en-US" sz="1600" b="1" baseline="0">
              <a:solidFill>
                <a:srgbClr val="004D86"/>
              </a:solidFill>
            </a:rPr>
            <a:t>206-397-7872</a:t>
          </a:r>
          <a:endParaRPr lang="en-US" sz="1200" b="1">
            <a:solidFill>
              <a:srgbClr val="004D86"/>
            </a:solidFill>
          </a:endParaRPr>
        </a:p>
      </dgm:t>
    </dgm:pt>
    <dgm:pt modelId="{F02A33F2-8065-4346-BA49-087D2C9EC37D}" type="parTrans" cxnId="{99E892F1-6B1E-442B-84FA-2D75F77DAD24}">
      <dgm:prSet/>
      <dgm:spPr/>
      <dgm:t>
        <a:bodyPr/>
        <a:lstStyle/>
        <a:p>
          <a:endParaRPr lang="en-US"/>
        </a:p>
      </dgm:t>
    </dgm:pt>
    <dgm:pt modelId="{27F450BD-C101-43C0-9C61-D56E8E6D7C3D}" type="sibTrans" cxnId="{99E892F1-6B1E-442B-84FA-2D75F77DAD24}">
      <dgm:prSet/>
      <dgm:spPr/>
      <dgm:t>
        <a:bodyPr/>
        <a:lstStyle/>
        <a:p>
          <a:endParaRPr lang="en-US"/>
        </a:p>
      </dgm:t>
    </dgm:pt>
    <dgm:pt modelId="{97B218AA-DB28-4F47-9019-2C1F49745C12}">
      <dgm:prSet custT="1"/>
      <dgm:spPr/>
      <dgm:t>
        <a:bodyPr/>
        <a:lstStyle/>
        <a:p>
          <a:pPr>
            <a:lnSpc>
              <a:spcPct val="100000"/>
            </a:lnSpc>
          </a:pPr>
          <a:r>
            <a:rPr lang="en-US" sz="1600" b="1" baseline="0">
              <a:solidFill>
                <a:srgbClr val="004D86"/>
              </a:solidFill>
            </a:rPr>
            <a:t>ryan@goldengiftconsulting.com</a:t>
          </a:r>
          <a:endParaRPr lang="en-US" sz="1600" b="1">
            <a:solidFill>
              <a:srgbClr val="004D86"/>
            </a:solidFill>
          </a:endParaRPr>
        </a:p>
      </dgm:t>
    </dgm:pt>
    <dgm:pt modelId="{5BAFC20A-FE47-4A2C-BB74-BC110B135C69}" type="parTrans" cxnId="{E9BDB1F3-DC63-418C-B5B7-747D35606ABC}">
      <dgm:prSet/>
      <dgm:spPr/>
      <dgm:t>
        <a:bodyPr/>
        <a:lstStyle/>
        <a:p>
          <a:endParaRPr lang="en-US"/>
        </a:p>
      </dgm:t>
    </dgm:pt>
    <dgm:pt modelId="{958B7C0A-0E0B-45DB-8817-BE866E8B6E88}" type="sibTrans" cxnId="{E9BDB1F3-DC63-418C-B5B7-747D35606ABC}">
      <dgm:prSet/>
      <dgm:spPr/>
      <dgm:t>
        <a:bodyPr/>
        <a:lstStyle/>
        <a:p>
          <a:endParaRPr lang="en-US"/>
        </a:p>
      </dgm:t>
    </dgm:pt>
    <dgm:pt modelId="{57A9B6BE-67D5-4631-9540-AC1245F303AB}">
      <dgm:prSet custT="1"/>
      <dgm:spPr/>
      <dgm:t>
        <a:bodyPr/>
        <a:lstStyle/>
        <a:p>
          <a:pPr>
            <a:lnSpc>
              <a:spcPct val="100000"/>
            </a:lnSpc>
          </a:pPr>
          <a:r>
            <a:rPr lang="en-US" sz="1600" b="1" baseline="0">
              <a:solidFill>
                <a:srgbClr val="004D86"/>
              </a:solidFill>
            </a:rPr>
            <a:t>www.goldengiftconsulting.com</a:t>
          </a:r>
          <a:endParaRPr lang="en-US" sz="1600" b="1">
            <a:solidFill>
              <a:srgbClr val="004D86"/>
            </a:solidFill>
          </a:endParaRPr>
        </a:p>
      </dgm:t>
    </dgm:pt>
    <dgm:pt modelId="{BEF381CA-B376-4FF7-9132-21FCC2D87EFC}" type="parTrans" cxnId="{D5913772-CE72-45C3-AC94-64A8C36DA990}">
      <dgm:prSet/>
      <dgm:spPr/>
      <dgm:t>
        <a:bodyPr/>
        <a:lstStyle/>
        <a:p>
          <a:endParaRPr lang="en-US"/>
        </a:p>
      </dgm:t>
    </dgm:pt>
    <dgm:pt modelId="{3897F357-EEC5-4A37-9BBB-189AB8B0C4DD}" type="sibTrans" cxnId="{D5913772-CE72-45C3-AC94-64A8C36DA990}">
      <dgm:prSet/>
      <dgm:spPr/>
      <dgm:t>
        <a:bodyPr/>
        <a:lstStyle/>
        <a:p>
          <a:endParaRPr lang="en-US"/>
        </a:p>
      </dgm:t>
    </dgm:pt>
    <dgm:pt modelId="{E3213A12-AE4E-43C5-9AB4-45D0C59414C4}" type="pres">
      <dgm:prSet presAssocID="{2DCF2DFA-24C0-47C9-8781-BA544CCCBC04}" presName="root" presStyleCnt="0">
        <dgm:presLayoutVars>
          <dgm:dir/>
          <dgm:resizeHandles val="exact"/>
        </dgm:presLayoutVars>
      </dgm:prSet>
      <dgm:spPr/>
    </dgm:pt>
    <dgm:pt modelId="{697BBE87-0928-413A-BBAE-2121F6123D7A}" type="pres">
      <dgm:prSet presAssocID="{D4B6B269-FBFE-4F70-BF75-8793C6CA1FD1}" presName="compNode" presStyleCnt="0"/>
      <dgm:spPr/>
    </dgm:pt>
    <dgm:pt modelId="{CA1118AC-7973-41CF-BCC3-D94A662000B7}" type="pres">
      <dgm:prSet presAssocID="{D4B6B269-FBFE-4F70-BF75-8793C6CA1FD1}"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mark"/>
        </a:ext>
      </dgm:extLst>
    </dgm:pt>
    <dgm:pt modelId="{F0FA6987-F6F0-4205-83D0-6FE5CFB80097}" type="pres">
      <dgm:prSet presAssocID="{D4B6B269-FBFE-4F70-BF75-8793C6CA1FD1}" presName="spaceRect" presStyleCnt="0"/>
      <dgm:spPr/>
    </dgm:pt>
    <dgm:pt modelId="{EA328F28-2028-4772-BEDD-A960E9727EFE}" type="pres">
      <dgm:prSet presAssocID="{D4B6B269-FBFE-4F70-BF75-8793C6CA1FD1}" presName="textRect" presStyleLbl="revTx" presStyleIdx="0" presStyleCnt="4">
        <dgm:presLayoutVars>
          <dgm:chMax val="1"/>
          <dgm:chPref val="1"/>
        </dgm:presLayoutVars>
      </dgm:prSet>
      <dgm:spPr/>
    </dgm:pt>
    <dgm:pt modelId="{57E95C56-6BD1-4419-8CD1-2E6AC1B9F03F}" type="pres">
      <dgm:prSet presAssocID="{BE89F3CA-115C-48F3-A34C-760D2109F8C7}" presName="sibTrans" presStyleCnt="0"/>
      <dgm:spPr/>
    </dgm:pt>
    <dgm:pt modelId="{D4090C5F-8A00-4C93-8E21-C86434774D08}" type="pres">
      <dgm:prSet presAssocID="{3474F863-A8EA-40E8-9B4A-544D2B5191E6}" presName="compNode" presStyleCnt="0"/>
      <dgm:spPr/>
    </dgm:pt>
    <dgm:pt modelId="{27741ADC-5662-4F34-8ADE-15BE3222378C}" type="pres">
      <dgm:prSet presAssocID="{3474F863-A8EA-40E8-9B4A-544D2B5191E6}"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aker Phone"/>
        </a:ext>
      </dgm:extLst>
    </dgm:pt>
    <dgm:pt modelId="{EC560825-7BE3-4DB6-9F5B-5982575A0F5E}" type="pres">
      <dgm:prSet presAssocID="{3474F863-A8EA-40E8-9B4A-544D2B5191E6}" presName="spaceRect" presStyleCnt="0"/>
      <dgm:spPr/>
    </dgm:pt>
    <dgm:pt modelId="{9767249C-6E96-4A74-BA2D-7DD65656538F}" type="pres">
      <dgm:prSet presAssocID="{3474F863-A8EA-40E8-9B4A-544D2B5191E6}" presName="textRect" presStyleLbl="revTx" presStyleIdx="1" presStyleCnt="4">
        <dgm:presLayoutVars>
          <dgm:chMax val="1"/>
          <dgm:chPref val="1"/>
        </dgm:presLayoutVars>
      </dgm:prSet>
      <dgm:spPr/>
    </dgm:pt>
    <dgm:pt modelId="{FCBBB763-F3E8-49AD-82EF-5C2BB0B19272}" type="pres">
      <dgm:prSet presAssocID="{27F450BD-C101-43C0-9C61-D56E8E6D7C3D}" presName="sibTrans" presStyleCnt="0"/>
      <dgm:spPr/>
    </dgm:pt>
    <dgm:pt modelId="{AF21D83E-7F90-4070-AA09-BC9D5470C01E}" type="pres">
      <dgm:prSet presAssocID="{97B218AA-DB28-4F47-9019-2C1F49745C12}" presName="compNode" presStyleCnt="0"/>
      <dgm:spPr/>
    </dgm:pt>
    <dgm:pt modelId="{887A2213-58CD-48EF-BE35-6F2725218366}" type="pres">
      <dgm:prSet presAssocID="{97B218AA-DB28-4F47-9019-2C1F49745C12}"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Email"/>
        </a:ext>
      </dgm:extLst>
    </dgm:pt>
    <dgm:pt modelId="{00027EE2-DB9F-47C1-B58E-633D92966D3D}" type="pres">
      <dgm:prSet presAssocID="{97B218AA-DB28-4F47-9019-2C1F49745C12}" presName="spaceRect" presStyleCnt="0"/>
      <dgm:spPr/>
    </dgm:pt>
    <dgm:pt modelId="{0875C6AC-7D5B-458F-ACF7-191B765D438B}" type="pres">
      <dgm:prSet presAssocID="{97B218AA-DB28-4F47-9019-2C1F49745C12}" presName="textRect" presStyleLbl="revTx" presStyleIdx="2" presStyleCnt="4" custScaleX="192237">
        <dgm:presLayoutVars>
          <dgm:chMax val="1"/>
          <dgm:chPref val="1"/>
        </dgm:presLayoutVars>
      </dgm:prSet>
      <dgm:spPr/>
    </dgm:pt>
    <dgm:pt modelId="{560A0DA5-E2BF-4F60-A227-CC0D251D18B3}" type="pres">
      <dgm:prSet presAssocID="{958B7C0A-0E0B-45DB-8817-BE866E8B6E88}" presName="sibTrans" presStyleCnt="0"/>
      <dgm:spPr/>
    </dgm:pt>
    <dgm:pt modelId="{B1C41280-559E-40A6-9764-F234F9F90114}" type="pres">
      <dgm:prSet presAssocID="{57A9B6BE-67D5-4631-9540-AC1245F303AB}" presName="compNode" presStyleCnt="0"/>
      <dgm:spPr/>
    </dgm:pt>
    <dgm:pt modelId="{6E58A94B-D90F-48FD-A182-5A7905B56223}" type="pres">
      <dgm:prSet presAssocID="{57A9B6BE-67D5-4631-9540-AC1245F303AB}"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arth Globe Americas"/>
        </a:ext>
      </dgm:extLst>
    </dgm:pt>
    <dgm:pt modelId="{8045ADC2-5C94-4F73-9B8E-A3D2B7BBDAFF}" type="pres">
      <dgm:prSet presAssocID="{57A9B6BE-67D5-4631-9540-AC1245F303AB}" presName="spaceRect" presStyleCnt="0"/>
      <dgm:spPr/>
    </dgm:pt>
    <dgm:pt modelId="{067C961D-0921-4CE7-8011-7BA7126DF6A1}" type="pres">
      <dgm:prSet presAssocID="{57A9B6BE-67D5-4631-9540-AC1245F303AB}" presName="textRect" presStyleLbl="revTx" presStyleIdx="3" presStyleCnt="4" custScaleX="201475">
        <dgm:presLayoutVars>
          <dgm:chMax val="1"/>
          <dgm:chPref val="1"/>
        </dgm:presLayoutVars>
      </dgm:prSet>
      <dgm:spPr/>
    </dgm:pt>
  </dgm:ptLst>
  <dgm:cxnLst>
    <dgm:cxn modelId="{5AE9C02E-CCD3-4F92-9C2C-A1F737E05154}" type="presOf" srcId="{D4B6B269-FBFE-4F70-BF75-8793C6CA1FD1}" destId="{EA328F28-2028-4772-BEDD-A960E9727EFE}" srcOrd="0" destOrd="0" presId="urn:microsoft.com/office/officeart/2018/2/layout/IconLabelList"/>
    <dgm:cxn modelId="{D5913772-CE72-45C3-AC94-64A8C36DA990}" srcId="{2DCF2DFA-24C0-47C9-8781-BA544CCCBC04}" destId="{57A9B6BE-67D5-4631-9540-AC1245F303AB}" srcOrd="3" destOrd="0" parTransId="{BEF381CA-B376-4FF7-9132-21FCC2D87EFC}" sibTransId="{3897F357-EEC5-4A37-9BBB-189AB8B0C4DD}"/>
    <dgm:cxn modelId="{57959B9C-BDA5-4F29-8ADC-27A83E713626}" type="presOf" srcId="{3474F863-A8EA-40E8-9B4A-544D2B5191E6}" destId="{9767249C-6E96-4A74-BA2D-7DD65656538F}" srcOrd="0" destOrd="0" presId="urn:microsoft.com/office/officeart/2018/2/layout/IconLabelList"/>
    <dgm:cxn modelId="{29E8C8C1-4E9D-4AFD-912D-91446B0B7476}" type="presOf" srcId="{2DCF2DFA-24C0-47C9-8781-BA544CCCBC04}" destId="{E3213A12-AE4E-43C5-9AB4-45D0C59414C4}" srcOrd="0" destOrd="0" presId="urn:microsoft.com/office/officeart/2018/2/layout/IconLabelList"/>
    <dgm:cxn modelId="{C2E70CCA-A667-4548-9C03-FE779D96DF47}" type="presOf" srcId="{97B218AA-DB28-4F47-9019-2C1F49745C12}" destId="{0875C6AC-7D5B-458F-ACF7-191B765D438B}" srcOrd="0" destOrd="0" presId="urn:microsoft.com/office/officeart/2018/2/layout/IconLabelList"/>
    <dgm:cxn modelId="{8838D5D5-F5CA-4D59-B224-F0C4EFF62A05}" type="presOf" srcId="{57A9B6BE-67D5-4631-9540-AC1245F303AB}" destId="{067C961D-0921-4CE7-8011-7BA7126DF6A1}" srcOrd="0" destOrd="0" presId="urn:microsoft.com/office/officeart/2018/2/layout/IconLabelList"/>
    <dgm:cxn modelId="{99E892F1-6B1E-442B-84FA-2D75F77DAD24}" srcId="{2DCF2DFA-24C0-47C9-8781-BA544CCCBC04}" destId="{3474F863-A8EA-40E8-9B4A-544D2B5191E6}" srcOrd="1" destOrd="0" parTransId="{F02A33F2-8065-4346-BA49-087D2C9EC37D}" sibTransId="{27F450BD-C101-43C0-9C61-D56E8E6D7C3D}"/>
    <dgm:cxn modelId="{96A887F3-7190-4FE9-B348-FF8EEB85CE01}" srcId="{2DCF2DFA-24C0-47C9-8781-BA544CCCBC04}" destId="{D4B6B269-FBFE-4F70-BF75-8793C6CA1FD1}" srcOrd="0" destOrd="0" parTransId="{39EF19DE-E8AB-4DBF-B299-498EDC24B3D9}" sibTransId="{BE89F3CA-115C-48F3-A34C-760D2109F8C7}"/>
    <dgm:cxn modelId="{E9BDB1F3-DC63-418C-B5B7-747D35606ABC}" srcId="{2DCF2DFA-24C0-47C9-8781-BA544CCCBC04}" destId="{97B218AA-DB28-4F47-9019-2C1F49745C12}" srcOrd="2" destOrd="0" parTransId="{5BAFC20A-FE47-4A2C-BB74-BC110B135C69}" sibTransId="{958B7C0A-0E0B-45DB-8817-BE866E8B6E88}"/>
    <dgm:cxn modelId="{091D6BC8-B00A-4FD5-BE78-676BB32B8C6D}" type="presParOf" srcId="{E3213A12-AE4E-43C5-9AB4-45D0C59414C4}" destId="{697BBE87-0928-413A-BBAE-2121F6123D7A}" srcOrd="0" destOrd="0" presId="urn:microsoft.com/office/officeart/2018/2/layout/IconLabelList"/>
    <dgm:cxn modelId="{5CCD0BA7-6859-4AB3-A9D4-9F9132E15066}" type="presParOf" srcId="{697BBE87-0928-413A-BBAE-2121F6123D7A}" destId="{CA1118AC-7973-41CF-BCC3-D94A662000B7}" srcOrd="0" destOrd="0" presId="urn:microsoft.com/office/officeart/2018/2/layout/IconLabelList"/>
    <dgm:cxn modelId="{B2A2A7B1-A4DB-43C8-A2C1-9DC981BE4210}" type="presParOf" srcId="{697BBE87-0928-413A-BBAE-2121F6123D7A}" destId="{F0FA6987-F6F0-4205-83D0-6FE5CFB80097}" srcOrd="1" destOrd="0" presId="urn:microsoft.com/office/officeart/2018/2/layout/IconLabelList"/>
    <dgm:cxn modelId="{9E25264C-7255-4DEA-A4AB-EE580EF4764B}" type="presParOf" srcId="{697BBE87-0928-413A-BBAE-2121F6123D7A}" destId="{EA328F28-2028-4772-BEDD-A960E9727EFE}" srcOrd="2" destOrd="0" presId="urn:microsoft.com/office/officeart/2018/2/layout/IconLabelList"/>
    <dgm:cxn modelId="{90D2A6F0-C914-4258-BC02-1A79CDD8BBCB}" type="presParOf" srcId="{E3213A12-AE4E-43C5-9AB4-45D0C59414C4}" destId="{57E95C56-6BD1-4419-8CD1-2E6AC1B9F03F}" srcOrd="1" destOrd="0" presId="urn:microsoft.com/office/officeart/2018/2/layout/IconLabelList"/>
    <dgm:cxn modelId="{2C5089E7-A7BD-483C-A664-8026299F6664}" type="presParOf" srcId="{E3213A12-AE4E-43C5-9AB4-45D0C59414C4}" destId="{D4090C5F-8A00-4C93-8E21-C86434774D08}" srcOrd="2" destOrd="0" presId="urn:microsoft.com/office/officeart/2018/2/layout/IconLabelList"/>
    <dgm:cxn modelId="{DEF26BCB-94A5-4E91-863F-7B7A56E759B1}" type="presParOf" srcId="{D4090C5F-8A00-4C93-8E21-C86434774D08}" destId="{27741ADC-5662-4F34-8ADE-15BE3222378C}" srcOrd="0" destOrd="0" presId="urn:microsoft.com/office/officeart/2018/2/layout/IconLabelList"/>
    <dgm:cxn modelId="{38377C46-FDBB-4374-B8F6-7143EFB5A275}" type="presParOf" srcId="{D4090C5F-8A00-4C93-8E21-C86434774D08}" destId="{EC560825-7BE3-4DB6-9F5B-5982575A0F5E}" srcOrd="1" destOrd="0" presId="urn:microsoft.com/office/officeart/2018/2/layout/IconLabelList"/>
    <dgm:cxn modelId="{F7ECCAE0-0A3B-4AD1-A95E-6021AB91CF4D}" type="presParOf" srcId="{D4090C5F-8A00-4C93-8E21-C86434774D08}" destId="{9767249C-6E96-4A74-BA2D-7DD65656538F}" srcOrd="2" destOrd="0" presId="urn:microsoft.com/office/officeart/2018/2/layout/IconLabelList"/>
    <dgm:cxn modelId="{4127956F-AD30-43FA-A1CF-8F32E132ABEC}" type="presParOf" srcId="{E3213A12-AE4E-43C5-9AB4-45D0C59414C4}" destId="{FCBBB763-F3E8-49AD-82EF-5C2BB0B19272}" srcOrd="3" destOrd="0" presId="urn:microsoft.com/office/officeart/2018/2/layout/IconLabelList"/>
    <dgm:cxn modelId="{9F74FBE4-BEE8-4707-BC75-77691337769B}" type="presParOf" srcId="{E3213A12-AE4E-43C5-9AB4-45D0C59414C4}" destId="{AF21D83E-7F90-4070-AA09-BC9D5470C01E}" srcOrd="4" destOrd="0" presId="urn:microsoft.com/office/officeart/2018/2/layout/IconLabelList"/>
    <dgm:cxn modelId="{2992655E-1BDF-4316-A770-5D28E9C16251}" type="presParOf" srcId="{AF21D83E-7F90-4070-AA09-BC9D5470C01E}" destId="{887A2213-58CD-48EF-BE35-6F2725218366}" srcOrd="0" destOrd="0" presId="urn:microsoft.com/office/officeart/2018/2/layout/IconLabelList"/>
    <dgm:cxn modelId="{895CEC7A-2F67-4AA8-8E32-97B1D0A655F3}" type="presParOf" srcId="{AF21D83E-7F90-4070-AA09-BC9D5470C01E}" destId="{00027EE2-DB9F-47C1-B58E-633D92966D3D}" srcOrd="1" destOrd="0" presId="urn:microsoft.com/office/officeart/2018/2/layout/IconLabelList"/>
    <dgm:cxn modelId="{753071D8-D4A0-40A1-84F2-0C01D4FCDCB6}" type="presParOf" srcId="{AF21D83E-7F90-4070-AA09-BC9D5470C01E}" destId="{0875C6AC-7D5B-458F-ACF7-191B765D438B}" srcOrd="2" destOrd="0" presId="urn:microsoft.com/office/officeart/2018/2/layout/IconLabelList"/>
    <dgm:cxn modelId="{26A47241-5707-4406-8A7F-446BDD1202C7}" type="presParOf" srcId="{E3213A12-AE4E-43C5-9AB4-45D0C59414C4}" destId="{560A0DA5-E2BF-4F60-A227-CC0D251D18B3}" srcOrd="5" destOrd="0" presId="urn:microsoft.com/office/officeart/2018/2/layout/IconLabelList"/>
    <dgm:cxn modelId="{E9060F19-AC0E-40F2-9BA8-72C5275B7960}" type="presParOf" srcId="{E3213A12-AE4E-43C5-9AB4-45D0C59414C4}" destId="{B1C41280-559E-40A6-9764-F234F9F90114}" srcOrd="6" destOrd="0" presId="urn:microsoft.com/office/officeart/2018/2/layout/IconLabelList"/>
    <dgm:cxn modelId="{A1650783-5824-46F4-9BE7-22EE598C6AA7}" type="presParOf" srcId="{B1C41280-559E-40A6-9764-F234F9F90114}" destId="{6E58A94B-D90F-48FD-A182-5A7905B56223}" srcOrd="0" destOrd="0" presId="urn:microsoft.com/office/officeart/2018/2/layout/IconLabelList"/>
    <dgm:cxn modelId="{B92C0F3C-5818-48A7-B7BD-05C8AFA5AE68}" type="presParOf" srcId="{B1C41280-559E-40A6-9764-F234F9F90114}" destId="{8045ADC2-5C94-4F73-9B8E-A3D2B7BBDAFF}" srcOrd="1" destOrd="0" presId="urn:microsoft.com/office/officeart/2018/2/layout/IconLabelList"/>
    <dgm:cxn modelId="{9C129143-03CA-4090-B270-7BD5D3FE3806}" type="presParOf" srcId="{B1C41280-559E-40A6-9764-F234F9F90114}" destId="{067C961D-0921-4CE7-8011-7BA7126DF6A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DF1C0A-3314-4A90-A780-306C76FE05BC}">
      <dsp:nvSpPr>
        <dsp:cNvPr id="0" name=""/>
        <dsp:cNvSpPr/>
      </dsp:nvSpPr>
      <dsp:spPr>
        <a:xfrm>
          <a:off x="96967" y="117028"/>
          <a:ext cx="1276370" cy="127637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9685DD-9FBF-428E-99D4-35A7A4CA6BF1}">
      <dsp:nvSpPr>
        <dsp:cNvPr id="0" name=""/>
        <dsp:cNvSpPr/>
      </dsp:nvSpPr>
      <dsp:spPr>
        <a:xfrm>
          <a:off x="365004" y="385066"/>
          <a:ext cx="740294" cy="74029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36E5E2-08A7-4E13-9B22-E7D20D15E2DA}">
      <dsp:nvSpPr>
        <dsp:cNvPr id="0" name=""/>
        <dsp:cNvSpPr/>
      </dsp:nvSpPr>
      <dsp:spPr>
        <a:xfrm>
          <a:off x="1646845" y="117028"/>
          <a:ext cx="3008586" cy="1276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b="0" kern="1200" baseline="0" dirty="0"/>
            <a:t>Use your phone’s built-in photo editor. Quick adjustments often make a big difference.</a:t>
          </a:r>
          <a:endParaRPr lang="en-US" sz="1500" kern="1200" dirty="0"/>
        </a:p>
      </dsp:txBody>
      <dsp:txXfrm>
        <a:off x="1646845" y="117028"/>
        <a:ext cx="3008586" cy="1276370"/>
      </dsp:txXfrm>
    </dsp:sp>
    <dsp:sp modelId="{37F281DD-4689-42EA-957C-2BFB926378BF}">
      <dsp:nvSpPr>
        <dsp:cNvPr id="0" name=""/>
        <dsp:cNvSpPr/>
      </dsp:nvSpPr>
      <dsp:spPr>
        <a:xfrm>
          <a:off x="5179655" y="117028"/>
          <a:ext cx="1276370" cy="127637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10181F-4959-4918-9D45-E04542F2E1FC}">
      <dsp:nvSpPr>
        <dsp:cNvPr id="0" name=""/>
        <dsp:cNvSpPr/>
      </dsp:nvSpPr>
      <dsp:spPr>
        <a:xfrm>
          <a:off x="5447692" y="385066"/>
          <a:ext cx="740294" cy="74029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37AF7C-6FD1-44E2-B13F-B6504ABBEBEE}">
      <dsp:nvSpPr>
        <dsp:cNvPr id="0" name=""/>
        <dsp:cNvSpPr/>
      </dsp:nvSpPr>
      <dsp:spPr>
        <a:xfrm>
          <a:off x="6729533" y="117028"/>
          <a:ext cx="3008586" cy="1276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b="0" kern="1200" baseline="0"/>
            <a:t>Adjust brightness and straighten lines. Clean visuals improve perception. </a:t>
          </a:r>
          <a:endParaRPr lang="en-US" sz="1500" kern="1200"/>
        </a:p>
      </dsp:txBody>
      <dsp:txXfrm>
        <a:off x="6729533" y="117028"/>
        <a:ext cx="3008586" cy="1276370"/>
      </dsp:txXfrm>
    </dsp:sp>
    <dsp:sp modelId="{6BEA8878-AE3E-438C-855E-2C7AE6B8D049}">
      <dsp:nvSpPr>
        <dsp:cNvPr id="0" name=""/>
        <dsp:cNvSpPr/>
      </dsp:nvSpPr>
      <dsp:spPr>
        <a:xfrm>
          <a:off x="96967" y="1964188"/>
          <a:ext cx="1276370" cy="127637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9118A4-C7AB-4104-8E72-CE86A2CCA55B}">
      <dsp:nvSpPr>
        <dsp:cNvPr id="0" name=""/>
        <dsp:cNvSpPr/>
      </dsp:nvSpPr>
      <dsp:spPr>
        <a:xfrm>
          <a:off x="365004" y="2232226"/>
          <a:ext cx="740294" cy="74029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FEF0FC-1A9C-4D94-ADCF-73A301A1D1A8}">
      <dsp:nvSpPr>
        <dsp:cNvPr id="0" name=""/>
        <dsp:cNvSpPr/>
      </dsp:nvSpPr>
      <dsp:spPr>
        <a:xfrm>
          <a:off x="1646845" y="1964188"/>
          <a:ext cx="3008586" cy="1276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b="0" kern="1200" baseline="0"/>
            <a:t>Free tools available include: Canva free version, Snapseed, VSCO, Pixlr, Fotor.</a:t>
          </a:r>
          <a:endParaRPr lang="en-US" sz="1500" kern="1200"/>
        </a:p>
      </dsp:txBody>
      <dsp:txXfrm>
        <a:off x="1646845" y="1964188"/>
        <a:ext cx="3008586" cy="1276370"/>
      </dsp:txXfrm>
    </dsp:sp>
    <dsp:sp modelId="{2668D7E5-36D0-487C-AE5D-A3675B6E6650}">
      <dsp:nvSpPr>
        <dsp:cNvPr id="0" name=""/>
        <dsp:cNvSpPr/>
      </dsp:nvSpPr>
      <dsp:spPr>
        <a:xfrm>
          <a:off x="5179655" y="1964188"/>
          <a:ext cx="1276370" cy="127637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76AB0C-D2D9-445C-AE56-56ABB4C4C1B6}">
      <dsp:nvSpPr>
        <dsp:cNvPr id="0" name=""/>
        <dsp:cNvSpPr/>
      </dsp:nvSpPr>
      <dsp:spPr>
        <a:xfrm>
          <a:off x="5447692" y="2232226"/>
          <a:ext cx="740294" cy="74029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06A2A8-67D3-49F6-B5B9-ADE48C9373AF}">
      <dsp:nvSpPr>
        <dsp:cNvPr id="0" name=""/>
        <dsp:cNvSpPr/>
      </dsp:nvSpPr>
      <dsp:spPr>
        <a:xfrm>
          <a:off x="6729533" y="1964188"/>
          <a:ext cx="3008586" cy="1276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b="0" kern="1200" baseline="0"/>
            <a:t>Keep edits natural and realistic. Over-editing reduces credibility.</a:t>
          </a:r>
          <a:endParaRPr lang="en-US" sz="1500" kern="1200"/>
        </a:p>
      </dsp:txBody>
      <dsp:txXfrm>
        <a:off x="6729533" y="1964188"/>
        <a:ext cx="3008586" cy="12763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118AC-7973-41CF-BCC3-D94A662000B7}">
      <dsp:nvSpPr>
        <dsp:cNvPr id="0" name=""/>
        <dsp:cNvSpPr/>
      </dsp:nvSpPr>
      <dsp:spPr>
        <a:xfrm>
          <a:off x="1051316" y="762717"/>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328F28-2028-4772-BEDD-A960E9727EFE}">
      <dsp:nvSpPr>
        <dsp:cNvPr id="0" name=""/>
        <dsp:cNvSpPr/>
      </dsp:nvSpPr>
      <dsp:spPr>
        <a:xfrm>
          <a:off x="556316" y="1847927"/>
          <a:ext cx="1800000" cy="746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baseline="0">
              <a:solidFill>
                <a:srgbClr val="004D86"/>
              </a:solidFill>
            </a:rPr>
            <a:t>Ryan Taylor</a:t>
          </a:r>
          <a:endParaRPr lang="en-US" sz="1600" b="1" kern="1200">
            <a:solidFill>
              <a:srgbClr val="004D86"/>
            </a:solidFill>
          </a:endParaRPr>
        </a:p>
      </dsp:txBody>
      <dsp:txXfrm>
        <a:off x="556316" y="1847927"/>
        <a:ext cx="1800000" cy="746917"/>
      </dsp:txXfrm>
    </dsp:sp>
    <dsp:sp modelId="{27741ADC-5662-4F34-8ADE-15BE3222378C}">
      <dsp:nvSpPr>
        <dsp:cNvPr id="0" name=""/>
        <dsp:cNvSpPr/>
      </dsp:nvSpPr>
      <dsp:spPr>
        <a:xfrm>
          <a:off x="3166317" y="762717"/>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67249C-6E96-4A74-BA2D-7DD65656538F}">
      <dsp:nvSpPr>
        <dsp:cNvPr id="0" name=""/>
        <dsp:cNvSpPr/>
      </dsp:nvSpPr>
      <dsp:spPr>
        <a:xfrm>
          <a:off x="2671317" y="1847927"/>
          <a:ext cx="1800000" cy="746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baseline="0">
              <a:solidFill>
                <a:srgbClr val="004D86"/>
              </a:solidFill>
            </a:rPr>
            <a:t>206-397-7872</a:t>
          </a:r>
          <a:endParaRPr lang="en-US" sz="1200" b="1" kern="1200">
            <a:solidFill>
              <a:srgbClr val="004D86"/>
            </a:solidFill>
          </a:endParaRPr>
        </a:p>
      </dsp:txBody>
      <dsp:txXfrm>
        <a:off x="2671317" y="1847927"/>
        <a:ext cx="1800000" cy="746917"/>
      </dsp:txXfrm>
    </dsp:sp>
    <dsp:sp modelId="{887A2213-58CD-48EF-BE35-6F2725218366}">
      <dsp:nvSpPr>
        <dsp:cNvPr id="0" name=""/>
        <dsp:cNvSpPr/>
      </dsp:nvSpPr>
      <dsp:spPr>
        <a:xfrm>
          <a:off x="6111449" y="762717"/>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75C6AC-7D5B-458F-ACF7-191B765D438B}">
      <dsp:nvSpPr>
        <dsp:cNvPr id="0" name=""/>
        <dsp:cNvSpPr/>
      </dsp:nvSpPr>
      <dsp:spPr>
        <a:xfrm>
          <a:off x="4786317" y="1847927"/>
          <a:ext cx="3460266" cy="746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baseline="0">
              <a:solidFill>
                <a:srgbClr val="004D86"/>
              </a:solidFill>
            </a:rPr>
            <a:t>ryan@goldengiftconsulting.com</a:t>
          </a:r>
          <a:endParaRPr lang="en-US" sz="1600" b="1" kern="1200">
            <a:solidFill>
              <a:srgbClr val="004D86"/>
            </a:solidFill>
          </a:endParaRPr>
        </a:p>
      </dsp:txBody>
      <dsp:txXfrm>
        <a:off x="4786317" y="1847927"/>
        <a:ext cx="3460266" cy="746917"/>
      </dsp:txXfrm>
    </dsp:sp>
    <dsp:sp modelId="{6E58A94B-D90F-48FD-A182-5A7905B56223}">
      <dsp:nvSpPr>
        <dsp:cNvPr id="0" name=""/>
        <dsp:cNvSpPr/>
      </dsp:nvSpPr>
      <dsp:spPr>
        <a:xfrm>
          <a:off x="9969857" y="762717"/>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7C961D-0921-4CE7-8011-7BA7126DF6A1}">
      <dsp:nvSpPr>
        <dsp:cNvPr id="0" name=""/>
        <dsp:cNvSpPr/>
      </dsp:nvSpPr>
      <dsp:spPr>
        <a:xfrm>
          <a:off x="8561583" y="1847927"/>
          <a:ext cx="3626550" cy="746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baseline="0">
              <a:solidFill>
                <a:srgbClr val="004D86"/>
              </a:solidFill>
            </a:rPr>
            <a:t>www.goldengiftconsulting.com</a:t>
          </a:r>
          <a:endParaRPr lang="en-US" sz="1600" b="1" kern="1200">
            <a:solidFill>
              <a:srgbClr val="004D86"/>
            </a:solidFill>
          </a:endParaRPr>
        </a:p>
      </dsp:txBody>
      <dsp:txXfrm>
        <a:off x="8561583" y="1847927"/>
        <a:ext cx="3626550" cy="746917"/>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9D207-BE08-4B33-B5B0-5A5A94C9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E58DB9-49DC-495B-A68F-33D105C90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7A1AC4-3AE8-4F87-AAED-904EC6054702}" type="datetimeFigureOut">
              <a:rPr lang="en-US" smtClean="0"/>
              <a:t>3/25/2026</a:t>
            </a:fld>
            <a:endParaRPr lang="en-US"/>
          </a:p>
        </p:txBody>
      </p:sp>
      <p:sp>
        <p:nvSpPr>
          <p:cNvPr id="4" name="Footer Placeholder 3">
            <a:extLst>
              <a:ext uri="{FF2B5EF4-FFF2-40B4-BE49-F238E27FC236}">
                <a16:creationId xmlns:a16="http://schemas.microsoft.com/office/drawing/2014/main" id="{7F66337E-DAD5-442C-9B8F-E10EB7D97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E3BDF2-02BD-4181-AC28-FD56172CC6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F8A362-CAFC-4987-9A50-47570528395E}" type="slidenum">
              <a:rPr lang="en-US" smtClean="0"/>
              <a:t>‹#›</a:t>
            </a:fld>
            <a:endParaRPr lang="en-US"/>
          </a:p>
        </p:txBody>
      </p:sp>
    </p:spTree>
    <p:extLst>
      <p:ext uri="{BB962C8B-B14F-4D97-AF65-F5344CB8AC3E}">
        <p14:creationId xmlns:p14="http://schemas.microsoft.com/office/powerpoint/2010/main" val="452374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56653-6123-4FE4-861F-5F9583BF59B0}"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EB602-95FC-483A-B12D-216A7AD7EA24}" type="slidenum">
              <a:rPr lang="en-US" smtClean="0"/>
              <a:t>‹#›</a:t>
            </a:fld>
            <a:endParaRPr lang="en-US"/>
          </a:p>
        </p:txBody>
      </p:sp>
    </p:spTree>
    <p:extLst>
      <p:ext uri="{BB962C8B-B14F-4D97-AF65-F5344CB8AC3E}">
        <p14:creationId xmlns:p14="http://schemas.microsoft.com/office/powerpoint/2010/main" val="132584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a:t>
            </a:fld>
            <a:endParaRPr lang="en-US" dirty="0"/>
          </a:p>
        </p:txBody>
      </p:sp>
    </p:spTree>
    <p:extLst>
      <p:ext uri="{BB962C8B-B14F-4D97-AF65-F5344CB8AC3E}">
        <p14:creationId xmlns:p14="http://schemas.microsoft.com/office/powerpoint/2010/main" val="335608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43ED9-4E06-498C-770F-0F9031D0C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E4422-DF0B-2F97-D479-D9D363001F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61DCE0-B346-BEBC-6C0D-560C7284A0C0}"/>
              </a:ext>
            </a:extLst>
          </p:cNvPr>
          <p:cNvSpPr>
            <a:spLocks noGrp="1"/>
          </p:cNvSpPr>
          <p:nvPr>
            <p:ph type="body" idx="1"/>
          </p:nvPr>
        </p:nvSpPr>
        <p:spPr/>
        <p:txBody>
          <a:bodyPr/>
          <a:lstStyle/>
          <a:p>
            <a:r>
              <a:rPr lang="en-US" dirty="0"/>
              <a:t>Ryan, here’s my proposed talking point: “Why are we starting here? Because all of your marketing materials should have the same branding. Everything we are going to talk in this workshop should be branded with your company’s logo, palette, font, images, etc. “ Then remind them on each subsequent slide to BRAND THEIR MATERIALS</a:t>
            </a:r>
          </a:p>
        </p:txBody>
      </p:sp>
      <p:sp>
        <p:nvSpPr>
          <p:cNvPr id="4" name="Slide Number Placeholder 3">
            <a:extLst>
              <a:ext uri="{FF2B5EF4-FFF2-40B4-BE49-F238E27FC236}">
                <a16:creationId xmlns:a16="http://schemas.microsoft.com/office/drawing/2014/main" id="{0A95208C-5A60-B36B-9142-3841A2DDAE45}"/>
              </a:ext>
            </a:extLst>
          </p:cNvPr>
          <p:cNvSpPr>
            <a:spLocks noGrp="1"/>
          </p:cNvSpPr>
          <p:nvPr>
            <p:ph type="sldNum" sz="quarter" idx="5"/>
          </p:nvPr>
        </p:nvSpPr>
        <p:spPr/>
        <p:txBody>
          <a:bodyPr/>
          <a:lstStyle/>
          <a:p>
            <a:fld id="{54EEB602-95FC-483A-B12D-216A7AD7EA24}" type="slidenum">
              <a:rPr lang="en-US" smtClean="0"/>
              <a:t>10</a:t>
            </a:fld>
            <a:endParaRPr lang="en-US" dirty="0"/>
          </a:p>
        </p:txBody>
      </p:sp>
    </p:spTree>
    <p:extLst>
      <p:ext uri="{BB962C8B-B14F-4D97-AF65-F5344CB8AC3E}">
        <p14:creationId xmlns:p14="http://schemas.microsoft.com/office/powerpoint/2010/main" val="3072680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A5723-B68A-5737-8F81-4E285FAB69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AC0F9-ECF5-634D-3D8F-29B16D214A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0C88C7-FA9F-A9A4-26A1-2F13D41327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AC6F7D-2D2C-4898-46B1-E615DC463031}"/>
              </a:ext>
            </a:extLst>
          </p:cNvPr>
          <p:cNvSpPr>
            <a:spLocks noGrp="1"/>
          </p:cNvSpPr>
          <p:nvPr>
            <p:ph type="sldNum" sz="quarter" idx="5"/>
          </p:nvPr>
        </p:nvSpPr>
        <p:spPr/>
        <p:txBody>
          <a:bodyPr/>
          <a:lstStyle/>
          <a:p>
            <a:fld id="{54EEB602-95FC-483A-B12D-216A7AD7EA24}" type="slidenum">
              <a:rPr lang="en-US" smtClean="0"/>
              <a:t>11</a:t>
            </a:fld>
            <a:endParaRPr lang="en-US" dirty="0"/>
          </a:p>
        </p:txBody>
      </p:sp>
    </p:spTree>
    <p:extLst>
      <p:ext uri="{BB962C8B-B14F-4D97-AF65-F5344CB8AC3E}">
        <p14:creationId xmlns:p14="http://schemas.microsoft.com/office/powerpoint/2010/main" val="4103008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6A1DE-97DD-B470-1499-7DA2B8847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5E67F9-C4A1-8C09-41DD-211A87E08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1BE7B4-B627-3A2C-6EAC-6C51924250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311313-5422-7CE3-DA36-9E43965177E1}"/>
              </a:ext>
            </a:extLst>
          </p:cNvPr>
          <p:cNvSpPr>
            <a:spLocks noGrp="1"/>
          </p:cNvSpPr>
          <p:nvPr>
            <p:ph type="sldNum" sz="quarter" idx="5"/>
          </p:nvPr>
        </p:nvSpPr>
        <p:spPr/>
        <p:txBody>
          <a:bodyPr/>
          <a:lstStyle/>
          <a:p>
            <a:fld id="{54EEB602-95FC-483A-B12D-216A7AD7EA24}" type="slidenum">
              <a:rPr lang="en-US" smtClean="0"/>
              <a:t>12</a:t>
            </a:fld>
            <a:endParaRPr lang="en-US" dirty="0"/>
          </a:p>
        </p:txBody>
      </p:sp>
    </p:spTree>
    <p:extLst>
      <p:ext uri="{BB962C8B-B14F-4D97-AF65-F5344CB8AC3E}">
        <p14:creationId xmlns:p14="http://schemas.microsoft.com/office/powerpoint/2010/main" val="1829574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you can get a logo designed cheaply using AI or </a:t>
            </a:r>
            <a:r>
              <a:rPr lang="en-US" dirty="0" err="1"/>
              <a:t>Fivver</a:t>
            </a:r>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13</a:t>
            </a:fld>
            <a:endParaRPr lang="en-US"/>
          </a:p>
        </p:txBody>
      </p:sp>
    </p:spTree>
    <p:extLst>
      <p:ext uri="{BB962C8B-B14F-4D97-AF65-F5344CB8AC3E}">
        <p14:creationId xmlns:p14="http://schemas.microsoft.com/office/powerpoint/2010/main" val="2714327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74642-886C-0260-C62C-82B7CB8AD2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59A2D-119C-AFBB-A378-515346B6F1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05684-7134-8842-4524-C69191DCF5CE}"/>
              </a:ext>
            </a:extLst>
          </p:cNvPr>
          <p:cNvSpPr>
            <a:spLocks noGrp="1"/>
          </p:cNvSpPr>
          <p:nvPr>
            <p:ph type="body" idx="1"/>
          </p:nvPr>
        </p:nvSpPr>
        <p:spPr/>
        <p:txBody>
          <a:bodyPr/>
          <a:lstStyle/>
          <a:p>
            <a:r>
              <a:rPr lang="en-US" dirty="0"/>
              <a:t>Note: you can get a logo designed cheaply using AI or </a:t>
            </a:r>
            <a:r>
              <a:rPr lang="en-US" dirty="0" err="1"/>
              <a:t>Fivver</a:t>
            </a:r>
            <a:endParaRPr lang="en-US" dirty="0"/>
          </a:p>
        </p:txBody>
      </p:sp>
      <p:sp>
        <p:nvSpPr>
          <p:cNvPr id="4" name="Slide Number Placeholder 3">
            <a:extLst>
              <a:ext uri="{FF2B5EF4-FFF2-40B4-BE49-F238E27FC236}">
                <a16:creationId xmlns:a16="http://schemas.microsoft.com/office/drawing/2014/main" id="{1E7DE35F-3C66-FE73-B470-5EDFB5BF6C64}"/>
              </a:ext>
            </a:extLst>
          </p:cNvPr>
          <p:cNvSpPr>
            <a:spLocks noGrp="1"/>
          </p:cNvSpPr>
          <p:nvPr>
            <p:ph type="sldNum" sz="quarter" idx="5"/>
          </p:nvPr>
        </p:nvSpPr>
        <p:spPr/>
        <p:txBody>
          <a:bodyPr/>
          <a:lstStyle/>
          <a:p>
            <a:fld id="{54EEB602-95FC-483A-B12D-216A7AD7EA24}" type="slidenum">
              <a:rPr lang="en-US" smtClean="0"/>
              <a:t>14</a:t>
            </a:fld>
            <a:endParaRPr lang="en-US"/>
          </a:p>
        </p:txBody>
      </p:sp>
    </p:spTree>
    <p:extLst>
      <p:ext uri="{BB962C8B-B14F-4D97-AF65-F5344CB8AC3E}">
        <p14:creationId xmlns:p14="http://schemas.microsoft.com/office/powerpoint/2010/main" val="1117997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124BC-21B1-2EF5-36AC-0150F7BB7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DF20C-FF2C-70F4-EFB5-94911D93E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82C6DD-3F3A-3147-B96D-2E141B918A66}"/>
              </a:ext>
            </a:extLst>
          </p:cNvPr>
          <p:cNvSpPr>
            <a:spLocks noGrp="1"/>
          </p:cNvSpPr>
          <p:nvPr>
            <p:ph type="body" idx="1"/>
          </p:nvPr>
        </p:nvSpPr>
        <p:spPr/>
        <p:txBody>
          <a:bodyPr/>
          <a:lstStyle/>
          <a:p>
            <a:r>
              <a:rPr lang="en-US" dirty="0"/>
              <a:t>Note: you can get a logo designed cheaply using AI or </a:t>
            </a:r>
            <a:r>
              <a:rPr lang="en-US" dirty="0" err="1"/>
              <a:t>Fivver</a:t>
            </a:r>
            <a:endParaRPr lang="en-US" dirty="0"/>
          </a:p>
        </p:txBody>
      </p:sp>
      <p:sp>
        <p:nvSpPr>
          <p:cNvPr id="4" name="Slide Number Placeholder 3">
            <a:extLst>
              <a:ext uri="{FF2B5EF4-FFF2-40B4-BE49-F238E27FC236}">
                <a16:creationId xmlns:a16="http://schemas.microsoft.com/office/drawing/2014/main" id="{714E03E6-BF56-734A-297E-6296D587268B}"/>
              </a:ext>
            </a:extLst>
          </p:cNvPr>
          <p:cNvSpPr>
            <a:spLocks noGrp="1"/>
          </p:cNvSpPr>
          <p:nvPr>
            <p:ph type="sldNum" sz="quarter" idx="5"/>
          </p:nvPr>
        </p:nvSpPr>
        <p:spPr/>
        <p:txBody>
          <a:bodyPr/>
          <a:lstStyle/>
          <a:p>
            <a:fld id="{54EEB602-95FC-483A-B12D-216A7AD7EA24}" type="slidenum">
              <a:rPr lang="en-US" smtClean="0"/>
              <a:t>15</a:t>
            </a:fld>
            <a:endParaRPr lang="en-US"/>
          </a:p>
        </p:txBody>
      </p:sp>
    </p:spTree>
    <p:extLst>
      <p:ext uri="{BB962C8B-B14F-4D97-AF65-F5344CB8AC3E}">
        <p14:creationId xmlns:p14="http://schemas.microsoft.com/office/powerpoint/2010/main" val="2134432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8B5FB-0226-DF6E-E45C-CF7DF1FB7B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EA6D6-E1B2-8086-2B67-7891075685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DB9288-4BAA-6514-5B93-69F59319AACA}"/>
              </a:ext>
            </a:extLst>
          </p:cNvPr>
          <p:cNvSpPr>
            <a:spLocks noGrp="1"/>
          </p:cNvSpPr>
          <p:nvPr>
            <p:ph type="body" idx="1"/>
          </p:nvPr>
        </p:nvSpPr>
        <p:spPr/>
        <p:txBody>
          <a:bodyPr/>
          <a:lstStyle/>
          <a:p>
            <a:r>
              <a:rPr lang="en-US"/>
              <a:t>Note: you can get a logo designed cheaply using AI or </a:t>
            </a:r>
            <a:r>
              <a:rPr lang="en-US" err="1"/>
              <a:t>Fivver</a:t>
            </a:r>
            <a:endParaRPr lang="en-US"/>
          </a:p>
        </p:txBody>
      </p:sp>
      <p:sp>
        <p:nvSpPr>
          <p:cNvPr id="4" name="Slide Number Placeholder 3">
            <a:extLst>
              <a:ext uri="{FF2B5EF4-FFF2-40B4-BE49-F238E27FC236}">
                <a16:creationId xmlns:a16="http://schemas.microsoft.com/office/drawing/2014/main" id="{7D07A967-528D-0E83-D01E-75E9B7795678}"/>
              </a:ext>
            </a:extLst>
          </p:cNvPr>
          <p:cNvSpPr>
            <a:spLocks noGrp="1"/>
          </p:cNvSpPr>
          <p:nvPr>
            <p:ph type="sldNum" sz="quarter" idx="5"/>
          </p:nvPr>
        </p:nvSpPr>
        <p:spPr/>
        <p:txBody>
          <a:bodyPr/>
          <a:lstStyle/>
          <a:p>
            <a:fld id="{54EEB602-95FC-483A-B12D-216A7AD7EA24}" type="slidenum">
              <a:rPr lang="en-US" smtClean="0"/>
              <a:t>16</a:t>
            </a:fld>
            <a:endParaRPr lang="en-US"/>
          </a:p>
        </p:txBody>
      </p:sp>
    </p:spTree>
    <p:extLst>
      <p:ext uri="{BB962C8B-B14F-4D97-AF65-F5344CB8AC3E}">
        <p14:creationId xmlns:p14="http://schemas.microsoft.com/office/powerpoint/2010/main" val="62841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FC044-0E5F-64A7-FF0D-0C611A77AA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5839B-A2CD-B842-002C-4383B6869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E1BEE6-8172-6B31-25B8-73A3E339FD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398AE1-142A-BC08-E06E-F064BDB77D64}"/>
              </a:ext>
            </a:extLst>
          </p:cNvPr>
          <p:cNvSpPr>
            <a:spLocks noGrp="1"/>
          </p:cNvSpPr>
          <p:nvPr>
            <p:ph type="sldNum" sz="quarter" idx="5"/>
          </p:nvPr>
        </p:nvSpPr>
        <p:spPr/>
        <p:txBody>
          <a:bodyPr/>
          <a:lstStyle/>
          <a:p>
            <a:fld id="{54EEB602-95FC-483A-B12D-216A7AD7EA24}" type="slidenum">
              <a:rPr lang="en-US" smtClean="0"/>
              <a:t>17</a:t>
            </a:fld>
            <a:endParaRPr lang="en-US" dirty="0"/>
          </a:p>
        </p:txBody>
      </p:sp>
    </p:spTree>
    <p:extLst>
      <p:ext uri="{BB962C8B-B14F-4D97-AF65-F5344CB8AC3E}">
        <p14:creationId xmlns:p14="http://schemas.microsoft.com/office/powerpoint/2010/main" val="2303339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6ED92-6F89-A239-39B6-921CA0F023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7D354-CE44-A54E-C57B-13E9A2F52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7DD56-E50E-08AA-725A-39D2165FD5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20890C-7679-459B-9A6B-C0D5B2953CB9}"/>
              </a:ext>
            </a:extLst>
          </p:cNvPr>
          <p:cNvSpPr>
            <a:spLocks noGrp="1"/>
          </p:cNvSpPr>
          <p:nvPr>
            <p:ph type="sldNum" sz="quarter" idx="5"/>
          </p:nvPr>
        </p:nvSpPr>
        <p:spPr/>
        <p:txBody>
          <a:bodyPr/>
          <a:lstStyle/>
          <a:p>
            <a:fld id="{54EEB602-95FC-483A-B12D-216A7AD7EA24}" type="slidenum">
              <a:rPr lang="en-US" smtClean="0"/>
              <a:t>18</a:t>
            </a:fld>
            <a:endParaRPr lang="en-US" dirty="0"/>
          </a:p>
        </p:txBody>
      </p:sp>
    </p:spTree>
    <p:extLst>
      <p:ext uri="{BB962C8B-B14F-4D97-AF65-F5344CB8AC3E}">
        <p14:creationId xmlns:p14="http://schemas.microsoft.com/office/powerpoint/2010/main" val="1482893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0D93D-86EB-E994-AE91-54C66474F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459D1-9781-E0FB-1DA3-8030F02DF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74EFED-0B6F-BA2A-EAE8-A51E8FB20A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0610DD-6AC2-D990-6BC9-1C55782E4272}"/>
              </a:ext>
            </a:extLst>
          </p:cNvPr>
          <p:cNvSpPr>
            <a:spLocks noGrp="1"/>
          </p:cNvSpPr>
          <p:nvPr>
            <p:ph type="sldNum" sz="quarter" idx="5"/>
          </p:nvPr>
        </p:nvSpPr>
        <p:spPr/>
        <p:txBody>
          <a:bodyPr/>
          <a:lstStyle/>
          <a:p>
            <a:fld id="{54EEB602-95FC-483A-B12D-216A7AD7EA24}" type="slidenum">
              <a:rPr lang="en-US" smtClean="0"/>
              <a:t>19</a:t>
            </a:fld>
            <a:endParaRPr lang="en-US" dirty="0"/>
          </a:p>
        </p:txBody>
      </p:sp>
    </p:spTree>
    <p:extLst>
      <p:ext uri="{BB962C8B-B14F-4D97-AF65-F5344CB8AC3E}">
        <p14:creationId xmlns:p14="http://schemas.microsoft.com/office/powerpoint/2010/main" val="41150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2</a:t>
            </a:fld>
            <a:endParaRPr lang="en-US" dirty="0"/>
          </a:p>
        </p:txBody>
      </p:sp>
    </p:spTree>
    <p:extLst>
      <p:ext uri="{BB962C8B-B14F-4D97-AF65-F5344CB8AC3E}">
        <p14:creationId xmlns:p14="http://schemas.microsoft.com/office/powerpoint/2010/main" val="1727451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540C4-BE45-03B3-0E8F-AFE9F2B57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10590-8D05-3170-B49E-E1DF6863AA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777B8-F659-AC70-A83F-A43CEF5F68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07508B-377E-9626-90F2-76036A3D7BD8}"/>
              </a:ext>
            </a:extLst>
          </p:cNvPr>
          <p:cNvSpPr>
            <a:spLocks noGrp="1"/>
          </p:cNvSpPr>
          <p:nvPr>
            <p:ph type="sldNum" sz="quarter" idx="5"/>
          </p:nvPr>
        </p:nvSpPr>
        <p:spPr/>
        <p:txBody>
          <a:bodyPr/>
          <a:lstStyle/>
          <a:p>
            <a:fld id="{54EEB602-95FC-483A-B12D-216A7AD7EA24}" type="slidenum">
              <a:rPr lang="en-US" smtClean="0"/>
              <a:t>20</a:t>
            </a:fld>
            <a:endParaRPr lang="en-US" dirty="0"/>
          </a:p>
        </p:txBody>
      </p:sp>
    </p:spTree>
    <p:extLst>
      <p:ext uri="{BB962C8B-B14F-4D97-AF65-F5344CB8AC3E}">
        <p14:creationId xmlns:p14="http://schemas.microsoft.com/office/powerpoint/2010/main" val="2163030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B8940-5A92-B0E1-C71F-32721E722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DFE2A3-BB87-AE08-42ED-23A0C781CE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B313E-6F66-C8B1-BCE3-7FE98D34C9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C25D0F-EE90-19C6-EBF4-818C6391AC8F}"/>
              </a:ext>
            </a:extLst>
          </p:cNvPr>
          <p:cNvSpPr>
            <a:spLocks noGrp="1"/>
          </p:cNvSpPr>
          <p:nvPr>
            <p:ph type="sldNum" sz="quarter" idx="5"/>
          </p:nvPr>
        </p:nvSpPr>
        <p:spPr/>
        <p:txBody>
          <a:bodyPr/>
          <a:lstStyle/>
          <a:p>
            <a:fld id="{54EEB602-95FC-483A-B12D-216A7AD7EA24}" type="slidenum">
              <a:rPr lang="en-US" smtClean="0"/>
              <a:t>21</a:t>
            </a:fld>
            <a:endParaRPr lang="en-US" dirty="0"/>
          </a:p>
        </p:txBody>
      </p:sp>
    </p:spTree>
    <p:extLst>
      <p:ext uri="{BB962C8B-B14F-4D97-AF65-F5344CB8AC3E}">
        <p14:creationId xmlns:p14="http://schemas.microsoft.com/office/powerpoint/2010/main" val="4290085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3458A-AAE9-528C-F73E-342027335C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E6B79-E324-EFCD-E11F-80DD96A52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5725C0-C7DB-EA58-AB1F-8BC81DEF29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FA22EA-00D1-AA6A-BF34-C97DFBE9B651}"/>
              </a:ext>
            </a:extLst>
          </p:cNvPr>
          <p:cNvSpPr>
            <a:spLocks noGrp="1"/>
          </p:cNvSpPr>
          <p:nvPr>
            <p:ph type="sldNum" sz="quarter" idx="5"/>
          </p:nvPr>
        </p:nvSpPr>
        <p:spPr/>
        <p:txBody>
          <a:bodyPr/>
          <a:lstStyle/>
          <a:p>
            <a:fld id="{54EEB602-95FC-483A-B12D-216A7AD7EA24}" type="slidenum">
              <a:rPr lang="en-US" smtClean="0"/>
              <a:t>22</a:t>
            </a:fld>
            <a:endParaRPr lang="en-US" dirty="0"/>
          </a:p>
        </p:txBody>
      </p:sp>
    </p:spTree>
    <p:extLst>
      <p:ext uri="{BB962C8B-B14F-4D97-AF65-F5344CB8AC3E}">
        <p14:creationId xmlns:p14="http://schemas.microsoft.com/office/powerpoint/2010/main" val="3190257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F4231-50E9-700D-C8AF-34F36991B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83608-7283-425D-8247-17235FFDEB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BE565-E3BB-5398-FFC8-3B03CC6152DD}"/>
              </a:ext>
            </a:extLst>
          </p:cNvPr>
          <p:cNvSpPr>
            <a:spLocks noGrp="1"/>
          </p:cNvSpPr>
          <p:nvPr>
            <p:ph type="body" idx="1"/>
          </p:nvPr>
        </p:nvSpPr>
        <p:spPr/>
        <p:txBody>
          <a:bodyPr/>
          <a:lstStyle/>
          <a:p>
            <a:r>
              <a:rPr lang="en-US"/>
              <a:t>Note: you can get a logo designed cheaply using AI or </a:t>
            </a:r>
            <a:r>
              <a:rPr lang="en-US" err="1"/>
              <a:t>Fivver</a:t>
            </a:r>
            <a:endParaRPr lang="en-US"/>
          </a:p>
        </p:txBody>
      </p:sp>
      <p:sp>
        <p:nvSpPr>
          <p:cNvPr id="4" name="Slide Number Placeholder 3">
            <a:extLst>
              <a:ext uri="{FF2B5EF4-FFF2-40B4-BE49-F238E27FC236}">
                <a16:creationId xmlns:a16="http://schemas.microsoft.com/office/drawing/2014/main" id="{F5E2E2FB-440B-36AF-EEE1-9CAEE57142A7}"/>
              </a:ext>
            </a:extLst>
          </p:cNvPr>
          <p:cNvSpPr>
            <a:spLocks noGrp="1"/>
          </p:cNvSpPr>
          <p:nvPr>
            <p:ph type="sldNum" sz="quarter" idx="5"/>
          </p:nvPr>
        </p:nvSpPr>
        <p:spPr/>
        <p:txBody>
          <a:bodyPr/>
          <a:lstStyle/>
          <a:p>
            <a:fld id="{54EEB602-95FC-483A-B12D-216A7AD7EA24}" type="slidenum">
              <a:rPr lang="en-US" smtClean="0"/>
              <a:t>23</a:t>
            </a:fld>
            <a:endParaRPr lang="en-US"/>
          </a:p>
        </p:txBody>
      </p:sp>
    </p:spTree>
    <p:extLst>
      <p:ext uri="{BB962C8B-B14F-4D97-AF65-F5344CB8AC3E}">
        <p14:creationId xmlns:p14="http://schemas.microsoft.com/office/powerpoint/2010/main" val="3403153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FD620-E1EC-8074-F9B6-40A1DA5EC2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10DF7E-A6A6-2C8C-DB76-F2CCADB07D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592448-DF52-B3FF-4C69-C9B7ADDE45EB}"/>
              </a:ext>
            </a:extLst>
          </p:cNvPr>
          <p:cNvSpPr>
            <a:spLocks noGrp="1"/>
          </p:cNvSpPr>
          <p:nvPr>
            <p:ph type="body" idx="1"/>
          </p:nvPr>
        </p:nvSpPr>
        <p:spPr/>
        <p:txBody>
          <a:bodyPr/>
          <a:lstStyle/>
          <a:p>
            <a:r>
              <a:rPr lang="en-US"/>
              <a:t>Note: you can get a logo designed cheaply using AI or </a:t>
            </a:r>
            <a:r>
              <a:rPr lang="en-US" err="1"/>
              <a:t>Fivver</a:t>
            </a:r>
            <a:endParaRPr lang="en-US"/>
          </a:p>
        </p:txBody>
      </p:sp>
      <p:sp>
        <p:nvSpPr>
          <p:cNvPr id="4" name="Slide Number Placeholder 3">
            <a:extLst>
              <a:ext uri="{FF2B5EF4-FFF2-40B4-BE49-F238E27FC236}">
                <a16:creationId xmlns:a16="http://schemas.microsoft.com/office/drawing/2014/main" id="{37016B99-6E7A-24BE-262D-11C85F695296}"/>
              </a:ext>
            </a:extLst>
          </p:cNvPr>
          <p:cNvSpPr>
            <a:spLocks noGrp="1"/>
          </p:cNvSpPr>
          <p:nvPr>
            <p:ph type="sldNum" sz="quarter" idx="5"/>
          </p:nvPr>
        </p:nvSpPr>
        <p:spPr/>
        <p:txBody>
          <a:bodyPr/>
          <a:lstStyle/>
          <a:p>
            <a:fld id="{54EEB602-95FC-483A-B12D-216A7AD7EA24}" type="slidenum">
              <a:rPr lang="en-US" smtClean="0"/>
              <a:t>24</a:t>
            </a:fld>
            <a:endParaRPr lang="en-US"/>
          </a:p>
        </p:txBody>
      </p:sp>
    </p:spTree>
    <p:extLst>
      <p:ext uri="{BB962C8B-B14F-4D97-AF65-F5344CB8AC3E}">
        <p14:creationId xmlns:p14="http://schemas.microsoft.com/office/powerpoint/2010/main" val="2564199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EEB602-95FC-483A-B12D-216A7AD7EA24}" type="slidenum">
              <a:rPr lang="en-US" smtClean="0"/>
              <a:t>25</a:t>
            </a:fld>
            <a:endParaRPr lang="en-US"/>
          </a:p>
        </p:txBody>
      </p:sp>
    </p:spTree>
    <p:extLst>
      <p:ext uri="{BB962C8B-B14F-4D97-AF65-F5344CB8AC3E}">
        <p14:creationId xmlns:p14="http://schemas.microsoft.com/office/powerpoint/2010/main" val="3986912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207D3-8935-3699-CAF8-05B75AE41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20C56-71AF-7B19-3DD0-77D779B06A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157E17-7A1E-372C-AB51-D457CD98BE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74D091-5893-CF5A-9A9C-B5B7D5DDC8BA}"/>
              </a:ext>
            </a:extLst>
          </p:cNvPr>
          <p:cNvSpPr>
            <a:spLocks noGrp="1"/>
          </p:cNvSpPr>
          <p:nvPr>
            <p:ph type="sldNum" sz="quarter" idx="5"/>
          </p:nvPr>
        </p:nvSpPr>
        <p:spPr/>
        <p:txBody>
          <a:bodyPr/>
          <a:lstStyle/>
          <a:p>
            <a:fld id="{54EEB602-95FC-483A-B12D-216A7AD7EA24}" type="slidenum">
              <a:rPr lang="en-US" smtClean="0"/>
              <a:t>26</a:t>
            </a:fld>
            <a:endParaRPr lang="en-US"/>
          </a:p>
        </p:txBody>
      </p:sp>
    </p:spTree>
    <p:extLst>
      <p:ext uri="{BB962C8B-B14F-4D97-AF65-F5344CB8AC3E}">
        <p14:creationId xmlns:p14="http://schemas.microsoft.com/office/powerpoint/2010/main" val="882465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F4795-D1A1-E649-235D-26D24F3FAF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FD194-088C-B064-1864-3E74E182C8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43A314-DEAC-24E5-75B7-DF42597837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001363-29D2-C762-C69D-80BC6197D629}"/>
              </a:ext>
            </a:extLst>
          </p:cNvPr>
          <p:cNvSpPr>
            <a:spLocks noGrp="1"/>
          </p:cNvSpPr>
          <p:nvPr>
            <p:ph type="sldNum" sz="quarter" idx="5"/>
          </p:nvPr>
        </p:nvSpPr>
        <p:spPr/>
        <p:txBody>
          <a:bodyPr/>
          <a:lstStyle/>
          <a:p>
            <a:fld id="{54EEB602-95FC-483A-B12D-216A7AD7EA24}" type="slidenum">
              <a:rPr lang="en-US" smtClean="0"/>
              <a:t>27</a:t>
            </a:fld>
            <a:endParaRPr lang="en-US"/>
          </a:p>
        </p:txBody>
      </p:sp>
    </p:spTree>
    <p:extLst>
      <p:ext uri="{BB962C8B-B14F-4D97-AF65-F5344CB8AC3E}">
        <p14:creationId xmlns:p14="http://schemas.microsoft.com/office/powerpoint/2010/main" val="3900303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CF501-2396-F050-BB68-5F1067DB2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29937-080C-E0DA-9E97-E24D0EE523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60532D-2639-68FC-091F-4EABA065C9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95C0F2-956E-B22C-216C-9421B2B4EB62}"/>
              </a:ext>
            </a:extLst>
          </p:cNvPr>
          <p:cNvSpPr>
            <a:spLocks noGrp="1"/>
          </p:cNvSpPr>
          <p:nvPr>
            <p:ph type="sldNum" sz="quarter" idx="5"/>
          </p:nvPr>
        </p:nvSpPr>
        <p:spPr/>
        <p:txBody>
          <a:bodyPr/>
          <a:lstStyle/>
          <a:p>
            <a:fld id="{54EEB602-95FC-483A-B12D-216A7AD7EA24}" type="slidenum">
              <a:rPr lang="en-US" smtClean="0"/>
              <a:t>28</a:t>
            </a:fld>
            <a:endParaRPr lang="en-US"/>
          </a:p>
        </p:txBody>
      </p:sp>
    </p:spTree>
    <p:extLst>
      <p:ext uri="{BB962C8B-B14F-4D97-AF65-F5344CB8AC3E}">
        <p14:creationId xmlns:p14="http://schemas.microsoft.com/office/powerpoint/2010/main" val="3673116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7F282E-55F5-4803-B60F-09BA4600E538}" type="slidenum">
              <a:rPr lang="en-US" smtClean="0"/>
              <a:t>29</a:t>
            </a:fld>
            <a:endParaRPr lang="en-US"/>
          </a:p>
        </p:txBody>
      </p:sp>
    </p:spTree>
    <p:extLst>
      <p:ext uri="{BB962C8B-B14F-4D97-AF65-F5344CB8AC3E}">
        <p14:creationId xmlns:p14="http://schemas.microsoft.com/office/powerpoint/2010/main" val="58069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909E5-4EEF-C268-AA34-A334BFF23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793B77-E9BB-32B5-2EC3-EC7C5CA333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3A7DA-38C6-4A3B-8B54-2DE2573002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DEEE92-2A89-6F5A-26ED-3875BFF2BFBA}"/>
              </a:ext>
            </a:extLst>
          </p:cNvPr>
          <p:cNvSpPr>
            <a:spLocks noGrp="1"/>
          </p:cNvSpPr>
          <p:nvPr>
            <p:ph type="sldNum" sz="quarter" idx="5"/>
          </p:nvPr>
        </p:nvSpPr>
        <p:spPr/>
        <p:txBody>
          <a:bodyPr/>
          <a:lstStyle/>
          <a:p>
            <a:fld id="{54EEB602-95FC-483A-B12D-216A7AD7EA24}" type="slidenum">
              <a:rPr lang="en-US" smtClean="0"/>
              <a:t>3</a:t>
            </a:fld>
            <a:endParaRPr lang="en-US" dirty="0"/>
          </a:p>
        </p:txBody>
      </p:sp>
    </p:spTree>
    <p:extLst>
      <p:ext uri="{BB962C8B-B14F-4D97-AF65-F5344CB8AC3E}">
        <p14:creationId xmlns:p14="http://schemas.microsoft.com/office/powerpoint/2010/main" val="3921083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4</a:t>
            </a:fld>
            <a:endParaRPr lang="en-US" dirty="0"/>
          </a:p>
        </p:txBody>
      </p:sp>
    </p:spTree>
    <p:extLst>
      <p:ext uri="{BB962C8B-B14F-4D97-AF65-F5344CB8AC3E}">
        <p14:creationId xmlns:p14="http://schemas.microsoft.com/office/powerpoint/2010/main" val="2191268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39853-6537-85EE-F69B-C0A1BD512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E5DE57-21BC-D4E9-0189-A768ACC9A6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1E1592-D7B5-3BB6-C29A-E1F490F3F3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FCD598-9BB5-1838-1F75-CA6978EB7D5C}"/>
              </a:ext>
            </a:extLst>
          </p:cNvPr>
          <p:cNvSpPr>
            <a:spLocks noGrp="1"/>
          </p:cNvSpPr>
          <p:nvPr>
            <p:ph type="sldNum" sz="quarter" idx="5"/>
          </p:nvPr>
        </p:nvSpPr>
        <p:spPr/>
        <p:txBody>
          <a:bodyPr/>
          <a:lstStyle/>
          <a:p>
            <a:fld id="{54EEB602-95FC-483A-B12D-216A7AD7EA24}" type="slidenum">
              <a:rPr lang="en-US" smtClean="0"/>
              <a:t>5</a:t>
            </a:fld>
            <a:endParaRPr lang="en-US" dirty="0"/>
          </a:p>
        </p:txBody>
      </p:sp>
    </p:spTree>
    <p:extLst>
      <p:ext uri="{BB962C8B-B14F-4D97-AF65-F5344CB8AC3E}">
        <p14:creationId xmlns:p14="http://schemas.microsoft.com/office/powerpoint/2010/main" val="1020424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5A53D-C6A7-582B-CAE9-6A8F18468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0A716-0A1C-1694-5F9F-C4D10854F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05CECF-72FC-5BF6-381B-FD796804B1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F8EFEF-BF42-318D-80B3-D4FE807AFE23}"/>
              </a:ext>
            </a:extLst>
          </p:cNvPr>
          <p:cNvSpPr>
            <a:spLocks noGrp="1"/>
          </p:cNvSpPr>
          <p:nvPr>
            <p:ph type="sldNum" sz="quarter" idx="5"/>
          </p:nvPr>
        </p:nvSpPr>
        <p:spPr/>
        <p:txBody>
          <a:bodyPr/>
          <a:lstStyle/>
          <a:p>
            <a:fld id="{54EEB602-95FC-483A-B12D-216A7AD7EA24}" type="slidenum">
              <a:rPr lang="en-US" smtClean="0"/>
              <a:t>6</a:t>
            </a:fld>
            <a:endParaRPr lang="en-US" dirty="0"/>
          </a:p>
        </p:txBody>
      </p:sp>
    </p:spTree>
    <p:extLst>
      <p:ext uri="{BB962C8B-B14F-4D97-AF65-F5344CB8AC3E}">
        <p14:creationId xmlns:p14="http://schemas.microsoft.com/office/powerpoint/2010/main" val="90860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5332C-3387-F08F-B8E3-DFE223959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D3EC6-1827-074C-2528-ECEF14D5D6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E631C-AAAE-829A-D969-B417C35D9A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52A621-8560-77C5-B082-BF091DF68081}"/>
              </a:ext>
            </a:extLst>
          </p:cNvPr>
          <p:cNvSpPr>
            <a:spLocks noGrp="1"/>
          </p:cNvSpPr>
          <p:nvPr>
            <p:ph type="sldNum" sz="quarter" idx="5"/>
          </p:nvPr>
        </p:nvSpPr>
        <p:spPr/>
        <p:txBody>
          <a:bodyPr/>
          <a:lstStyle/>
          <a:p>
            <a:fld id="{54EEB602-95FC-483A-B12D-216A7AD7EA24}" type="slidenum">
              <a:rPr lang="en-US" smtClean="0"/>
              <a:t>7</a:t>
            </a:fld>
            <a:endParaRPr lang="en-US" dirty="0"/>
          </a:p>
        </p:txBody>
      </p:sp>
    </p:spTree>
    <p:extLst>
      <p:ext uri="{BB962C8B-B14F-4D97-AF65-F5344CB8AC3E}">
        <p14:creationId xmlns:p14="http://schemas.microsoft.com/office/powerpoint/2010/main" val="2313890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83742-7AA6-DCC9-8FFD-1E8134EF0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3A404-1D4D-A4C3-88F8-531578F93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70B8CD-D3A7-AC9B-D7BC-9A19B0BE2E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BD34CE-E348-6B37-9A43-A0149FACE235}"/>
              </a:ext>
            </a:extLst>
          </p:cNvPr>
          <p:cNvSpPr>
            <a:spLocks noGrp="1"/>
          </p:cNvSpPr>
          <p:nvPr>
            <p:ph type="sldNum" sz="quarter" idx="5"/>
          </p:nvPr>
        </p:nvSpPr>
        <p:spPr/>
        <p:txBody>
          <a:bodyPr/>
          <a:lstStyle/>
          <a:p>
            <a:fld id="{54EEB602-95FC-483A-B12D-216A7AD7EA24}" type="slidenum">
              <a:rPr lang="en-US" smtClean="0"/>
              <a:t>8</a:t>
            </a:fld>
            <a:endParaRPr lang="en-US" dirty="0"/>
          </a:p>
        </p:txBody>
      </p:sp>
    </p:spTree>
    <p:extLst>
      <p:ext uri="{BB962C8B-B14F-4D97-AF65-F5344CB8AC3E}">
        <p14:creationId xmlns:p14="http://schemas.microsoft.com/office/powerpoint/2010/main" val="3760330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84D21-DAD7-E8D4-2C2C-10BE1D1B6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430D33-13DB-0311-922E-5BBCE8545E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A545E-3398-2C86-A853-4A47F86190E4}"/>
              </a:ext>
            </a:extLst>
          </p:cNvPr>
          <p:cNvSpPr>
            <a:spLocks noGrp="1"/>
          </p:cNvSpPr>
          <p:nvPr>
            <p:ph type="body" idx="1"/>
          </p:nvPr>
        </p:nvSpPr>
        <p:spPr/>
        <p:txBody>
          <a:bodyPr/>
          <a:lstStyle/>
          <a:p>
            <a:r>
              <a:rPr lang="en-US" dirty="0"/>
              <a:t>Ryan, here’s my proposed talking point: “Why are we starting here? Because all of your marketing materials should have the same branding. Everything we are going to talk in this workshop should be branded with your company’s logo, palette, font, images, etc. “ Then remind them on each subsequent slide to BRAND THEIR MATERIALS</a:t>
            </a:r>
          </a:p>
        </p:txBody>
      </p:sp>
      <p:sp>
        <p:nvSpPr>
          <p:cNvPr id="4" name="Slide Number Placeholder 3">
            <a:extLst>
              <a:ext uri="{FF2B5EF4-FFF2-40B4-BE49-F238E27FC236}">
                <a16:creationId xmlns:a16="http://schemas.microsoft.com/office/drawing/2014/main" id="{81C3B5B6-26E1-7792-8338-32530EEDF6B2}"/>
              </a:ext>
            </a:extLst>
          </p:cNvPr>
          <p:cNvSpPr>
            <a:spLocks noGrp="1"/>
          </p:cNvSpPr>
          <p:nvPr>
            <p:ph type="sldNum" sz="quarter" idx="5"/>
          </p:nvPr>
        </p:nvSpPr>
        <p:spPr/>
        <p:txBody>
          <a:bodyPr/>
          <a:lstStyle/>
          <a:p>
            <a:fld id="{54EEB602-95FC-483A-B12D-216A7AD7EA24}" type="slidenum">
              <a:rPr lang="en-US" smtClean="0"/>
              <a:t>9</a:t>
            </a:fld>
            <a:endParaRPr lang="en-US" dirty="0"/>
          </a:p>
        </p:txBody>
      </p:sp>
    </p:spTree>
    <p:extLst>
      <p:ext uri="{BB962C8B-B14F-4D97-AF65-F5344CB8AC3E}">
        <p14:creationId xmlns:p14="http://schemas.microsoft.com/office/powerpoint/2010/main" val="4094222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r>
              <a:rPr lang="en-US"/>
              <a:t>9/8/20XX</a:t>
            </a:r>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r>
              <a:rPr lang="en-US"/>
              <a:t>Presentation Title</a:t>
            </a:r>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423306206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9/8/20XX</a:t>
            </a:r>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3335236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277965" y="6296615"/>
            <a:ext cx="2505996" cy="365125"/>
          </a:xfrm>
        </p:spPr>
        <p:txBody>
          <a:bodyPr/>
          <a:lstStyle/>
          <a:p>
            <a:r>
              <a:rPr lang="en-US"/>
              <a:t>9/8/20XX</a:t>
            </a:r>
          </a:p>
        </p:txBody>
      </p:sp>
      <p:sp>
        <p:nvSpPr>
          <p:cNvPr id="5" name="Footer Placeholder 4"/>
          <p:cNvSpPr>
            <a:spLocks noGrp="1"/>
          </p:cNvSpPr>
          <p:nvPr>
            <p:ph type="ftr" sz="quarter" idx="11"/>
          </p:nvPr>
        </p:nvSpPr>
        <p:spPr>
          <a:xfrm>
            <a:off x="2933699" y="6296615"/>
            <a:ext cx="5959577" cy="365125"/>
          </a:xfrm>
        </p:spPr>
        <p:txBody>
          <a:bodyPr/>
          <a:lstStyle/>
          <a:p>
            <a:r>
              <a:rPr lang="en-US"/>
              <a:t>Presentation Title</a:t>
            </a:r>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215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9134"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787178" y="1361923"/>
            <a:ext cx="6623040" cy="1421898"/>
          </a:xfrm>
        </p:spPr>
        <p:txBody>
          <a:bodyPr anchor="b" anchorCtr="0">
            <a:noAutofit/>
          </a:bodyPr>
          <a:lstStyle>
            <a:lvl1pPr>
              <a:lnSpc>
                <a:spcPct val="100000"/>
              </a:lnSpc>
              <a:defRPr sz="3200"/>
            </a:lvl1pPr>
          </a:lstStyle>
          <a:p>
            <a:r>
              <a:rPr lang="en-US"/>
              <a:t>Click to add title</a:t>
            </a:r>
          </a:p>
        </p:txBody>
      </p:sp>
      <p:sp>
        <p:nvSpPr>
          <p:cNvPr id="3" name="Content Placeholder 2">
            <a:extLst>
              <a:ext uri="{FF2B5EF4-FFF2-40B4-BE49-F238E27FC236}">
                <a16:creationId xmlns:a16="http://schemas.microsoft.com/office/drawing/2014/main" id="{C40EA5BF-04A6-2B17-0703-8419C4DB97FF}"/>
              </a:ext>
            </a:extLst>
          </p:cNvPr>
          <p:cNvSpPr>
            <a:spLocks noGrp="1"/>
          </p:cNvSpPr>
          <p:nvPr>
            <p:ph sz="quarter" idx="14" hasCustomPrompt="1"/>
          </p:nvPr>
        </p:nvSpPr>
        <p:spPr>
          <a:xfrm>
            <a:off x="787399" y="2916772"/>
            <a:ext cx="6622819" cy="2852639"/>
          </a:xfrm>
        </p:spPr>
        <p:txBody>
          <a:bodyPr anchor="t"/>
          <a:lstStyle>
            <a:lvl1pPr marL="0" indent="0">
              <a:lnSpc>
                <a:spcPct val="125000"/>
              </a:lnSpc>
              <a:spcAft>
                <a:spcPts val="600"/>
              </a:spcAft>
              <a:buNone/>
              <a:defRPr sz="2000" b="0"/>
            </a:lvl1pPr>
            <a:lvl2pPr>
              <a:lnSpc>
                <a:spcPct val="125000"/>
              </a:lnSpc>
              <a:spcAft>
                <a:spcPts val="600"/>
              </a:spcAft>
              <a:defRPr/>
            </a:lvl2pPr>
            <a:lvl3pPr>
              <a:lnSpc>
                <a:spcPct val="125000"/>
              </a:lnSpc>
              <a:spcAft>
                <a:spcPts val="600"/>
              </a:spcAft>
              <a:defRPr/>
            </a:lvl3pPr>
            <a:lvl4pPr>
              <a:lnSpc>
                <a:spcPct val="125000"/>
              </a:lnSpc>
              <a:spcAft>
                <a:spcPts val="600"/>
              </a:spcAft>
              <a:defRPr/>
            </a:lvl4pPr>
            <a:lvl5pPr>
              <a:lnSpc>
                <a:spcPct val="125000"/>
              </a:lnSpc>
              <a:spcAft>
                <a:spcPts val="600"/>
              </a:spcAf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787178" y="6309360"/>
            <a:ext cx="6623040" cy="457200"/>
          </a:xfrm>
        </p:spPr>
        <p:txBody>
          <a:bodyPr/>
          <a:lstStyle>
            <a:lvl1pPr>
              <a:defRPr>
                <a:solidFill>
                  <a:schemeClr val="bg1"/>
                </a:solidFill>
              </a:defRPr>
            </a:lvl1pPr>
          </a:lstStyle>
          <a:p>
            <a:r>
              <a:rPr lang="en-US"/>
              <a:t>Presentation Title</a:t>
            </a:r>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8379537" y="6309360"/>
            <a:ext cx="1885598" cy="457200"/>
          </a:xfrm>
        </p:spPr>
        <p:txBody>
          <a:bodyPr/>
          <a:lstStyle/>
          <a:p>
            <a:r>
              <a:rPr lang="en-US"/>
              <a:t>9/8/20XX</a:t>
            </a:r>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D79D74E-6357-D3E7-30C0-09B4B82BA321}"/>
              </a:ext>
              <a:ext uri="{C183D7F6-B498-43B3-948B-1728B52AA6E4}">
                <adec:decorative xmlns:adec="http://schemas.microsoft.com/office/drawing/2017/decorative" val="1"/>
              </a:ext>
            </a:extLst>
          </p:cNvPr>
          <p:cNvSpPr/>
          <p:nvPr userDrawn="1"/>
        </p:nvSpPr>
        <p:spPr>
          <a:xfrm>
            <a:off x="8203482" y="1095507"/>
            <a:ext cx="3997653" cy="50168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7534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ontent + Picture">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C341663-7159-49AD-AAF3-4B3C490D812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0F2EB12-394C-40E4-9186-CBD6635B5DA9}"/>
              </a:ext>
              <a:ext uri="{C183D7F6-B498-43B3-948B-1728B52AA6E4}">
                <adec:decorative xmlns:adec="http://schemas.microsoft.com/office/drawing/2017/decorative" val="1"/>
              </a:ext>
            </a:extLst>
          </p:cNvPr>
          <p:cNvSpPr/>
          <p:nvPr userDrawn="1"/>
        </p:nvSpPr>
        <p:spPr>
          <a:xfrm>
            <a:off x="4677552" y="0"/>
            <a:ext cx="751444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id="{53F9468C-8821-4670-9C7C-78E7D75861AD}"/>
              </a:ext>
            </a:extLst>
          </p:cNvPr>
          <p:cNvSpPr>
            <a:spLocks noGrp="1"/>
          </p:cNvSpPr>
          <p:nvPr>
            <p:ph type="title" hasCustomPrompt="1"/>
          </p:nvPr>
        </p:nvSpPr>
        <p:spPr>
          <a:xfrm>
            <a:off x="5141023" y="167463"/>
            <a:ext cx="6408058" cy="1580890"/>
          </a:xfrm>
        </p:spPr>
        <p:txBody>
          <a:bodyPr anchor="b" anchorCtr="0">
            <a:noAutofit/>
          </a:bodyPr>
          <a:lstStyle>
            <a:lvl1pPr>
              <a:lnSpc>
                <a:spcPct val="100000"/>
              </a:lnSpc>
              <a:defRPr sz="3200"/>
            </a:lvl1pPr>
          </a:lstStyle>
          <a:p>
            <a:r>
              <a:rPr lang="en-US"/>
              <a:t>Click to add title</a:t>
            </a:r>
          </a:p>
        </p:txBody>
      </p:sp>
      <p:sp>
        <p:nvSpPr>
          <p:cNvPr id="4" name="Content Placeholder 3">
            <a:extLst>
              <a:ext uri="{FF2B5EF4-FFF2-40B4-BE49-F238E27FC236}">
                <a16:creationId xmlns:a16="http://schemas.microsoft.com/office/drawing/2014/main" id="{FFD78806-0532-B92A-4326-73941B4232E7}"/>
              </a:ext>
            </a:extLst>
          </p:cNvPr>
          <p:cNvSpPr>
            <a:spLocks noGrp="1"/>
          </p:cNvSpPr>
          <p:nvPr>
            <p:ph sz="quarter" idx="16" hasCustomPrompt="1"/>
          </p:nvPr>
        </p:nvSpPr>
        <p:spPr>
          <a:xfrm>
            <a:off x="0" y="0"/>
            <a:ext cx="4613275" cy="6858000"/>
          </a:xfrm>
        </p:spPr>
        <p:txBody>
          <a:bodyPr/>
          <a:lstStyle>
            <a:lvl1pPr>
              <a:defRPr/>
            </a:lvl1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4" name="Rectangle 23">
            <a:extLst>
              <a:ext uri="{FF2B5EF4-FFF2-40B4-BE49-F238E27FC236}">
                <a16:creationId xmlns:a16="http://schemas.microsoft.com/office/drawing/2014/main" id="{D83D2425-8E71-4C9D-8737-018CE44525D0}"/>
              </a:ext>
              <a:ext uri="{C183D7F6-B498-43B3-948B-1728B52AA6E4}">
                <adec:decorative xmlns:adec="http://schemas.microsoft.com/office/drawing/2017/decorative" val="1"/>
              </a:ext>
            </a:extLst>
          </p:cNvPr>
          <p:cNvSpPr/>
          <p:nvPr userDrawn="1"/>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DEB24183-BE19-B810-4EF4-D9959CAD150B}"/>
              </a:ext>
            </a:extLst>
          </p:cNvPr>
          <p:cNvSpPr>
            <a:spLocks noGrp="1"/>
          </p:cNvSpPr>
          <p:nvPr>
            <p:ph sz="quarter" idx="15" hasCustomPrompt="1"/>
          </p:nvPr>
        </p:nvSpPr>
        <p:spPr>
          <a:xfrm>
            <a:off x="5140405" y="1959427"/>
            <a:ext cx="6408665" cy="4161653"/>
          </a:xfrm>
        </p:spPr>
        <p:txBody>
          <a:bodyPr anchor="t">
            <a:normAutofit/>
          </a:bodyPr>
          <a:lstStyle>
            <a:lvl1pPr marL="0" indent="0">
              <a:lnSpc>
                <a:spcPct val="100000"/>
              </a:lnSpc>
              <a:spcAft>
                <a:spcPts val="600"/>
              </a:spcAft>
              <a:buNone/>
              <a:defRPr sz="1800" b="0"/>
            </a:lvl1pPr>
            <a:lvl2pPr>
              <a:lnSpc>
                <a:spcPct val="100000"/>
              </a:lnSpc>
              <a:spcAft>
                <a:spcPts val="600"/>
              </a:spcAft>
              <a:defRPr sz="1800"/>
            </a:lvl2pPr>
            <a:lvl3pPr>
              <a:lnSpc>
                <a:spcPct val="100000"/>
              </a:lnSpc>
              <a:spcAft>
                <a:spcPts val="600"/>
              </a:spcAft>
              <a:defRPr sz="1800"/>
            </a:lvl3pPr>
            <a:lvl4pPr>
              <a:lnSpc>
                <a:spcPct val="100000"/>
              </a:lnSpc>
              <a:spcAft>
                <a:spcPts val="600"/>
              </a:spcAft>
              <a:defRPr sz="1800"/>
            </a:lvl4pPr>
            <a:lvl5pPr>
              <a:lnSpc>
                <a:spcPct val="100000"/>
              </a:lnSpc>
              <a:spcAft>
                <a:spcPts val="6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CD15B6AB-EFBA-3087-EC3D-8DA945B70C0F}"/>
              </a:ext>
            </a:extLst>
          </p:cNvPr>
          <p:cNvSpPr>
            <a:spLocks noGrp="1"/>
          </p:cNvSpPr>
          <p:nvPr>
            <p:ph type="ftr" sz="quarter" idx="11"/>
          </p:nvPr>
        </p:nvSpPr>
        <p:spPr>
          <a:xfrm>
            <a:off x="5140405" y="6309360"/>
            <a:ext cx="3982428" cy="457200"/>
          </a:xfrm>
        </p:spPr>
        <p:txBody>
          <a:bodyPr/>
          <a:lstStyle>
            <a:lvl1pPr algn="ctr">
              <a:defRPr>
                <a:effectLst/>
              </a:defRPr>
            </a:lvl1pPr>
          </a:lstStyle>
          <a:p>
            <a:pPr algn="l"/>
            <a:r>
              <a:rPr lang="en-US"/>
              <a:t>Presentation Title</a:t>
            </a:r>
          </a:p>
        </p:txBody>
      </p:sp>
      <p:sp>
        <p:nvSpPr>
          <p:cNvPr id="10" name="Date Placeholder 3">
            <a:extLst>
              <a:ext uri="{FF2B5EF4-FFF2-40B4-BE49-F238E27FC236}">
                <a16:creationId xmlns:a16="http://schemas.microsoft.com/office/drawing/2014/main" id="{6A3371A6-1409-7906-744F-59D906DF6755}"/>
              </a:ext>
            </a:extLst>
          </p:cNvPr>
          <p:cNvSpPr>
            <a:spLocks noGrp="1"/>
          </p:cNvSpPr>
          <p:nvPr>
            <p:ph type="dt" sz="half" idx="10"/>
          </p:nvPr>
        </p:nvSpPr>
        <p:spPr>
          <a:xfrm>
            <a:off x="9238415" y="6309360"/>
            <a:ext cx="1215204" cy="457200"/>
          </a:xfrm>
        </p:spPr>
        <p:txBody>
          <a:bodyPr/>
          <a:lstStyle>
            <a:lvl1pPr algn="ctr">
              <a:defRPr>
                <a:effectLst/>
              </a:defRPr>
            </a:lvl1pPr>
          </a:lstStyle>
          <a:p>
            <a:r>
              <a:rPr lang="en-US">
                <a:solidFill>
                  <a:schemeClr val="tx2"/>
                </a:solidFill>
              </a:rPr>
              <a:t>9/8/20XX</a:t>
            </a:r>
            <a:endParaRPr lang="en-US"/>
          </a:p>
        </p:txBody>
      </p:sp>
      <p:sp>
        <p:nvSpPr>
          <p:cNvPr id="11" name="Slide Number Placeholder 5">
            <a:extLst>
              <a:ext uri="{FF2B5EF4-FFF2-40B4-BE49-F238E27FC236}">
                <a16:creationId xmlns:a16="http://schemas.microsoft.com/office/drawing/2014/main" id="{8546652F-6212-09E9-1A75-28F7C8EEF073}"/>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a:p>
        </p:txBody>
      </p:sp>
    </p:spTree>
    <p:extLst>
      <p:ext uri="{BB962C8B-B14F-4D97-AF65-F5344CB8AC3E}">
        <p14:creationId xmlns:p14="http://schemas.microsoft.com/office/powerpoint/2010/main" val="2768418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8CD596D-95F4-4C5C-A0E7-86D747FE70BE}"/>
              </a:ext>
              <a:ext uri="{C183D7F6-B498-43B3-948B-1728B52AA6E4}">
                <adec:decorative xmlns:adec="http://schemas.microsoft.com/office/drawing/2017/decorative" val="1"/>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7553E9F-DCBF-4BEE-A261-5AA97361A0E0}"/>
              </a:ext>
              <a:ext uri="{C183D7F6-B498-43B3-948B-1728B52AA6E4}">
                <adec:decorative xmlns:adec="http://schemas.microsoft.com/office/drawing/2017/decorative" val="1"/>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535371" y="962423"/>
            <a:ext cx="10013710" cy="1216152"/>
          </a:xfrm>
        </p:spPr>
        <p:txBody>
          <a:bodyPr tIns="182880" anchor="ctr" anchorCtr="0">
            <a:noAutofit/>
          </a:bodyPr>
          <a:lstStyle>
            <a:lvl1pPr>
              <a:lnSpc>
                <a:spcPct val="100000"/>
              </a:lnSpc>
              <a:defRPr sz="3200">
                <a:solidFill>
                  <a:schemeClr val="bg1"/>
                </a:solidFill>
              </a:defRPr>
            </a:lvl1pPr>
          </a:lstStyle>
          <a:p>
            <a:r>
              <a:rPr lang="en-US">
                <a:solidFill>
                  <a:schemeClr val="bg1"/>
                </a:solidFill>
              </a:rPr>
              <a:t>Click to add title</a:t>
            </a:r>
          </a:p>
        </p:txBody>
      </p:sp>
      <p:sp>
        <p:nvSpPr>
          <p:cNvPr id="2" name="Content Placeholder 2">
            <a:extLst>
              <a:ext uri="{FF2B5EF4-FFF2-40B4-BE49-F238E27FC236}">
                <a16:creationId xmlns:a16="http://schemas.microsoft.com/office/drawing/2014/main" id="{252AD8E1-37CB-EB1E-9394-A293E1F2107F}"/>
              </a:ext>
            </a:extLst>
          </p:cNvPr>
          <p:cNvSpPr>
            <a:spLocks noGrp="1"/>
          </p:cNvSpPr>
          <p:nvPr>
            <p:ph sz="quarter" idx="18" hasCustomPrompt="1"/>
          </p:nvPr>
        </p:nvSpPr>
        <p:spPr>
          <a:xfrm>
            <a:off x="1542563" y="2590800"/>
            <a:ext cx="6441412" cy="3718557"/>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5B37B294-6F01-986D-E8E5-119AE9A8F2BE}"/>
              </a:ext>
            </a:extLst>
          </p:cNvPr>
          <p:cNvSpPr>
            <a:spLocks noGrp="1"/>
          </p:cNvSpPr>
          <p:nvPr>
            <p:ph sz="quarter" idx="17" hasCustomPrompt="1"/>
          </p:nvPr>
        </p:nvSpPr>
        <p:spPr>
          <a:xfrm>
            <a:off x="8197362" y="2590800"/>
            <a:ext cx="3522849" cy="3718557"/>
          </a:xfrm>
        </p:spPr>
        <p:txBody>
          <a:bodyPr anchor="t">
            <a:normAutofit/>
          </a:bodyPr>
          <a:lstStyle>
            <a:lvl1pPr marL="285750" indent="-285750">
              <a:lnSpc>
                <a:spcPct val="125000"/>
              </a:lnSpc>
              <a:spcAft>
                <a:spcPts val="600"/>
              </a:spcAft>
              <a:buFont typeface="Wingdings" panose="05000000000000000000" pitchFamily="2" charset="2"/>
              <a:buChar char="§"/>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278DD10-67BC-4E87-A788-A45C6093F5F8}"/>
              </a:ext>
              <a:ext uri="{C183D7F6-B498-43B3-948B-1728B52AA6E4}">
                <adec:decorative xmlns:adec="http://schemas.microsoft.com/office/drawing/2017/decorative" val="1"/>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6769F5-486B-4B48-A543-2C70359DF66E}"/>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a:extLst>
              <a:ext uri="{FF2B5EF4-FFF2-40B4-BE49-F238E27FC236}">
                <a16:creationId xmlns:a16="http://schemas.microsoft.com/office/drawing/2014/main" id="{B47BB165-F380-48C4-B95B-C09C91893B2D}"/>
              </a:ext>
            </a:extLst>
          </p:cNvPr>
          <p:cNvSpPr>
            <a:spLocks noGrp="1"/>
          </p:cNvSpPr>
          <p:nvPr>
            <p:ph type="ftr" sz="quarter" idx="11"/>
          </p:nvPr>
        </p:nvSpPr>
        <p:spPr>
          <a:xfrm>
            <a:off x="1535371" y="6309360"/>
            <a:ext cx="5049579" cy="457200"/>
          </a:xfrm>
        </p:spPr>
        <p:txBody>
          <a:bodyPr/>
          <a:lstStyle/>
          <a:p>
            <a:r>
              <a:rPr lang="en-US"/>
              <a:t>Presentation Title</a:t>
            </a:r>
          </a:p>
        </p:txBody>
      </p:sp>
      <p:sp>
        <p:nvSpPr>
          <p:cNvPr id="14" name="Slide Number Placeholder 5">
            <a:extLst>
              <a:ext uri="{FF2B5EF4-FFF2-40B4-BE49-F238E27FC236}">
                <a16:creationId xmlns:a16="http://schemas.microsoft.com/office/drawing/2014/main" id="{F0805E9B-6657-4167-BD79-CAC59C0D841D}"/>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a:p>
        </p:txBody>
      </p:sp>
      <p:sp>
        <p:nvSpPr>
          <p:cNvPr id="3" name="Date Placeholder 3">
            <a:extLst>
              <a:ext uri="{FF2B5EF4-FFF2-40B4-BE49-F238E27FC236}">
                <a16:creationId xmlns:a16="http://schemas.microsoft.com/office/drawing/2014/main" id="{D0EFA1AD-93FB-148E-CFC6-A6E5D9967406}"/>
              </a:ext>
            </a:extLst>
          </p:cNvPr>
          <p:cNvSpPr>
            <a:spLocks noGrp="1"/>
          </p:cNvSpPr>
          <p:nvPr>
            <p:ph type="dt" sz="half" idx="10"/>
          </p:nvPr>
        </p:nvSpPr>
        <p:spPr>
          <a:xfrm>
            <a:off x="6678168" y="6309360"/>
            <a:ext cx="2148840" cy="457200"/>
          </a:xfrm>
        </p:spPr>
        <p:txBody>
          <a:bodyPr/>
          <a:lstStyle>
            <a:lvl1pPr algn="l">
              <a:defRPr/>
            </a:lvl1pPr>
          </a:lstStyle>
          <a:p>
            <a:r>
              <a:rPr lang="en-US"/>
              <a:t>9/8/20XX</a:t>
            </a:r>
          </a:p>
        </p:txBody>
      </p:sp>
    </p:spTree>
    <p:extLst>
      <p:ext uri="{BB962C8B-B14F-4D97-AF65-F5344CB8AC3E}">
        <p14:creationId xmlns:p14="http://schemas.microsoft.com/office/powerpoint/2010/main" val="1616477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A19A957-1FB5-43F8-B325-BBD9FEF23E88}"/>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0" name="Rectangle 19">
            <a:extLst>
              <a:ext uri="{FF2B5EF4-FFF2-40B4-BE49-F238E27FC236}">
                <a16:creationId xmlns:a16="http://schemas.microsoft.com/office/drawing/2014/main" id="{3FA5410A-92A6-4C0B-9D89-186B7DDB20BD}"/>
              </a:ext>
              <a:ext uri="{C183D7F6-B498-43B3-948B-1728B52AA6E4}">
                <adec:decorative xmlns:adec="http://schemas.microsoft.com/office/drawing/2017/decorative" val="1"/>
              </a:ext>
            </a:extLst>
          </p:cNvPr>
          <p:cNvSpPr/>
          <p:nvPr userDrawn="1"/>
        </p:nvSpPr>
        <p:spPr>
          <a:xfrm>
            <a:off x="0" y="0"/>
            <a:ext cx="12192000" cy="13516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A26073-23A2-4B91-A128-79AA1BE93523}"/>
              </a:ext>
              <a:ext uri="{C183D7F6-B498-43B3-948B-1728B52AA6E4}">
                <adec:decorative xmlns:adec="http://schemas.microsoft.com/office/drawing/2017/decorative" val="1"/>
              </a:ext>
            </a:extLst>
          </p:cNvPr>
          <p:cNvSpPr/>
          <p:nvPr userDrawn="1"/>
        </p:nvSpPr>
        <p:spPr>
          <a:xfrm>
            <a:off x="1" y="1351619"/>
            <a:ext cx="12192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14D5DFA-0CEA-43F0-98EE-6C9F741F7C96}"/>
              </a:ext>
              <a:ext uri="{C183D7F6-B498-43B3-948B-1728B52AA6E4}">
                <adec:decorative xmlns:adec="http://schemas.microsoft.com/office/drawing/2017/decorative" val="1"/>
              </a:ext>
            </a:extLst>
          </p:cNvPr>
          <p:cNvSpPr/>
          <p:nvPr userDrawn="1"/>
        </p:nvSpPr>
        <p:spPr>
          <a:xfrm>
            <a:off x="1" y="6107836"/>
            <a:ext cx="4651248"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5E19795B-1103-80EF-6098-1E8371D07DB8}"/>
              </a:ext>
            </a:extLst>
          </p:cNvPr>
          <p:cNvSpPr>
            <a:spLocks noGrp="1"/>
          </p:cNvSpPr>
          <p:nvPr>
            <p:ph type="title" hasCustomPrompt="1"/>
          </p:nvPr>
        </p:nvSpPr>
        <p:spPr>
          <a:xfrm>
            <a:off x="648935" y="91439"/>
            <a:ext cx="10900146" cy="1168739"/>
          </a:xfrm>
        </p:spPr>
        <p:txBody>
          <a:bodyPr tIns="182880" anchor="ctr" anchorCtr="0">
            <a:noAutofit/>
          </a:bodyPr>
          <a:lstStyle>
            <a:lvl1pPr>
              <a:lnSpc>
                <a:spcPct val="100000"/>
              </a:lnSpc>
              <a:defRPr sz="3200">
                <a:solidFill>
                  <a:schemeClr val="bg1"/>
                </a:solidFill>
              </a:defRPr>
            </a:lvl1pPr>
          </a:lstStyle>
          <a:p>
            <a:r>
              <a:rPr lang="en-US">
                <a:solidFill>
                  <a:schemeClr val="bg1"/>
                </a:solidFill>
              </a:rPr>
              <a:t>Click to add title</a:t>
            </a:r>
          </a:p>
        </p:txBody>
      </p:sp>
      <p:sp>
        <p:nvSpPr>
          <p:cNvPr id="3" name="Content Placeholder 2">
            <a:extLst>
              <a:ext uri="{FF2B5EF4-FFF2-40B4-BE49-F238E27FC236}">
                <a16:creationId xmlns:a16="http://schemas.microsoft.com/office/drawing/2014/main" id="{7ED4F766-C576-F298-E93A-CD0D832F8E4F}"/>
              </a:ext>
            </a:extLst>
          </p:cNvPr>
          <p:cNvSpPr>
            <a:spLocks noGrp="1"/>
          </p:cNvSpPr>
          <p:nvPr>
            <p:ph sz="quarter" idx="14" hasCustomPrompt="1"/>
          </p:nvPr>
        </p:nvSpPr>
        <p:spPr>
          <a:xfrm>
            <a:off x="648935" y="1646102"/>
            <a:ext cx="3819652" cy="4160520"/>
          </a:xfrm>
        </p:spPr>
        <p:txBody>
          <a:bodyPr anchor="t">
            <a:normAutofit/>
          </a:bodyPr>
          <a:lstStyle>
            <a:lvl1pPr>
              <a:lnSpc>
                <a:spcPct val="125000"/>
              </a:lnSpc>
              <a:spcAft>
                <a:spcPts val="600"/>
              </a:spcAft>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8352712D-F957-4B22-8B50-BE10410FF895}"/>
              </a:ext>
              <a:ext uri="{C183D7F6-B498-43B3-948B-1728B52AA6E4}">
                <adec:decorative xmlns:adec="http://schemas.microsoft.com/office/drawing/2017/decorative" val="1"/>
              </a:ext>
            </a:extLst>
          </p:cNvPr>
          <p:cNvSpPr/>
          <p:nvPr userDrawn="1"/>
        </p:nvSpPr>
        <p:spPr>
          <a:xfrm>
            <a:off x="1524" y="610110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9">
            <a:extLst>
              <a:ext uri="{FF2B5EF4-FFF2-40B4-BE49-F238E27FC236}">
                <a16:creationId xmlns:a16="http://schemas.microsoft.com/office/drawing/2014/main" id="{26FD74F8-42BB-4CB4-ABF1-5F149743B464}"/>
              </a:ext>
            </a:extLst>
          </p:cNvPr>
          <p:cNvSpPr>
            <a:spLocks noGrp="1"/>
          </p:cNvSpPr>
          <p:nvPr>
            <p:ph type="ftr" sz="quarter" idx="11"/>
          </p:nvPr>
        </p:nvSpPr>
        <p:spPr>
          <a:xfrm>
            <a:off x="642917" y="6309360"/>
            <a:ext cx="3423986" cy="457200"/>
          </a:xfrm>
        </p:spPr>
        <p:txBody>
          <a:bodyPr/>
          <a:lstStyle>
            <a:lvl1pPr>
              <a:defRPr>
                <a:solidFill>
                  <a:schemeClr val="bg1"/>
                </a:solidFill>
              </a:defRPr>
            </a:lvl1pPr>
          </a:lstStyle>
          <a:p>
            <a:r>
              <a:rPr lang="en-US"/>
              <a:t>Presentation Title</a:t>
            </a:r>
            <a:endParaRPr lang="en-US">
              <a:solidFill>
                <a:schemeClr val="bg1"/>
              </a:solidFill>
            </a:endParaRPr>
          </a:p>
        </p:txBody>
      </p:sp>
      <p:sp>
        <p:nvSpPr>
          <p:cNvPr id="10" name="Date Placeholder 28">
            <a:extLst>
              <a:ext uri="{FF2B5EF4-FFF2-40B4-BE49-F238E27FC236}">
                <a16:creationId xmlns:a16="http://schemas.microsoft.com/office/drawing/2014/main" id="{5B031752-6400-4BFB-979F-E2EE795E4B90}"/>
              </a:ext>
            </a:extLst>
          </p:cNvPr>
          <p:cNvSpPr>
            <a:spLocks noGrp="1"/>
          </p:cNvSpPr>
          <p:nvPr>
            <p:ph type="dt" sz="half" idx="10"/>
          </p:nvPr>
        </p:nvSpPr>
        <p:spPr>
          <a:xfrm>
            <a:off x="5373620" y="6309360"/>
            <a:ext cx="3411973" cy="457200"/>
          </a:xfrm>
        </p:spPr>
        <p:txBody>
          <a:bodyPr/>
          <a:lstStyle>
            <a:lvl1pPr>
              <a:defRPr>
                <a:solidFill>
                  <a:schemeClr val="tx2"/>
                </a:solidFill>
              </a:defRPr>
            </a:lvl1pPr>
          </a:lstStyle>
          <a:p>
            <a:r>
              <a:rPr lang="en-US"/>
              <a:t>9/8/20XX</a:t>
            </a:r>
          </a:p>
        </p:txBody>
      </p:sp>
      <p:sp>
        <p:nvSpPr>
          <p:cNvPr id="12" name="Slide Number Placeholder 30">
            <a:extLst>
              <a:ext uri="{FF2B5EF4-FFF2-40B4-BE49-F238E27FC236}">
                <a16:creationId xmlns:a16="http://schemas.microsoft.com/office/drawing/2014/main" id="{6A5CAEAF-7DEC-4B20-8B1E-301A9D0E684A}"/>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a:p>
        </p:txBody>
      </p:sp>
      <p:sp>
        <p:nvSpPr>
          <p:cNvPr id="13" name="Rectangle 12">
            <a:extLst>
              <a:ext uri="{FF2B5EF4-FFF2-40B4-BE49-F238E27FC236}">
                <a16:creationId xmlns:a16="http://schemas.microsoft.com/office/drawing/2014/main" id="{70B696A3-EA34-4924-9037-E330B1CB890E}"/>
              </a:ext>
              <a:ext uri="{C183D7F6-B498-43B3-948B-1728B52AA6E4}">
                <adec:decorative xmlns:adec="http://schemas.microsoft.com/office/drawing/2017/decorative" val="1"/>
              </a:ext>
            </a:extLst>
          </p:cNvPr>
          <p:cNvSpPr/>
          <p:nvPr userDrawn="1"/>
        </p:nvSpPr>
        <p:spPr>
          <a:xfrm>
            <a:off x="4633798" y="6117631"/>
            <a:ext cx="64008"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2E94D0A7-4358-49BF-96EE-8DEB6F4DCF56}"/>
              </a:ext>
            </a:extLst>
          </p:cNvPr>
          <p:cNvSpPr>
            <a:spLocks noGrp="1"/>
          </p:cNvSpPr>
          <p:nvPr>
            <p:ph sz="quarter" idx="19" hasCustomPrompt="1"/>
          </p:nvPr>
        </p:nvSpPr>
        <p:spPr>
          <a:xfrm>
            <a:off x="4679661" y="1646102"/>
            <a:ext cx="6863403" cy="4160520"/>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173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3DC2F0A-1748-49AE-AF72-D6BBB4F8FEC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3DF7B1-E0C5-4E09-BB5C-F11EA14D7C95}"/>
              </a:ext>
              <a:ext uri="{C183D7F6-B498-43B3-948B-1728B52AA6E4}">
                <adec:decorative xmlns:adec="http://schemas.microsoft.com/office/drawing/2017/decorative" val="1"/>
              </a:ext>
            </a:extLst>
          </p:cNvPr>
          <p:cNvSpPr/>
          <p:nvPr userDrawn="1"/>
        </p:nvSpPr>
        <p:spPr>
          <a:xfrm>
            <a:off x="0" y="866789"/>
            <a:ext cx="6833381"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BC678EC-E47C-4AC2-A75A-7022CECD0031}"/>
              </a:ext>
            </a:extLst>
          </p:cNvPr>
          <p:cNvSpPr>
            <a:spLocks noGrp="1"/>
          </p:cNvSpPr>
          <p:nvPr>
            <p:ph type="title" hasCustomPrompt="1"/>
          </p:nvPr>
        </p:nvSpPr>
        <p:spPr>
          <a:xfrm>
            <a:off x="1434622" y="848455"/>
            <a:ext cx="5102365" cy="2601914"/>
          </a:xfrm>
        </p:spPr>
        <p:txBody>
          <a:bodyPr tIns="182880" anchor="ctr" anchorCtr="0">
            <a:noAutofit/>
          </a:bodyPr>
          <a:lstStyle>
            <a:lvl1pPr>
              <a:lnSpc>
                <a:spcPct val="100000"/>
              </a:lnSpc>
              <a:defRPr sz="3200" cap="all" baseline="0">
                <a:solidFill>
                  <a:schemeClr val="bg1"/>
                </a:solidFill>
              </a:defRPr>
            </a:lvl1pPr>
          </a:lstStyle>
          <a:p>
            <a:r>
              <a:rPr lang="en-US">
                <a:solidFill>
                  <a:schemeClr val="bg1"/>
                </a:solidFill>
              </a:rPr>
              <a:t>CLICK TO ADD TITLE</a:t>
            </a:r>
          </a:p>
        </p:txBody>
      </p:sp>
      <p:sp>
        <p:nvSpPr>
          <p:cNvPr id="9" name="Rectangle 8">
            <a:extLst>
              <a:ext uri="{FF2B5EF4-FFF2-40B4-BE49-F238E27FC236}">
                <a16:creationId xmlns:a16="http://schemas.microsoft.com/office/drawing/2014/main" id="{5E74E69A-5ABD-42DF-A2B0-997A626257D4}"/>
              </a:ext>
              <a:ext uri="{C183D7F6-B498-43B3-948B-1728B52AA6E4}">
                <adec:decorative xmlns:adec="http://schemas.microsoft.com/office/drawing/2017/decorative" val="1"/>
              </a:ext>
            </a:extLst>
          </p:cNvPr>
          <p:cNvSpPr/>
          <p:nvPr userDrawn="1"/>
        </p:nvSpPr>
        <p:spPr>
          <a:xfrm>
            <a:off x="-3063" y="920164"/>
            <a:ext cx="1070775" cy="2466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2B6D0A-4A1F-4B59-B429-AD3FABC74F33}"/>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B66529-F6B7-4C1C-8291-8139628DF6C0}"/>
              </a:ext>
              <a:ext uri="{C183D7F6-B498-43B3-948B-1728B52AA6E4}">
                <adec:decorative xmlns:adec="http://schemas.microsoft.com/office/drawing/2017/decorative" val="1"/>
              </a:ext>
            </a:extLst>
          </p:cNvPr>
          <p:cNvSpPr/>
          <p:nvPr userDrawn="1"/>
        </p:nvSpPr>
        <p:spPr>
          <a:xfrm>
            <a:off x="0" y="848456"/>
            <a:ext cx="6833382" cy="717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2245B9-34B5-4F89-8EA6-C018B9D4FA46}"/>
              </a:ext>
              <a:ext uri="{C183D7F6-B498-43B3-948B-1728B52AA6E4}">
                <adec:decorative xmlns:adec="http://schemas.microsoft.com/office/drawing/2017/decorative" val="1"/>
              </a:ext>
            </a:extLst>
          </p:cNvPr>
          <p:cNvSpPr/>
          <p:nvPr userDrawn="1"/>
        </p:nvSpPr>
        <p:spPr>
          <a:xfrm>
            <a:off x="6858023" y="3442673"/>
            <a:ext cx="5333977" cy="3415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90814BE-76E8-43EC-9616-A1F02F053AD5}"/>
              </a:ext>
              <a:ext uri="{C183D7F6-B498-43B3-948B-1728B52AA6E4}">
                <adec:decorative xmlns:adec="http://schemas.microsoft.com/office/drawing/2017/decorative" val="1"/>
              </a:ext>
            </a:extLst>
          </p:cNvPr>
          <p:cNvSpPr/>
          <p:nvPr userDrawn="1"/>
        </p:nvSpPr>
        <p:spPr>
          <a:xfrm>
            <a:off x="0" y="3396996"/>
            <a:ext cx="1219200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F8AAA0A6-9D4B-4AA2-82F0-77E5ECF4B647}"/>
              </a:ext>
            </a:extLst>
          </p:cNvPr>
          <p:cNvSpPr>
            <a:spLocks noGrp="1"/>
          </p:cNvSpPr>
          <p:nvPr>
            <p:ph idx="1" hasCustomPrompt="1"/>
          </p:nvPr>
        </p:nvSpPr>
        <p:spPr>
          <a:xfrm>
            <a:off x="7386762" y="3928342"/>
            <a:ext cx="4162319" cy="2285000"/>
          </a:xfrm>
        </p:spPr>
        <p:txBody>
          <a:bodyPr anchor="ctr">
            <a:normAutofit/>
          </a:bodyPr>
          <a:lstStyle>
            <a:lvl1pPr marL="0" indent="0">
              <a:lnSpc>
                <a:spcPct val="100000"/>
              </a:lnSpc>
              <a:spcAft>
                <a:spcPts val="600"/>
              </a:spcAft>
              <a:buNone/>
              <a:defRPr sz="1800" b="0"/>
            </a:lvl1pPr>
          </a:lstStyle>
          <a:p>
            <a:r>
              <a:rPr lang="en-US"/>
              <a:t>Click to add text</a:t>
            </a:r>
          </a:p>
        </p:txBody>
      </p:sp>
      <p:sp>
        <p:nvSpPr>
          <p:cNvPr id="17" name="Footer Placeholder 12">
            <a:extLst>
              <a:ext uri="{FF2B5EF4-FFF2-40B4-BE49-F238E27FC236}">
                <a16:creationId xmlns:a16="http://schemas.microsoft.com/office/drawing/2014/main" id="{8E3FFD99-95F0-47A4-8642-FB9FECEC4F37}"/>
              </a:ext>
            </a:extLst>
          </p:cNvPr>
          <p:cNvSpPr>
            <a:spLocks noGrp="1"/>
          </p:cNvSpPr>
          <p:nvPr>
            <p:ph type="ftr" sz="quarter" idx="11"/>
          </p:nvPr>
        </p:nvSpPr>
        <p:spPr>
          <a:xfrm>
            <a:off x="1525917" y="6309360"/>
            <a:ext cx="4946592" cy="457200"/>
          </a:xfrm>
        </p:spPr>
        <p:txBody>
          <a:bodyPr/>
          <a:lstStyle>
            <a:lvl1pPr>
              <a:defRPr lang="en-US" sz="1200" kern="1200" spc="150" baseline="0" dirty="0">
                <a:solidFill>
                  <a:schemeClr val="tx1">
                    <a:lumMod val="75000"/>
                    <a:lumOff val="25000"/>
                  </a:schemeClr>
                </a:solidFill>
                <a:latin typeface="+mj-lt"/>
                <a:ea typeface="+mn-ea"/>
                <a:cs typeface="+mn-cs"/>
              </a:defRPr>
            </a:lvl1pPr>
          </a:lstStyle>
          <a:p>
            <a:r>
              <a:rPr lang="en-US"/>
              <a:t>Presentation Title</a:t>
            </a:r>
          </a:p>
        </p:txBody>
      </p:sp>
      <p:sp>
        <p:nvSpPr>
          <p:cNvPr id="18" name="Rectangle 17">
            <a:extLst>
              <a:ext uri="{FF2B5EF4-FFF2-40B4-BE49-F238E27FC236}">
                <a16:creationId xmlns:a16="http://schemas.microsoft.com/office/drawing/2014/main" id="{94727536-E532-4015-A178-0ABB6B09C661}"/>
              </a:ext>
              <a:ext uri="{C183D7F6-B498-43B3-948B-1728B52AA6E4}">
                <adec:decorative xmlns:adec="http://schemas.microsoft.com/office/drawing/2017/decorative" val="1"/>
              </a:ext>
            </a:extLst>
          </p:cNvPr>
          <p:cNvSpPr/>
          <p:nvPr userDrawn="1"/>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11">
            <a:extLst>
              <a:ext uri="{FF2B5EF4-FFF2-40B4-BE49-F238E27FC236}">
                <a16:creationId xmlns:a16="http://schemas.microsoft.com/office/drawing/2014/main" id="{22977876-C29D-4D32-9948-303465AEC312}"/>
              </a:ext>
            </a:extLst>
          </p:cNvPr>
          <p:cNvSpPr>
            <a:spLocks noGrp="1"/>
          </p:cNvSpPr>
          <p:nvPr>
            <p:ph type="dt" sz="half" idx="10"/>
          </p:nvPr>
        </p:nvSpPr>
        <p:spPr>
          <a:xfrm>
            <a:off x="7377730" y="6309360"/>
            <a:ext cx="2736329" cy="457200"/>
          </a:xfrm>
        </p:spPr>
        <p:txBody>
          <a:bodyPr/>
          <a:lstStyle/>
          <a:p>
            <a:r>
              <a:rPr lang="en-US"/>
              <a:t>9/8/20XX</a:t>
            </a:r>
          </a:p>
        </p:txBody>
      </p:sp>
      <p:sp>
        <p:nvSpPr>
          <p:cNvPr id="20" name="Slide Number Placeholder 15">
            <a:extLst>
              <a:ext uri="{FF2B5EF4-FFF2-40B4-BE49-F238E27FC236}">
                <a16:creationId xmlns:a16="http://schemas.microsoft.com/office/drawing/2014/main" id="{6A7BC11E-2EF0-4989-9A7E-7AB377DB8534}"/>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a:p>
        </p:txBody>
      </p:sp>
      <p:sp>
        <p:nvSpPr>
          <p:cNvPr id="2" name="Rectangle 1">
            <a:extLst>
              <a:ext uri="{FF2B5EF4-FFF2-40B4-BE49-F238E27FC236}">
                <a16:creationId xmlns:a16="http://schemas.microsoft.com/office/drawing/2014/main" id="{50557ABF-B75C-BD78-1A04-E483A57A9491}"/>
              </a:ext>
              <a:ext uri="{C183D7F6-B498-43B3-948B-1728B52AA6E4}">
                <adec:decorative xmlns:adec="http://schemas.microsoft.com/office/drawing/2017/decorative" val="1"/>
              </a:ext>
            </a:extLst>
          </p:cNvPr>
          <p:cNvSpPr/>
          <p:nvPr userDrawn="1"/>
        </p:nvSpPr>
        <p:spPr>
          <a:xfrm>
            <a:off x="1067712" y="0"/>
            <a:ext cx="5728216" cy="8455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838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29" y="825687"/>
            <a:ext cx="9643772" cy="5201730"/>
          </a:xfrm>
        </p:spPr>
        <p:txBody>
          <a:bodyPr tIns="182880" anchor="ctr" anchorCtr="0">
            <a:noAutofit/>
          </a:bodyPr>
          <a:lstStyle>
            <a:lvl1pPr algn="l">
              <a:lnSpc>
                <a:spcPct val="100000"/>
              </a:lnSpc>
              <a:defRPr sz="4800" cap="all" baseline="0">
                <a:solidFill>
                  <a:schemeClr val="bg1"/>
                </a:solidFill>
              </a:defRPr>
            </a:lvl1pPr>
          </a:lstStyle>
          <a:p>
            <a:r>
              <a:rPr lang="en-US" sz="440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67A64FF-37A7-4837-8033-CBEA22697ECA}"/>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FC0C09F-8990-542B-199E-E6FADE2FEEFB}"/>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6F60C3-341E-9533-2415-66360A254A78}"/>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753914"/>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9/8/20XX</a:t>
            </a:r>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2120849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r>
              <a:rPr lang="en-US"/>
              <a:t>9/8/20XX</a:t>
            </a:r>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r>
              <a:rPr lang="en-US"/>
              <a:t>Presentation Title</a:t>
            </a:r>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53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9/8/20XX</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875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9/8/20XX</a:t>
            </a:r>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152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9/8/20XX</a:t>
            </a:r>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a:p>
        </p:txBody>
      </p:sp>
      <p:sp useBgFill="1">
        <p:nvSpPr>
          <p:cNvPr id="6" name="Rectangle 5">
            <a:extLst>
              <a:ext uri="{FF2B5EF4-FFF2-40B4-BE49-F238E27FC236}">
                <a16:creationId xmlns:a16="http://schemas.microsoft.com/office/drawing/2014/main" id="{94837D5C-EE88-BE2B-5940-6A8E20CAEEC6}"/>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7D6331A-AE6C-3009-DDD4-1671FF7E0F3D}"/>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D7D28B-DE67-0B99-CDEB-A037FFC568ED}"/>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8B9F3E3-6134-5423-F75E-B36E71A65278}"/>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1F677F-A1EC-4CDA-E80E-4B3695465156}"/>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1E2C06-C49E-A5AA-07A3-D134EFA3D29E}"/>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BA39D8-E4F7-CD36-B80A-49D228C0FCA3}"/>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06F4721-4B2C-0638-8409-054F6738EAFD}"/>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789478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r>
              <a:rPr lang="en-US"/>
              <a:t>9/8/20XX</a:t>
            </a:r>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2938225541"/>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r>
              <a:rPr lang="en-US"/>
              <a:t>9/8/20XX</a:t>
            </a:r>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r>
              <a:rPr lang="en-US"/>
              <a:t>Presentation Title</a:t>
            </a:r>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3804140893"/>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r>
              <a:rPr lang="en-US"/>
              <a:t>9/8/20XX</a:t>
            </a:r>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r>
              <a:rPr lang="en-US"/>
              <a:t>Presentation Title</a:t>
            </a:r>
          </a:p>
        </p:txBody>
      </p:sp>
    </p:spTree>
    <p:extLst>
      <p:ext uri="{BB962C8B-B14F-4D97-AF65-F5344CB8AC3E}">
        <p14:creationId xmlns:p14="http://schemas.microsoft.com/office/powerpoint/2010/main" val="1370631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9/8/20XX</a:t>
            </a:r>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Presentation Title</a:t>
            </a:r>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5489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701" r:id="rId13"/>
    <p:sldLayoutId id="2147483704" r:id="rId14"/>
    <p:sldLayoutId id="2147483707" r:id="rId15"/>
    <p:sldLayoutId id="2147483709" r:id="rId16"/>
    <p:sldLayoutId id="2147483682" r:id="rId17"/>
  </p:sldLayoutIdLst>
  <p:hf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sEhS83z3XRM"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ofm.wa.gov/it-systems/accounting-systems/statewide-vendorpayee-services/vendor-payee-registration"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hyperlink" Target="https://apps.des.wa.gov/CSR/login.asp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14B6A3-5F3E-4909-8ED5-87FE82492264}"/>
              </a:ext>
            </a:extLst>
          </p:cNvPr>
          <p:cNvSpPr>
            <a:spLocks noGrp="1"/>
          </p:cNvSpPr>
          <p:nvPr>
            <p:ph type="title"/>
          </p:nvPr>
        </p:nvSpPr>
        <p:spPr/>
        <p:txBody>
          <a:bodyPr vert="horz" lIns="109728" tIns="109728" rIns="109728" bIns="91440" rtlCol="0" anchor="ctr">
            <a:noAutofit/>
          </a:bodyPr>
          <a:lstStyle/>
          <a:p>
            <a:r>
              <a:rPr lang="en-US" sz="2200" cap="none" dirty="0"/>
              <a:t>Strategic Emails and Newsletters: </a:t>
            </a:r>
            <a:br>
              <a:rPr lang="en-US" sz="2200" cap="none" dirty="0"/>
            </a:br>
            <a:r>
              <a:rPr lang="en-US" sz="2200" cap="none" dirty="0"/>
              <a:t>Adding Value and Staying Engaged with Agencies</a:t>
            </a:r>
          </a:p>
        </p:txBody>
      </p:sp>
      <p:pic>
        <p:nvPicPr>
          <p:cNvPr id="12" name="Content Placeholder 11" descr="Several images of people working together&#10;&#10;AI-generated content may be incorrect.">
            <a:extLst>
              <a:ext uri="{FF2B5EF4-FFF2-40B4-BE49-F238E27FC236}">
                <a16:creationId xmlns:a16="http://schemas.microsoft.com/office/drawing/2014/main" id="{0CF2E8D0-6911-B5A9-7427-D52E8FCE2E9E}"/>
              </a:ext>
            </a:extLst>
          </p:cNvPr>
          <p:cNvPicPr>
            <a:picLocks noGrp="1" noChangeAspect="1"/>
          </p:cNvPicPr>
          <p:nvPr>
            <p:ph idx="1"/>
          </p:nvPr>
        </p:nvPicPr>
        <p:blipFill>
          <a:blip r:embed="rId3"/>
          <a:stretch>
            <a:fillRect/>
          </a:stretch>
        </p:blipFill>
        <p:spPr>
          <a:xfrm>
            <a:off x="7857647" y="3929063"/>
            <a:ext cx="3220406" cy="2284412"/>
          </a:xfrm>
        </p:spPr>
      </p:pic>
      <p:sp>
        <p:nvSpPr>
          <p:cNvPr id="8" name="TextBox 7">
            <a:extLst>
              <a:ext uri="{FF2B5EF4-FFF2-40B4-BE49-F238E27FC236}">
                <a16:creationId xmlns:a16="http://schemas.microsoft.com/office/drawing/2014/main" id="{89A25599-7B59-1F8B-E71A-F231026A886B}"/>
              </a:ext>
            </a:extLst>
          </p:cNvPr>
          <p:cNvSpPr txBox="1"/>
          <p:nvPr/>
        </p:nvSpPr>
        <p:spPr>
          <a:xfrm>
            <a:off x="6859934" y="18970"/>
            <a:ext cx="5343600" cy="6826249"/>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1BEDEC3B-0023-58D5-55B3-F28DB63C8A67}"/>
              </a:ext>
            </a:extLst>
          </p:cNvPr>
          <p:cNvSpPr txBox="1"/>
          <p:nvPr/>
        </p:nvSpPr>
        <p:spPr>
          <a:xfrm>
            <a:off x="1082351" y="3450369"/>
            <a:ext cx="5715000" cy="3431399"/>
          </a:xfrm>
          <a:prstGeom prst="rect">
            <a:avLst/>
          </a:prstGeom>
          <a:solidFill>
            <a:schemeClr val="bg1"/>
          </a:solidFill>
        </p:spPr>
        <p:txBody>
          <a:bodyPr wrap="square" rtlCol="0">
            <a:spAutoFit/>
          </a:bodyPr>
          <a:lstStyle/>
          <a:p>
            <a:endParaRPr lang="en-US" dirty="0"/>
          </a:p>
        </p:txBody>
      </p:sp>
      <p:pic>
        <p:nvPicPr>
          <p:cNvPr id="5" name="Picture 4" descr="A logo for a company&#10;&#10;AI-generated content may be incorrect.">
            <a:extLst>
              <a:ext uri="{FF2B5EF4-FFF2-40B4-BE49-F238E27FC236}">
                <a16:creationId xmlns:a16="http://schemas.microsoft.com/office/drawing/2014/main" id="{BE4CD878-BD91-1D09-FF77-2C6699E5790D}"/>
              </a:ext>
            </a:extLst>
          </p:cNvPr>
          <p:cNvPicPr>
            <a:picLocks noChangeAspect="1"/>
          </p:cNvPicPr>
          <p:nvPr/>
        </p:nvPicPr>
        <p:blipFill>
          <a:blip r:embed="rId4"/>
          <a:stretch>
            <a:fillRect/>
          </a:stretch>
        </p:blipFill>
        <p:spPr>
          <a:xfrm>
            <a:off x="4194732" y="5260120"/>
            <a:ext cx="1856217" cy="1370511"/>
          </a:xfrm>
          <a:prstGeom prst="rect">
            <a:avLst/>
          </a:prstGeom>
        </p:spPr>
      </p:pic>
      <p:sp>
        <p:nvSpPr>
          <p:cNvPr id="6" name="TextBox 5">
            <a:extLst>
              <a:ext uri="{FF2B5EF4-FFF2-40B4-BE49-F238E27FC236}">
                <a16:creationId xmlns:a16="http://schemas.microsoft.com/office/drawing/2014/main" id="{9D1AB2A6-99C2-51A2-AA1E-F5FC73C59288}"/>
              </a:ext>
            </a:extLst>
          </p:cNvPr>
          <p:cNvSpPr txBox="1"/>
          <p:nvPr/>
        </p:nvSpPr>
        <p:spPr>
          <a:xfrm>
            <a:off x="7384406" y="4851965"/>
            <a:ext cx="4614762" cy="1677382"/>
          </a:xfrm>
          <a:prstGeom prst="rect">
            <a:avLst/>
          </a:prstGeom>
          <a:noFill/>
        </p:spPr>
        <p:txBody>
          <a:bodyPr wrap="square" rtlCol="0">
            <a:spAutoFit/>
          </a:bodyPr>
          <a:lstStyle/>
          <a:p>
            <a:pPr>
              <a:lnSpc>
                <a:spcPct val="150000"/>
              </a:lnSpc>
              <a:spcAft>
                <a:spcPts val="1200"/>
              </a:spcAft>
            </a:pPr>
            <a:r>
              <a:rPr lang="en-US" sz="1400" dirty="0">
                <a:solidFill>
                  <a:srgbClr val="004D86"/>
                </a:solidFill>
              </a:rPr>
              <a:t>Presented by</a:t>
            </a:r>
          </a:p>
          <a:p>
            <a:r>
              <a:rPr lang="en-US" b="1" dirty="0">
                <a:solidFill>
                  <a:srgbClr val="004D86"/>
                </a:solidFill>
              </a:rPr>
              <a:t>Ryan Taylor, President</a:t>
            </a:r>
            <a:br>
              <a:rPr lang="en-US" b="1" dirty="0">
                <a:solidFill>
                  <a:srgbClr val="004D86"/>
                </a:solidFill>
              </a:rPr>
            </a:br>
            <a:r>
              <a:rPr lang="en-US" b="1" dirty="0">
                <a:solidFill>
                  <a:srgbClr val="004D86"/>
                </a:solidFill>
              </a:rPr>
              <a:t>Golden Gift Consulting</a:t>
            </a:r>
          </a:p>
          <a:p>
            <a:endParaRPr lang="en-US" b="1" dirty="0">
              <a:solidFill>
                <a:srgbClr val="004D86"/>
              </a:solidFill>
            </a:endParaRPr>
          </a:p>
          <a:p>
            <a:r>
              <a:rPr lang="en-US" b="1" dirty="0">
                <a:solidFill>
                  <a:srgbClr val="004D86"/>
                </a:solidFill>
              </a:rPr>
              <a:t>February 18, 2026</a:t>
            </a:r>
          </a:p>
        </p:txBody>
      </p:sp>
      <p:pic>
        <p:nvPicPr>
          <p:cNvPr id="3" name="Picture 2" descr="A logo with a letter s&#10;&#10;AI-generated content may be incorrect.">
            <a:extLst>
              <a:ext uri="{FF2B5EF4-FFF2-40B4-BE49-F238E27FC236}">
                <a16:creationId xmlns:a16="http://schemas.microsoft.com/office/drawing/2014/main" id="{F0DF8002-2619-008C-1D65-C606D18CE13F}"/>
              </a:ext>
            </a:extLst>
          </p:cNvPr>
          <p:cNvPicPr>
            <a:picLocks noChangeAspect="1"/>
          </p:cNvPicPr>
          <p:nvPr/>
        </p:nvPicPr>
        <p:blipFill>
          <a:blip r:embed="rId5"/>
          <a:stretch>
            <a:fillRect/>
          </a:stretch>
        </p:blipFill>
        <p:spPr>
          <a:xfrm>
            <a:off x="1319476" y="5690656"/>
            <a:ext cx="2638635" cy="974536"/>
          </a:xfrm>
          <a:prstGeom prst="rect">
            <a:avLst/>
          </a:prstGeom>
        </p:spPr>
      </p:pic>
      <p:sp>
        <p:nvSpPr>
          <p:cNvPr id="9" name="TextBox 8">
            <a:extLst>
              <a:ext uri="{FF2B5EF4-FFF2-40B4-BE49-F238E27FC236}">
                <a16:creationId xmlns:a16="http://schemas.microsoft.com/office/drawing/2014/main" id="{0D6555CD-EF5C-9BCA-544D-9B41ADAAECB6}"/>
              </a:ext>
            </a:extLst>
          </p:cNvPr>
          <p:cNvSpPr txBox="1"/>
          <p:nvPr/>
        </p:nvSpPr>
        <p:spPr>
          <a:xfrm>
            <a:off x="1357231" y="324472"/>
            <a:ext cx="5270500" cy="400110"/>
          </a:xfrm>
          <a:prstGeom prst="rect">
            <a:avLst/>
          </a:prstGeom>
          <a:noFill/>
        </p:spPr>
        <p:txBody>
          <a:bodyPr wrap="square" rtlCol="0">
            <a:spAutoFit/>
          </a:bodyPr>
          <a:lstStyle/>
          <a:p>
            <a:r>
              <a:rPr lang="en-US" sz="2000" i="1" spc="100" dirty="0">
                <a:solidFill>
                  <a:srgbClr val="004D86"/>
                </a:solidFill>
              </a:rPr>
              <a:t>Learn &amp; Grow Workshop Series</a:t>
            </a:r>
          </a:p>
        </p:txBody>
      </p:sp>
      <p:pic>
        <p:nvPicPr>
          <p:cNvPr id="16" name="Picture 15" descr="Several images of people working together&#10;&#10;AI-generated content may be incorrect.">
            <a:extLst>
              <a:ext uri="{FF2B5EF4-FFF2-40B4-BE49-F238E27FC236}">
                <a16:creationId xmlns:a16="http://schemas.microsoft.com/office/drawing/2014/main" id="{49A0A2D2-B724-A728-D495-55EF28E81A3B}"/>
              </a:ext>
            </a:extLst>
          </p:cNvPr>
          <p:cNvPicPr>
            <a:picLocks noChangeAspect="1"/>
          </p:cNvPicPr>
          <p:nvPr/>
        </p:nvPicPr>
        <p:blipFill>
          <a:blip r:embed="rId3"/>
          <a:stretch>
            <a:fillRect/>
          </a:stretch>
        </p:blipFill>
        <p:spPr>
          <a:xfrm>
            <a:off x="7224353" y="512660"/>
            <a:ext cx="4614762" cy="3273504"/>
          </a:xfrm>
          <a:prstGeom prst="rect">
            <a:avLst/>
          </a:prstGeom>
        </p:spPr>
      </p:pic>
      <p:sp>
        <p:nvSpPr>
          <p:cNvPr id="4" name="Slide Number Placeholder 3">
            <a:extLst>
              <a:ext uri="{FF2B5EF4-FFF2-40B4-BE49-F238E27FC236}">
                <a16:creationId xmlns:a16="http://schemas.microsoft.com/office/drawing/2014/main" id="{4B508BB8-ADAA-B12E-4A3B-6D7BFBE3FBBC}"/>
              </a:ext>
            </a:extLst>
          </p:cNvPr>
          <p:cNvSpPr>
            <a:spLocks noGrp="1"/>
          </p:cNvSpPr>
          <p:nvPr>
            <p:ph type="sldNum" sz="quarter" idx="12"/>
          </p:nvPr>
        </p:nvSpPr>
        <p:spPr/>
        <p:txBody>
          <a:bodyPr/>
          <a:lstStyle/>
          <a:p>
            <a:fld id="{FAEF9944-A4F6-4C59-AEBD-678D6480B8EA}" type="slidenum">
              <a:rPr lang="en-US" smtClean="0"/>
              <a:pPr/>
              <a:t>1</a:t>
            </a:fld>
            <a:endParaRPr lang="en-US" dirty="0"/>
          </a:p>
        </p:txBody>
      </p:sp>
    </p:spTree>
    <p:extLst>
      <p:ext uri="{BB962C8B-B14F-4D97-AF65-F5344CB8AC3E}">
        <p14:creationId xmlns:p14="http://schemas.microsoft.com/office/powerpoint/2010/main" val="232390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93CEB3A-CE58-4F8B-2F40-945C5D3563D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A87809-B485-4A55-C5F3-B4DEC381C732}"/>
              </a:ext>
            </a:extLst>
          </p:cNvPr>
          <p:cNvSpPr>
            <a:spLocks noGrp="1"/>
          </p:cNvSpPr>
          <p:nvPr>
            <p:ph type="title"/>
          </p:nvPr>
        </p:nvSpPr>
        <p:spPr>
          <a:xfrm>
            <a:off x="1535371" y="1044054"/>
            <a:ext cx="10013709" cy="1030360"/>
          </a:xfrm>
        </p:spPr>
        <p:txBody>
          <a:bodyPr vert="horz" lIns="109728" tIns="109728" rIns="109728" bIns="91440" rtlCol="0" anchor="ctr">
            <a:noAutofit/>
          </a:bodyPr>
          <a:lstStyle/>
          <a:p>
            <a:r>
              <a:rPr lang="en-US" dirty="0"/>
              <a:t>How Public Buyers Evaluate You</a:t>
            </a:r>
          </a:p>
        </p:txBody>
      </p:sp>
      <p:sp>
        <p:nvSpPr>
          <p:cNvPr id="22" name="Rectangle 21">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C1DEDF1A-AAA8-8711-0097-06D3E45A8BDB}"/>
              </a:ext>
            </a:extLst>
          </p:cNvPr>
          <p:cNvSpPr txBox="1">
            <a:spLocks/>
          </p:cNvSpPr>
          <p:nvPr/>
        </p:nvSpPr>
        <p:spPr>
          <a:xfrm>
            <a:off x="1386348" y="2702256"/>
            <a:ext cx="10399252" cy="4064303"/>
          </a:xfrm>
          <a:prstGeom prst="rect">
            <a:avLst/>
          </a:prstGeom>
        </p:spPr>
        <p:txBody>
          <a:bodyPr vert="horz" lIns="109728" tIns="109728" rIns="109728" bIns="91440" rtlCol="0" anchor="t">
            <a:no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285750" indent="-285750">
              <a:buFont typeface="Arial" panose="020B0604020202020204" pitchFamily="34" charset="0"/>
              <a:buChar char="•"/>
            </a:pPr>
            <a:r>
              <a:rPr lang="en-US" b="0" dirty="0"/>
              <a:t>Trust and risk reduction are two factors that drive agency buyer decisions;  visual quality indicators help back up your evidence.</a:t>
            </a:r>
          </a:p>
          <a:p>
            <a:pPr marL="285750" indent="-285750">
              <a:buFont typeface="Arial" panose="020B0604020202020204" pitchFamily="34" charset="0"/>
              <a:buChar char="•"/>
            </a:pPr>
            <a:r>
              <a:rPr lang="en-US" b="0" dirty="0"/>
              <a:t>Past performance matters. Images help validate that work was completed professionally.</a:t>
            </a:r>
          </a:p>
          <a:p>
            <a:pPr marL="285750" indent="-285750">
              <a:buFont typeface="Arial" panose="020B0604020202020204" pitchFamily="34" charset="0"/>
              <a:buChar char="•"/>
            </a:pPr>
            <a:r>
              <a:rPr lang="en-US" b="0" dirty="0"/>
              <a:t>Consistency signals stability. Consistent visuals suggest organized operations.</a:t>
            </a:r>
          </a:p>
          <a:p>
            <a:pPr marL="285750" indent="-285750">
              <a:buFont typeface="Arial" panose="020B0604020202020204" pitchFamily="34" charset="0"/>
              <a:buChar char="•"/>
            </a:pPr>
            <a:r>
              <a:rPr lang="en-US" b="0" dirty="0"/>
              <a:t>Proof outweighs claims. Photos and video support what you state in emails, conversations, marketing, and proposals.</a:t>
            </a:r>
          </a:p>
        </p:txBody>
      </p:sp>
      <p:sp>
        <p:nvSpPr>
          <p:cNvPr id="7" name="Slide Number Placeholder 6">
            <a:extLst>
              <a:ext uri="{FF2B5EF4-FFF2-40B4-BE49-F238E27FC236}">
                <a16:creationId xmlns:a16="http://schemas.microsoft.com/office/drawing/2014/main" id="{FFAB6341-93AF-80CD-563B-6F23B5C104CE}"/>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10</a:t>
            </a:fld>
            <a:endParaRPr lang="en-US" sz="1600" b="1"/>
          </a:p>
        </p:txBody>
      </p:sp>
    </p:spTree>
    <p:extLst>
      <p:ext uri="{BB962C8B-B14F-4D97-AF65-F5344CB8AC3E}">
        <p14:creationId xmlns:p14="http://schemas.microsoft.com/office/powerpoint/2010/main" val="2350033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11EA3D0-C006-50C2-428A-52129DC848E0}"/>
            </a:ext>
          </a:extLst>
        </p:cNvPr>
        <p:cNvGrpSpPr/>
        <p:nvPr/>
      </p:nvGrpSpPr>
      <p:grpSpPr>
        <a:xfrm>
          <a:off x="0" y="0"/>
          <a:ext cx="0" cy="0"/>
          <a:chOff x="0" y="0"/>
          <a:chExt cx="0" cy="0"/>
        </a:xfrm>
      </p:grpSpPr>
      <p:sp>
        <p:nvSpPr>
          <p:cNvPr id="183" name="Rectangle 182">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7" name="Rectangle 186">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Rectangle 188">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9" name="Picture 178" descr="A person reaching for a paper on a table full of paper and sticky notes">
            <a:extLst>
              <a:ext uri="{FF2B5EF4-FFF2-40B4-BE49-F238E27FC236}">
                <a16:creationId xmlns:a16="http://schemas.microsoft.com/office/drawing/2014/main" id="{6E25AA79-FC21-1D55-B699-9319E0E1DBDB}"/>
              </a:ext>
            </a:extLst>
          </p:cNvPr>
          <p:cNvPicPr>
            <a:picLocks noChangeAspect="1"/>
          </p:cNvPicPr>
          <p:nvPr/>
        </p:nvPicPr>
        <p:blipFill>
          <a:blip r:embed="rId3"/>
          <a:srcRect l="21897" r="22891"/>
          <a:stretch>
            <a:fillRect/>
          </a:stretch>
        </p:blipFill>
        <p:spPr>
          <a:xfrm>
            <a:off x="20" y="719747"/>
            <a:ext cx="4458058" cy="5389675"/>
          </a:xfrm>
          <a:prstGeom prst="rect">
            <a:avLst/>
          </a:prstGeom>
        </p:spPr>
      </p:pic>
      <p:sp>
        <p:nvSpPr>
          <p:cNvPr id="191" name="Rectangle 190">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DF97A2-6E36-CA36-021A-4A0E64E12C46}"/>
              </a:ext>
            </a:extLst>
          </p:cNvPr>
          <p:cNvSpPr>
            <a:spLocks noGrp="1"/>
          </p:cNvSpPr>
          <p:nvPr>
            <p:ph type="title"/>
          </p:nvPr>
        </p:nvSpPr>
        <p:spPr>
          <a:xfrm>
            <a:off x="4919472" y="1056362"/>
            <a:ext cx="6627226" cy="1154102"/>
          </a:xfrm>
        </p:spPr>
        <p:txBody>
          <a:bodyPr vert="horz" lIns="109728" tIns="109728" rIns="109728" bIns="91440" rtlCol="0" anchor="ctr">
            <a:normAutofit/>
          </a:bodyPr>
          <a:lstStyle/>
          <a:p>
            <a:pPr>
              <a:lnSpc>
                <a:spcPct val="140000"/>
              </a:lnSpc>
            </a:pPr>
            <a:r>
              <a:rPr lang="en-US" sz="2300">
                <a:solidFill>
                  <a:schemeClr val="tx1">
                    <a:lumMod val="75000"/>
                    <a:lumOff val="25000"/>
                  </a:schemeClr>
                </a:solidFill>
              </a:rPr>
              <a:t>Professionalism in Visual Marketing</a:t>
            </a:r>
          </a:p>
        </p:txBody>
      </p:sp>
      <p:sp>
        <p:nvSpPr>
          <p:cNvPr id="195" name="Rectangle 194">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2">
            <a:extLst>
              <a:ext uri="{FF2B5EF4-FFF2-40B4-BE49-F238E27FC236}">
                <a16:creationId xmlns:a16="http://schemas.microsoft.com/office/drawing/2014/main" id="{9497AD8C-CCE1-5CF5-85DD-6DC91F2127DB}"/>
              </a:ext>
            </a:extLst>
          </p:cNvPr>
          <p:cNvSpPr>
            <a:spLocks noGrp="1" noChangeArrowheads="1"/>
          </p:cNvSpPr>
          <p:nvPr>
            <p:ph sz="quarter" idx="17"/>
          </p:nvPr>
        </p:nvSpPr>
        <p:spPr bwMode="auto">
          <a:xfrm>
            <a:off x="4921857" y="2268656"/>
            <a:ext cx="6627226" cy="35059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09728" tIns="109728" rIns="109728" bIns="91440" numCol="1" rtlCol="0"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30000"/>
              </a:lnSpc>
              <a:spcBef>
                <a:spcPts val="930"/>
              </a:spcBef>
              <a:buFont typeface="Corbel" panose="020B0503020204020204" pitchFamily="34" charset="0"/>
              <a:buChar char="•"/>
            </a:pPr>
            <a:r>
              <a:rPr lang="en-US" sz="1200" dirty="0">
                <a:solidFill>
                  <a:schemeClr val="tx1">
                    <a:lumMod val="75000"/>
                    <a:lumOff val="25000"/>
                  </a:schemeClr>
                </a:solidFill>
                <a:latin typeface="+mn-lt"/>
              </a:rPr>
              <a:t>Consistent branding across platforms (matching logos, colors, and uniforms shows organization)</a:t>
            </a:r>
          </a:p>
          <a:p>
            <a:pPr eaLnBrk="1" hangingPunct="1">
              <a:lnSpc>
                <a:spcPct val="130000"/>
              </a:lnSpc>
              <a:spcBef>
                <a:spcPts val="930"/>
              </a:spcBef>
              <a:buFont typeface="Corbel" panose="020B0503020204020204" pitchFamily="34" charset="0"/>
              <a:buChar char="•"/>
            </a:pPr>
            <a:r>
              <a:rPr lang="en-US" sz="1200" dirty="0">
                <a:solidFill>
                  <a:schemeClr val="tx1">
                    <a:lumMod val="75000"/>
                    <a:lumOff val="25000"/>
                  </a:schemeClr>
                </a:solidFill>
                <a:latin typeface="+mn-lt"/>
              </a:rPr>
              <a:t>Clear, well-lit, high-resolution images (quality visuals signal attention to detail)</a:t>
            </a:r>
          </a:p>
          <a:p>
            <a:pPr eaLnBrk="1" hangingPunct="1">
              <a:lnSpc>
                <a:spcPct val="130000"/>
              </a:lnSpc>
              <a:spcBef>
                <a:spcPts val="930"/>
              </a:spcBef>
              <a:buFont typeface="Corbel" panose="020B0503020204020204" pitchFamily="34" charset="0"/>
              <a:buChar char="•"/>
            </a:pPr>
            <a:r>
              <a:rPr lang="en-US" sz="1200" dirty="0">
                <a:solidFill>
                  <a:schemeClr val="tx1">
                    <a:lumMod val="75000"/>
                    <a:lumOff val="25000"/>
                  </a:schemeClr>
                </a:solidFill>
                <a:latin typeface="+mn-lt"/>
              </a:rPr>
              <a:t>Real staff and real job sites whenever possible (authentic images increase trust)</a:t>
            </a:r>
          </a:p>
          <a:p>
            <a:pPr eaLnBrk="1" hangingPunct="1">
              <a:lnSpc>
                <a:spcPct val="130000"/>
              </a:lnSpc>
              <a:spcBef>
                <a:spcPts val="930"/>
              </a:spcBef>
              <a:buFont typeface="Corbel" panose="020B0503020204020204" pitchFamily="34" charset="0"/>
              <a:buChar char="•"/>
            </a:pPr>
            <a:r>
              <a:rPr lang="en-US" sz="1200" dirty="0">
                <a:solidFill>
                  <a:schemeClr val="tx1">
                    <a:lumMod val="75000"/>
                    <a:lumOff val="25000"/>
                  </a:schemeClr>
                </a:solidFill>
                <a:latin typeface="+mn-lt"/>
              </a:rPr>
              <a:t>Visible safety practices and organized work areas (order and compliance show reliability)</a:t>
            </a:r>
          </a:p>
          <a:p>
            <a:pPr eaLnBrk="1" hangingPunct="1">
              <a:lnSpc>
                <a:spcPct val="130000"/>
              </a:lnSpc>
              <a:spcBef>
                <a:spcPts val="930"/>
              </a:spcBef>
              <a:buFont typeface="Corbel" panose="020B0503020204020204" pitchFamily="34" charset="0"/>
              <a:buChar char="•"/>
            </a:pPr>
            <a:r>
              <a:rPr lang="en-US" sz="1200" dirty="0">
                <a:solidFill>
                  <a:schemeClr val="tx1">
                    <a:lumMod val="75000"/>
                    <a:lumOff val="25000"/>
                  </a:schemeClr>
                </a:solidFill>
                <a:latin typeface="+mn-lt"/>
              </a:rPr>
              <a:t>Accurate captions and error-free text (professional writing reinforces credibility)</a:t>
            </a:r>
          </a:p>
          <a:p>
            <a:pPr eaLnBrk="1" hangingPunct="1">
              <a:lnSpc>
                <a:spcPct val="130000"/>
              </a:lnSpc>
              <a:spcBef>
                <a:spcPts val="930"/>
              </a:spcBef>
              <a:buFont typeface="Corbel" panose="020B0503020204020204" pitchFamily="34" charset="0"/>
              <a:buChar char="•"/>
            </a:pPr>
            <a:r>
              <a:rPr lang="en-US" sz="1200" dirty="0">
                <a:solidFill>
                  <a:schemeClr val="tx1">
                    <a:lumMod val="75000"/>
                    <a:lumOff val="25000"/>
                  </a:schemeClr>
                </a:solidFill>
                <a:latin typeface="+mn-lt"/>
              </a:rPr>
              <a:t>Before and after images, final results, and process photos. (These demonstrate measurable improvement and transparency)</a:t>
            </a:r>
          </a:p>
        </p:txBody>
      </p:sp>
      <p:sp>
        <p:nvSpPr>
          <p:cNvPr id="197" name="Rectangle 196">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E8E452B-C455-2128-F6F6-0FAC1511E303}"/>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11</a:t>
            </a:fld>
            <a:endParaRPr lang="en-US" sz="1600" b="1"/>
          </a:p>
        </p:txBody>
      </p:sp>
    </p:spTree>
    <p:extLst>
      <p:ext uri="{BB962C8B-B14F-4D97-AF65-F5344CB8AC3E}">
        <p14:creationId xmlns:p14="http://schemas.microsoft.com/office/powerpoint/2010/main" val="3150932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AB7A65C-4DB9-4093-BD16-3228A6F4BEC3}"/>
            </a:ext>
          </a:extLst>
        </p:cNvPr>
        <p:cNvGrpSpPr/>
        <p:nvPr/>
      </p:nvGrpSpPr>
      <p:grpSpPr>
        <a:xfrm>
          <a:off x="0" y="0"/>
          <a:ext cx="0" cy="0"/>
          <a:chOff x="0" y="0"/>
          <a:chExt cx="0" cy="0"/>
        </a:xfrm>
      </p:grpSpPr>
      <p:sp>
        <p:nvSpPr>
          <p:cNvPr id="65" name="Rectangle 64">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9" name="Rectangle 68">
            <a:extLst>
              <a:ext uri="{FF2B5EF4-FFF2-40B4-BE49-F238E27FC236}">
                <a16:creationId xmlns:a16="http://schemas.microsoft.com/office/drawing/2014/main" id="{DA4E7B50-D68C-43EB-930F-EA442A13A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02822754-E01B-4742-88B9-BE0984BAF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87C5BBA-BBE2-4821-96CF-38FC49570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611DA2B-4CF7-4A57-82AC-FA120DE44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1095508"/>
            <a:ext cx="12187426"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D17E59-8D29-AA58-F41F-E40C712DF267}"/>
              </a:ext>
            </a:extLst>
          </p:cNvPr>
          <p:cNvSpPr>
            <a:spLocks noGrp="1"/>
          </p:cNvSpPr>
          <p:nvPr>
            <p:ph type="title"/>
          </p:nvPr>
        </p:nvSpPr>
        <p:spPr>
          <a:xfrm>
            <a:off x="787178" y="1475399"/>
            <a:ext cx="6623040" cy="1140580"/>
          </a:xfrm>
        </p:spPr>
        <p:txBody>
          <a:bodyPr vert="horz" lIns="109728" tIns="109728" rIns="109728" bIns="91440" rtlCol="0" anchor="ctr">
            <a:normAutofit/>
          </a:bodyPr>
          <a:lstStyle/>
          <a:p>
            <a:pPr>
              <a:lnSpc>
                <a:spcPct val="140000"/>
              </a:lnSpc>
            </a:pPr>
            <a:r>
              <a:rPr lang="en-US" sz="2000">
                <a:solidFill>
                  <a:schemeClr val="tx1">
                    <a:lumMod val="75000"/>
                    <a:lumOff val="25000"/>
                  </a:schemeClr>
                </a:solidFill>
              </a:rPr>
              <a:t>Choosing Images for Authenticity and Engagement</a:t>
            </a:r>
          </a:p>
        </p:txBody>
      </p:sp>
      <p:sp>
        <p:nvSpPr>
          <p:cNvPr id="5" name="Rectangle 2">
            <a:extLst>
              <a:ext uri="{FF2B5EF4-FFF2-40B4-BE49-F238E27FC236}">
                <a16:creationId xmlns:a16="http://schemas.microsoft.com/office/drawing/2014/main" id="{53F5A84B-BEEC-903B-3383-E1E52FF72DAD}"/>
              </a:ext>
            </a:extLst>
          </p:cNvPr>
          <p:cNvSpPr>
            <a:spLocks noGrp="1" noChangeArrowheads="1"/>
          </p:cNvSpPr>
          <p:nvPr>
            <p:ph sz="quarter" idx="17"/>
          </p:nvPr>
        </p:nvSpPr>
        <p:spPr bwMode="auto">
          <a:xfrm>
            <a:off x="787179" y="2743995"/>
            <a:ext cx="6623039" cy="303059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09728" tIns="109728" rIns="109728" bIns="91440" numCol="1" rtlCol="0"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6075" indent="-346075" eaLnBrk="1" hangingPunct="1">
              <a:lnSpc>
                <a:spcPct val="130000"/>
              </a:lnSpc>
              <a:spcBef>
                <a:spcPts val="930"/>
              </a:spcBef>
              <a:buFont typeface="Corbel" panose="020B0503020204020204" pitchFamily="34" charset="0"/>
              <a:buChar char="•"/>
            </a:pPr>
            <a:r>
              <a:rPr lang="en-US" sz="1300" dirty="0">
                <a:solidFill>
                  <a:schemeClr val="tx1">
                    <a:lumMod val="75000"/>
                    <a:lumOff val="25000"/>
                  </a:schemeClr>
                </a:solidFill>
                <a:latin typeface="+mn-lt"/>
              </a:rPr>
              <a:t>Use real staff and job site photos as much as possible. Authenticity builds stronger trust than generic visuals.</a:t>
            </a:r>
          </a:p>
          <a:p>
            <a:pPr marL="346075" indent="-346075" eaLnBrk="1" hangingPunct="1">
              <a:lnSpc>
                <a:spcPct val="130000"/>
              </a:lnSpc>
              <a:spcBef>
                <a:spcPts val="930"/>
              </a:spcBef>
              <a:buFont typeface="Corbel" panose="020B0503020204020204" pitchFamily="34" charset="0"/>
              <a:buChar char="•"/>
            </a:pPr>
            <a:r>
              <a:rPr lang="en-US" sz="1300" dirty="0">
                <a:solidFill>
                  <a:schemeClr val="tx1">
                    <a:lumMod val="75000"/>
                    <a:lumOff val="25000"/>
                  </a:schemeClr>
                </a:solidFill>
                <a:latin typeface="+mn-lt"/>
              </a:rPr>
              <a:t>Show uniforms, vehicles, equipment, signage. These confirm operational capacity.</a:t>
            </a:r>
          </a:p>
          <a:p>
            <a:pPr marL="346075" indent="-346075" eaLnBrk="1" hangingPunct="1">
              <a:lnSpc>
                <a:spcPct val="130000"/>
              </a:lnSpc>
              <a:spcBef>
                <a:spcPts val="930"/>
              </a:spcBef>
              <a:buFont typeface="Corbel" panose="020B0503020204020204" pitchFamily="34" charset="0"/>
              <a:buChar char="•"/>
            </a:pPr>
            <a:r>
              <a:rPr lang="en-US" sz="1300" dirty="0">
                <a:solidFill>
                  <a:schemeClr val="tx1">
                    <a:lumMod val="75000"/>
                    <a:lumOff val="25000"/>
                  </a:schemeClr>
                </a:solidFill>
                <a:latin typeface="+mn-lt"/>
              </a:rPr>
              <a:t>Capture team headshots and action shots. Faces humanize your company.</a:t>
            </a:r>
          </a:p>
          <a:p>
            <a:pPr marL="346075" indent="-346075" eaLnBrk="1" hangingPunct="1">
              <a:lnSpc>
                <a:spcPct val="130000"/>
              </a:lnSpc>
              <a:spcBef>
                <a:spcPts val="930"/>
              </a:spcBef>
              <a:buFont typeface="Corbel" panose="020B0503020204020204" pitchFamily="34" charset="0"/>
              <a:buChar char="•"/>
            </a:pPr>
            <a:r>
              <a:rPr lang="en-US" sz="1300" dirty="0">
                <a:solidFill>
                  <a:schemeClr val="tx1">
                    <a:lumMod val="75000"/>
                    <a:lumOff val="25000"/>
                  </a:schemeClr>
                </a:solidFill>
                <a:latin typeface="+mn-lt"/>
              </a:rPr>
              <a:t>Reflect diversity and inclusion. Show a team that represents different ages, backgrounds, and roles.</a:t>
            </a:r>
          </a:p>
          <a:p>
            <a:pPr marL="346075" indent="-346075" eaLnBrk="1" hangingPunct="1">
              <a:lnSpc>
                <a:spcPct val="130000"/>
              </a:lnSpc>
              <a:spcBef>
                <a:spcPts val="930"/>
              </a:spcBef>
              <a:buFont typeface="Corbel" panose="020B0503020204020204" pitchFamily="34" charset="0"/>
              <a:buChar char="•"/>
            </a:pPr>
            <a:r>
              <a:rPr lang="en-US" sz="1300" dirty="0">
                <a:solidFill>
                  <a:schemeClr val="tx1">
                    <a:lumMod val="75000"/>
                    <a:lumOff val="25000"/>
                  </a:schemeClr>
                </a:solidFill>
                <a:latin typeface="+mn-lt"/>
              </a:rPr>
              <a:t>Only use high-quality stock photos when necessary.  Meanwhile, build your own organized library of real images.</a:t>
            </a:r>
          </a:p>
        </p:txBody>
      </p:sp>
      <p:pic>
        <p:nvPicPr>
          <p:cNvPr id="6" name="Picture 5" descr="Steel workers adjusting crane hooks in factory">
            <a:extLst>
              <a:ext uri="{FF2B5EF4-FFF2-40B4-BE49-F238E27FC236}">
                <a16:creationId xmlns:a16="http://schemas.microsoft.com/office/drawing/2014/main" id="{3DCE7A89-6459-002E-0589-08D9B31FA197}"/>
              </a:ext>
            </a:extLst>
          </p:cNvPr>
          <p:cNvPicPr>
            <a:picLocks noChangeAspect="1"/>
          </p:cNvPicPr>
          <p:nvPr/>
        </p:nvPicPr>
        <p:blipFill>
          <a:blip r:embed="rId3"/>
          <a:stretch>
            <a:fillRect/>
          </a:stretch>
        </p:blipFill>
        <p:spPr>
          <a:xfrm>
            <a:off x="8691163" y="2590881"/>
            <a:ext cx="3004022" cy="2005184"/>
          </a:xfrm>
          <a:prstGeom prst="rect">
            <a:avLst/>
          </a:prstGeom>
        </p:spPr>
      </p:pic>
      <p:sp>
        <p:nvSpPr>
          <p:cNvPr id="77" name="Rectangle 76">
            <a:extLst>
              <a:ext uri="{FF2B5EF4-FFF2-40B4-BE49-F238E27FC236}">
                <a16:creationId xmlns:a16="http://schemas.microsoft.com/office/drawing/2014/main" id="{C1CF7BFC-0A02-4106-88A8-CCC0D9444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73167A8C-FFEF-4D1B-8459-E2BB5C04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CA3DFBE-30A6-4BDE-9238-14F3652B4F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CE8CBCC-E744-D427-0241-B1C63F1747B4}"/>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12</a:t>
            </a:fld>
            <a:endParaRPr lang="en-US" sz="1600" b="1"/>
          </a:p>
        </p:txBody>
      </p:sp>
    </p:spTree>
    <p:extLst>
      <p:ext uri="{BB962C8B-B14F-4D97-AF65-F5344CB8AC3E}">
        <p14:creationId xmlns:p14="http://schemas.microsoft.com/office/powerpoint/2010/main" val="3608446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0" name="Rectangle 119">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ctangle 120">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blueprints">
            <a:extLst>
              <a:ext uri="{FF2B5EF4-FFF2-40B4-BE49-F238E27FC236}">
                <a16:creationId xmlns:a16="http://schemas.microsoft.com/office/drawing/2014/main" id="{895A91C6-C81E-FA7E-0FC0-2CDEF7F05BCF}"/>
              </a:ext>
            </a:extLst>
          </p:cNvPr>
          <p:cNvPicPr>
            <a:picLocks noChangeAspect="1"/>
          </p:cNvPicPr>
          <p:nvPr/>
        </p:nvPicPr>
        <p:blipFill>
          <a:blip r:embed="rId3"/>
          <a:stretch>
            <a:fillRect/>
          </a:stretch>
        </p:blipFill>
        <p:spPr>
          <a:xfrm>
            <a:off x="564646" y="2303603"/>
            <a:ext cx="3328786" cy="2221964"/>
          </a:xfrm>
          <a:prstGeom prst="rect">
            <a:avLst/>
          </a:prstGeom>
        </p:spPr>
      </p:pic>
      <p:sp>
        <p:nvSpPr>
          <p:cNvPr id="122" name="Rectangle 121">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a:xfrm>
            <a:off x="4919472" y="1056362"/>
            <a:ext cx="6627226" cy="1154102"/>
          </a:xfrm>
        </p:spPr>
        <p:txBody>
          <a:bodyPr vert="horz" lIns="109728" tIns="109728" rIns="109728" bIns="91440" rtlCol="0" anchor="ctr">
            <a:normAutofit/>
          </a:bodyPr>
          <a:lstStyle/>
          <a:p>
            <a:pPr>
              <a:lnSpc>
                <a:spcPct val="140000"/>
              </a:lnSpc>
            </a:pPr>
            <a:r>
              <a:rPr lang="en-US" sz="1700">
                <a:solidFill>
                  <a:schemeClr val="tx1">
                    <a:lumMod val="75000"/>
                    <a:lumOff val="25000"/>
                  </a:schemeClr>
                </a:solidFill>
              </a:rPr>
              <a:t>Your Supplies, Work and Projects: What to Capture for Past Performance Materials</a:t>
            </a:r>
          </a:p>
        </p:txBody>
      </p:sp>
      <p:sp>
        <p:nvSpPr>
          <p:cNvPr id="124" name="Rectangle 123">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3">
            <a:extLst>
              <a:ext uri="{FF2B5EF4-FFF2-40B4-BE49-F238E27FC236}">
                <a16:creationId xmlns:a16="http://schemas.microsoft.com/office/drawing/2014/main" id="{F00A520D-3554-D7B2-433B-17CC1CE83001}"/>
              </a:ext>
            </a:extLst>
          </p:cNvPr>
          <p:cNvSpPr>
            <a:spLocks noGrp="1" noChangeArrowheads="1"/>
          </p:cNvSpPr>
          <p:nvPr>
            <p:ph sz="quarter" idx="17"/>
          </p:nvPr>
        </p:nvSpPr>
        <p:spPr bwMode="auto">
          <a:xfrm>
            <a:off x="4921857" y="2268656"/>
            <a:ext cx="6627226" cy="35059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09728" tIns="109728" rIns="109728" bIns="91440" numCol="1" rtlCol="0"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30000"/>
              </a:lnSpc>
              <a:spcBef>
                <a:spcPts val="930"/>
              </a:spcBef>
              <a:buFont typeface="Corbel" panose="020B0503020204020204" pitchFamily="34" charset="0"/>
              <a:buChar char="•"/>
            </a:pPr>
            <a:r>
              <a:rPr lang="en-US" sz="1400" dirty="0">
                <a:solidFill>
                  <a:schemeClr val="tx1">
                    <a:lumMod val="75000"/>
                    <a:lumOff val="25000"/>
                  </a:schemeClr>
                </a:solidFill>
                <a:latin typeface="+mn-lt"/>
              </a:rPr>
              <a:t>Wide shot showing scope helps agencies understand scale.</a:t>
            </a:r>
          </a:p>
          <a:p>
            <a:pPr eaLnBrk="1" hangingPunct="1">
              <a:lnSpc>
                <a:spcPct val="130000"/>
              </a:lnSpc>
              <a:spcBef>
                <a:spcPts val="930"/>
              </a:spcBef>
              <a:buFont typeface="Corbel" panose="020B0503020204020204" pitchFamily="34" charset="0"/>
              <a:buChar char="•"/>
            </a:pPr>
            <a:r>
              <a:rPr lang="en-US" sz="1400" dirty="0">
                <a:solidFill>
                  <a:schemeClr val="tx1">
                    <a:lumMod val="75000"/>
                    <a:lumOff val="25000"/>
                  </a:schemeClr>
                </a:solidFill>
                <a:latin typeface="+mn-lt"/>
              </a:rPr>
              <a:t>Close up showing quality demonstrates workmanship.</a:t>
            </a:r>
          </a:p>
          <a:p>
            <a:pPr eaLnBrk="1" hangingPunct="1">
              <a:lnSpc>
                <a:spcPct val="130000"/>
              </a:lnSpc>
              <a:spcBef>
                <a:spcPts val="930"/>
              </a:spcBef>
              <a:buFont typeface="Corbel" panose="020B0503020204020204" pitchFamily="34" charset="0"/>
              <a:buChar char="•"/>
            </a:pPr>
            <a:r>
              <a:rPr lang="en-US" sz="1400" dirty="0">
                <a:solidFill>
                  <a:schemeClr val="tx1">
                    <a:lumMod val="75000"/>
                    <a:lumOff val="25000"/>
                  </a:schemeClr>
                </a:solidFill>
                <a:latin typeface="+mn-lt"/>
              </a:rPr>
              <a:t>Team members in uniform or on the job, if possible, shows professionalism.</a:t>
            </a:r>
          </a:p>
          <a:p>
            <a:pPr eaLnBrk="1" hangingPunct="1">
              <a:lnSpc>
                <a:spcPct val="130000"/>
              </a:lnSpc>
              <a:spcBef>
                <a:spcPts val="930"/>
              </a:spcBef>
              <a:buFont typeface="Corbel" panose="020B0503020204020204" pitchFamily="34" charset="0"/>
              <a:buChar char="•"/>
            </a:pPr>
            <a:r>
              <a:rPr lang="en-US" sz="1400" dirty="0">
                <a:solidFill>
                  <a:schemeClr val="tx1">
                    <a:lumMod val="75000"/>
                    <a:lumOff val="25000"/>
                  </a:schemeClr>
                </a:solidFill>
                <a:latin typeface="+mn-lt"/>
              </a:rPr>
              <a:t>Showing safe practices in action reinforces compliance.</a:t>
            </a:r>
          </a:p>
          <a:p>
            <a:pPr eaLnBrk="1" hangingPunct="1">
              <a:lnSpc>
                <a:spcPct val="130000"/>
              </a:lnSpc>
              <a:spcBef>
                <a:spcPts val="930"/>
              </a:spcBef>
              <a:buFont typeface="Corbel" panose="020B0503020204020204" pitchFamily="34" charset="0"/>
              <a:buChar char="•"/>
            </a:pPr>
            <a:r>
              <a:rPr lang="en-US" sz="1400" dirty="0">
                <a:solidFill>
                  <a:schemeClr val="tx1">
                    <a:lumMod val="75000"/>
                    <a:lumOff val="25000"/>
                  </a:schemeClr>
                </a:solidFill>
                <a:latin typeface="+mn-lt"/>
              </a:rPr>
              <a:t>Important aspects of the finished product highlight measurable results.</a:t>
            </a:r>
          </a:p>
          <a:p>
            <a:pPr eaLnBrk="1" hangingPunct="1">
              <a:lnSpc>
                <a:spcPct val="130000"/>
              </a:lnSpc>
              <a:spcBef>
                <a:spcPts val="930"/>
              </a:spcBef>
              <a:buFont typeface="Corbel" panose="020B0503020204020204" pitchFamily="34" charset="0"/>
              <a:buChar char="•"/>
            </a:pPr>
            <a:r>
              <a:rPr lang="en-US" sz="1400" dirty="0">
                <a:solidFill>
                  <a:schemeClr val="tx1">
                    <a:lumMod val="75000"/>
                    <a:lumOff val="25000"/>
                  </a:schemeClr>
                </a:solidFill>
                <a:latin typeface="+mn-lt"/>
              </a:rPr>
              <a:t>Screenshots of digital assets or reports are also useful in proposals to demonstrate deliverables.</a:t>
            </a:r>
          </a:p>
        </p:txBody>
      </p:sp>
      <p:sp>
        <p:nvSpPr>
          <p:cNvPr id="125" name="Rectangle 124">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21C0D8A-F0BB-0D41-83D4-BD5F5D53FB17}"/>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13</a:t>
            </a:fld>
            <a:endParaRPr lang="en-US" sz="1600" b="1"/>
          </a:p>
        </p:txBody>
      </p:sp>
    </p:spTree>
    <p:extLst>
      <p:ext uri="{BB962C8B-B14F-4D97-AF65-F5344CB8AC3E}">
        <p14:creationId xmlns:p14="http://schemas.microsoft.com/office/powerpoint/2010/main" val="2225637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CE150F8-29A4-A2DC-634E-EF644E061EE2}"/>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giving presentation">
            <a:extLst>
              <a:ext uri="{FF2B5EF4-FFF2-40B4-BE49-F238E27FC236}">
                <a16:creationId xmlns:a16="http://schemas.microsoft.com/office/drawing/2014/main" id="{78494EB2-2F05-522D-4DD6-1B437F726468}"/>
              </a:ext>
            </a:extLst>
          </p:cNvPr>
          <p:cNvPicPr>
            <a:picLocks noChangeAspect="1"/>
          </p:cNvPicPr>
          <p:nvPr/>
        </p:nvPicPr>
        <p:blipFill>
          <a:blip r:embed="rId3"/>
          <a:srcRect l="3745" r="41043"/>
          <a:stretch>
            <a:fillRect/>
          </a:stretch>
        </p:blipFill>
        <p:spPr>
          <a:xfrm>
            <a:off x="20" y="719747"/>
            <a:ext cx="4458058" cy="5389675"/>
          </a:xfrm>
          <a:prstGeom prst="rect">
            <a:avLst/>
          </a:prstGeom>
        </p:spPr>
      </p:pic>
      <p:sp>
        <p:nvSpPr>
          <p:cNvPr id="33" name="Rectangle 32">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ED245E-C690-6E12-076F-F6077B55D37C}"/>
              </a:ext>
            </a:extLst>
          </p:cNvPr>
          <p:cNvSpPr>
            <a:spLocks noGrp="1"/>
          </p:cNvSpPr>
          <p:nvPr>
            <p:ph type="title"/>
          </p:nvPr>
        </p:nvSpPr>
        <p:spPr>
          <a:xfrm>
            <a:off x="4919472" y="1056362"/>
            <a:ext cx="6627226" cy="1154102"/>
          </a:xfrm>
        </p:spPr>
        <p:txBody>
          <a:bodyPr vert="horz" lIns="109728" tIns="109728" rIns="109728" bIns="91440" rtlCol="0" anchor="ctr">
            <a:normAutofit/>
          </a:bodyPr>
          <a:lstStyle/>
          <a:p>
            <a:pPr>
              <a:lnSpc>
                <a:spcPct val="140000"/>
              </a:lnSpc>
            </a:pPr>
            <a:r>
              <a:rPr lang="en-US" sz="2800">
                <a:solidFill>
                  <a:schemeClr val="tx1">
                    <a:lumMod val="75000"/>
                    <a:lumOff val="25000"/>
                  </a:schemeClr>
                </a:solidFill>
              </a:rPr>
              <a:t>Equipment and Organization</a:t>
            </a:r>
          </a:p>
        </p:txBody>
      </p:sp>
      <p:sp>
        <p:nvSpPr>
          <p:cNvPr id="35" name="Rectangle 34">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3">
            <a:extLst>
              <a:ext uri="{FF2B5EF4-FFF2-40B4-BE49-F238E27FC236}">
                <a16:creationId xmlns:a16="http://schemas.microsoft.com/office/drawing/2014/main" id="{86354533-03F0-7BD7-66BA-991AE184AC97}"/>
              </a:ext>
            </a:extLst>
          </p:cNvPr>
          <p:cNvSpPr>
            <a:spLocks noGrp="1" noChangeArrowheads="1"/>
          </p:cNvSpPr>
          <p:nvPr>
            <p:ph sz="quarter" idx="17"/>
          </p:nvPr>
        </p:nvSpPr>
        <p:spPr bwMode="auto">
          <a:xfrm>
            <a:off x="4921857" y="2268656"/>
            <a:ext cx="6627226" cy="35059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09728" tIns="109728" rIns="109728" bIns="91440" numCol="1" rtlCol="0" anchor="t"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30000"/>
              </a:lnSpc>
              <a:spcBef>
                <a:spcPts val="930"/>
              </a:spcBef>
              <a:spcAft>
                <a:spcPts val="600"/>
              </a:spcAft>
              <a:buFont typeface="Corbel" panose="020B0503020204020204" pitchFamily="34" charset="0"/>
              <a:buChar char="•"/>
            </a:pPr>
            <a:r>
              <a:rPr lang="en-US" sz="1400" dirty="0">
                <a:solidFill>
                  <a:schemeClr val="tx1">
                    <a:lumMod val="75000"/>
                    <a:lumOff val="25000"/>
                  </a:schemeClr>
                </a:solidFill>
                <a:latin typeface="+mn-lt"/>
              </a:rPr>
              <a:t>Attending industry meetings and conferences shows subject matter expertise and engagement.</a:t>
            </a:r>
          </a:p>
          <a:p>
            <a:pPr eaLnBrk="1" hangingPunct="1">
              <a:lnSpc>
                <a:spcPct val="130000"/>
              </a:lnSpc>
              <a:spcBef>
                <a:spcPts val="930"/>
              </a:spcBef>
              <a:spcAft>
                <a:spcPts val="600"/>
              </a:spcAft>
              <a:buFont typeface="Corbel" panose="020B0503020204020204" pitchFamily="34" charset="0"/>
              <a:buChar char="•"/>
            </a:pPr>
            <a:r>
              <a:rPr lang="en-US" sz="1400" dirty="0">
                <a:solidFill>
                  <a:schemeClr val="tx1">
                    <a:lumMod val="75000"/>
                    <a:lumOff val="25000"/>
                  </a:schemeClr>
                </a:solidFill>
                <a:latin typeface="+mn-lt"/>
              </a:rPr>
              <a:t>Community service projects demonstrate civic commitment.</a:t>
            </a:r>
          </a:p>
          <a:p>
            <a:pPr eaLnBrk="1" hangingPunct="1">
              <a:lnSpc>
                <a:spcPct val="130000"/>
              </a:lnSpc>
              <a:spcBef>
                <a:spcPts val="930"/>
              </a:spcBef>
              <a:spcAft>
                <a:spcPts val="600"/>
              </a:spcAft>
              <a:buFont typeface="Corbel" panose="020B0503020204020204" pitchFamily="34" charset="0"/>
              <a:buChar char="•"/>
            </a:pPr>
            <a:r>
              <a:rPr lang="en-US" sz="1400" dirty="0">
                <a:solidFill>
                  <a:schemeClr val="tx1">
                    <a:lumMod val="75000"/>
                    <a:lumOff val="25000"/>
                  </a:schemeClr>
                </a:solidFill>
                <a:latin typeface="+mn-lt"/>
              </a:rPr>
              <a:t>Community events and sponsorships build public presence.</a:t>
            </a:r>
          </a:p>
          <a:p>
            <a:pPr eaLnBrk="1" hangingPunct="1">
              <a:lnSpc>
                <a:spcPct val="130000"/>
              </a:lnSpc>
              <a:spcBef>
                <a:spcPts val="930"/>
              </a:spcBef>
              <a:spcAft>
                <a:spcPts val="600"/>
              </a:spcAft>
              <a:buFont typeface="Corbel" panose="020B0503020204020204" pitchFamily="34" charset="0"/>
              <a:buChar char="•"/>
            </a:pPr>
            <a:r>
              <a:rPr lang="en-US" sz="1400" dirty="0">
                <a:solidFill>
                  <a:schemeClr val="tx1">
                    <a:lumMod val="75000"/>
                    <a:lumOff val="25000"/>
                  </a:schemeClr>
                </a:solidFill>
                <a:latin typeface="+mn-lt"/>
              </a:rPr>
              <a:t>Charitable activities show values alignment.</a:t>
            </a:r>
          </a:p>
          <a:p>
            <a:pPr eaLnBrk="1" hangingPunct="1">
              <a:lnSpc>
                <a:spcPct val="130000"/>
              </a:lnSpc>
              <a:spcBef>
                <a:spcPts val="930"/>
              </a:spcBef>
              <a:spcAft>
                <a:spcPts val="600"/>
              </a:spcAft>
              <a:buFont typeface="Corbel" panose="020B0503020204020204" pitchFamily="34" charset="0"/>
              <a:buChar char="•"/>
            </a:pPr>
            <a:r>
              <a:rPr lang="en-US" sz="1400" dirty="0">
                <a:solidFill>
                  <a:schemeClr val="tx1">
                    <a:lumMod val="75000"/>
                    <a:lumOff val="25000"/>
                  </a:schemeClr>
                </a:solidFill>
                <a:latin typeface="+mn-lt"/>
              </a:rPr>
              <a:t>Speaking engagements and mentoring sessions position you as a trusted expert.</a:t>
            </a:r>
          </a:p>
        </p:txBody>
      </p:sp>
      <p:sp>
        <p:nvSpPr>
          <p:cNvPr id="36" name="Rectangle 35">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E514A31-4B33-4B8A-47BA-89CFD328E6F4}"/>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14</a:t>
            </a:fld>
            <a:endParaRPr lang="en-US" sz="1600" b="1"/>
          </a:p>
        </p:txBody>
      </p:sp>
    </p:spTree>
    <p:extLst>
      <p:ext uri="{BB962C8B-B14F-4D97-AF65-F5344CB8AC3E}">
        <p14:creationId xmlns:p14="http://schemas.microsoft.com/office/powerpoint/2010/main" val="4008160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66099D9-5E09-70CD-FB57-58AAAC72AE20}"/>
            </a:ext>
          </a:extLst>
        </p:cNvPr>
        <p:cNvGrpSpPr/>
        <p:nvPr/>
      </p:nvGrpSpPr>
      <p:grpSpPr>
        <a:xfrm>
          <a:off x="0" y="0"/>
          <a:ext cx="0" cy="0"/>
          <a:chOff x="0" y="0"/>
          <a:chExt cx="0" cy="0"/>
        </a:xfrm>
      </p:grpSpPr>
      <p:sp>
        <p:nvSpPr>
          <p:cNvPr id="93" name="Rectangle 92">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5" name="Rectangle 94">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B17C8C-CC94-751D-D290-FA37B6432AC7}"/>
              </a:ext>
            </a:extLst>
          </p:cNvPr>
          <p:cNvSpPr>
            <a:spLocks noGrp="1"/>
          </p:cNvSpPr>
          <p:nvPr>
            <p:ph type="title"/>
          </p:nvPr>
        </p:nvSpPr>
        <p:spPr>
          <a:xfrm>
            <a:off x="1535371" y="1044054"/>
            <a:ext cx="10013709" cy="1030360"/>
          </a:xfrm>
        </p:spPr>
        <p:txBody>
          <a:bodyPr vert="horz" lIns="109728" tIns="109728" rIns="109728" bIns="91440" rtlCol="0" anchor="ctr">
            <a:normAutofit/>
          </a:bodyPr>
          <a:lstStyle/>
          <a:p>
            <a:pPr>
              <a:lnSpc>
                <a:spcPct val="150000"/>
              </a:lnSpc>
            </a:pPr>
            <a:r>
              <a:rPr lang="en-US" sz="3600"/>
              <a:t>Editing Photos Made Simple</a:t>
            </a:r>
          </a:p>
        </p:txBody>
      </p:sp>
      <p:sp>
        <p:nvSpPr>
          <p:cNvPr id="98" name="Rectangle 97">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18E01A4-57FC-2B4F-1FF1-A4B30C40D5CC}"/>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15</a:t>
            </a:fld>
            <a:endParaRPr lang="en-US" sz="1600" b="1"/>
          </a:p>
        </p:txBody>
      </p:sp>
      <p:graphicFrame>
        <p:nvGraphicFramePr>
          <p:cNvPr id="8" name="Rectangle 3">
            <a:extLst>
              <a:ext uri="{FF2B5EF4-FFF2-40B4-BE49-F238E27FC236}">
                <a16:creationId xmlns:a16="http://schemas.microsoft.com/office/drawing/2014/main" id="{8312F0CE-03CE-9BEC-C6BD-44D298E223D3}"/>
              </a:ext>
            </a:extLst>
          </p:cNvPr>
          <p:cNvGraphicFramePr>
            <a:graphicFrameLocks noGrp="1"/>
          </p:cNvGraphicFramePr>
          <p:nvPr>
            <p:ph sz="quarter" idx="17"/>
            <p:extLst>
              <p:ext uri="{D42A27DB-BD31-4B8C-83A1-F6EECF244321}">
                <p14:modId xmlns:p14="http://schemas.microsoft.com/office/powerpoint/2010/main" val="435198705"/>
              </p:ext>
            </p:extLst>
          </p:nvPr>
        </p:nvGraphicFramePr>
        <p:xfrm>
          <a:off x="1713976" y="2887824"/>
          <a:ext cx="9835087" cy="3357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1478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03376-B6E8-41C5-5141-FDD400364A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307B97-AA17-FCB4-5117-0B1581E9518D}"/>
              </a:ext>
            </a:extLst>
          </p:cNvPr>
          <p:cNvSpPr>
            <a:spLocks noGrp="1"/>
          </p:cNvSpPr>
          <p:nvPr>
            <p:ph type="title"/>
          </p:nvPr>
        </p:nvSpPr>
        <p:spPr/>
        <p:txBody>
          <a:bodyPr/>
          <a:lstStyle/>
          <a:p>
            <a:r>
              <a:rPr lang="en-US" dirty="0"/>
              <a:t>Editing Video for Small Businesses</a:t>
            </a:r>
          </a:p>
        </p:txBody>
      </p:sp>
      <p:sp>
        <p:nvSpPr>
          <p:cNvPr id="6" name="Rectangle 3">
            <a:extLst>
              <a:ext uri="{FF2B5EF4-FFF2-40B4-BE49-F238E27FC236}">
                <a16:creationId xmlns:a16="http://schemas.microsoft.com/office/drawing/2014/main" id="{F91F67A2-442E-DC44-FA94-5EB5259117CF}"/>
              </a:ext>
            </a:extLst>
          </p:cNvPr>
          <p:cNvSpPr>
            <a:spLocks noGrp="1" noChangeArrowheads="1"/>
          </p:cNvSpPr>
          <p:nvPr>
            <p:ph sz="quarter" idx="17"/>
          </p:nvPr>
        </p:nvSpPr>
        <p:spPr bwMode="auto">
          <a:xfrm>
            <a:off x="1327150" y="2553919"/>
            <a:ext cx="9863364" cy="3920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Aft>
                <a:spcPts val="600"/>
              </a:spcAft>
              <a:buNone/>
            </a:pPr>
            <a:r>
              <a:rPr lang="en-US" sz="2000" dirty="0">
                <a:latin typeface="+mn-lt"/>
              </a:rPr>
              <a:t>Many small businesses choose to hire videographers, but you can produce simple, quality videos by remembering these points:</a:t>
            </a:r>
          </a:p>
          <a:p>
            <a:pPr>
              <a:spcAft>
                <a:spcPts val="600"/>
              </a:spcAft>
              <a:buFont typeface="Arial" panose="020B0604020202020204" pitchFamily="34" charset="0"/>
              <a:buChar char="•"/>
            </a:pPr>
            <a:r>
              <a:rPr lang="en-US" sz="2000" dirty="0">
                <a:latin typeface="+mn-lt"/>
              </a:rPr>
              <a:t>Trim tightly - shorter content keeps attention.</a:t>
            </a:r>
          </a:p>
          <a:p>
            <a:pPr>
              <a:spcAft>
                <a:spcPts val="600"/>
              </a:spcAft>
              <a:buFont typeface="Arial" panose="020B0604020202020204" pitchFamily="34" charset="0"/>
              <a:buChar char="•"/>
            </a:pPr>
            <a:r>
              <a:rPr lang="en-US" sz="2000" dirty="0">
                <a:latin typeface="+mn-lt"/>
              </a:rPr>
              <a:t>Add captions - many viewers watch without sound. </a:t>
            </a:r>
          </a:p>
          <a:p>
            <a:pPr>
              <a:spcAft>
                <a:spcPts val="600"/>
              </a:spcAft>
              <a:buFont typeface="Arial" panose="020B0604020202020204" pitchFamily="34" charset="0"/>
              <a:buChar char="•"/>
            </a:pPr>
            <a:r>
              <a:rPr lang="en-US" sz="2000" dirty="0">
                <a:latin typeface="+mn-lt"/>
              </a:rPr>
              <a:t>Use simple transitions - keep it clean and professional.</a:t>
            </a:r>
          </a:p>
          <a:p>
            <a:pPr>
              <a:spcAft>
                <a:spcPts val="600"/>
              </a:spcAft>
              <a:buFont typeface="Arial" panose="020B0604020202020204" pitchFamily="34" charset="0"/>
              <a:buChar char="•"/>
            </a:pPr>
            <a:r>
              <a:rPr lang="en-US" sz="2000" dirty="0">
                <a:latin typeface="+mn-lt"/>
              </a:rPr>
              <a:t>Consumer-friendly tools that help with video creation include: </a:t>
            </a:r>
            <a:r>
              <a:rPr lang="en-US" sz="2000" dirty="0" err="1">
                <a:latin typeface="+mn-lt"/>
              </a:rPr>
              <a:t>CapCut</a:t>
            </a:r>
            <a:r>
              <a:rPr lang="en-US" sz="2000" dirty="0">
                <a:latin typeface="+mn-lt"/>
              </a:rPr>
              <a:t>, </a:t>
            </a:r>
            <a:r>
              <a:rPr lang="en-US" sz="2000" dirty="0" err="1">
                <a:latin typeface="+mn-lt"/>
              </a:rPr>
              <a:t>InShot</a:t>
            </a:r>
            <a:r>
              <a:rPr lang="en-US" sz="2000" dirty="0">
                <a:latin typeface="+mn-lt"/>
              </a:rPr>
              <a:t>, Canva video editor, iMovie, Clipchamp. </a:t>
            </a:r>
          </a:p>
          <a:p>
            <a:pPr>
              <a:spcAft>
                <a:spcPts val="600"/>
              </a:spcAft>
              <a:buFont typeface="Arial" panose="020B0604020202020204" pitchFamily="34" charset="0"/>
              <a:buChar char="•"/>
            </a:pPr>
            <a:r>
              <a:rPr lang="en-US" sz="2000" dirty="0">
                <a:latin typeface="+mn-lt"/>
              </a:rPr>
              <a:t>Focus on clarity and sound quality - clear audio matters more than effects.</a:t>
            </a:r>
          </a:p>
        </p:txBody>
      </p:sp>
      <p:sp>
        <p:nvSpPr>
          <p:cNvPr id="4" name="Slide Number Placeholder 3">
            <a:extLst>
              <a:ext uri="{FF2B5EF4-FFF2-40B4-BE49-F238E27FC236}">
                <a16:creationId xmlns:a16="http://schemas.microsoft.com/office/drawing/2014/main" id="{4E296D56-D6EF-08BB-3B2D-06ABC081BAA0}"/>
              </a:ext>
            </a:extLst>
          </p:cNvPr>
          <p:cNvSpPr>
            <a:spLocks noGrp="1"/>
          </p:cNvSpPr>
          <p:nvPr>
            <p:ph type="sldNum" sz="quarter" idx="12"/>
          </p:nvPr>
        </p:nvSpPr>
        <p:spPr/>
        <p:txBody>
          <a:bodyPr/>
          <a:lstStyle/>
          <a:p>
            <a:fld id="{FAEF9944-A4F6-4C59-AEBD-678D6480B8EA}" type="slidenum">
              <a:rPr lang="en-US" smtClean="0"/>
              <a:pPr/>
              <a:t>16</a:t>
            </a:fld>
            <a:endParaRPr lang="en-US"/>
          </a:p>
        </p:txBody>
      </p:sp>
    </p:spTree>
    <p:extLst>
      <p:ext uri="{BB962C8B-B14F-4D97-AF65-F5344CB8AC3E}">
        <p14:creationId xmlns:p14="http://schemas.microsoft.com/office/powerpoint/2010/main" val="2862184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6D207F6-8F14-9316-02D6-85E3CA2CEC17}"/>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5" name="Rectangle 54">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8" y="1767385"/>
            <a:ext cx="12188950" cy="436728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98E742-AAA1-5ABF-561D-785934669ED2}"/>
              </a:ext>
            </a:extLst>
          </p:cNvPr>
          <p:cNvSpPr>
            <a:spLocks noGrp="1"/>
          </p:cNvSpPr>
          <p:nvPr>
            <p:ph type="title"/>
          </p:nvPr>
        </p:nvSpPr>
        <p:spPr>
          <a:xfrm>
            <a:off x="642918" y="2138901"/>
            <a:ext cx="3411973" cy="3635693"/>
          </a:xfrm>
        </p:spPr>
        <p:txBody>
          <a:bodyPr vert="horz" lIns="109728" tIns="109728" rIns="109728" bIns="91440" rtlCol="0" anchor="ctr">
            <a:normAutofit/>
          </a:bodyPr>
          <a:lstStyle/>
          <a:p>
            <a:r>
              <a:rPr lang="en-US" sz="3600" dirty="0">
                <a:solidFill>
                  <a:schemeClr val="tx1"/>
                </a:solidFill>
              </a:rPr>
              <a:t>Video Types That Build Credibility</a:t>
            </a:r>
          </a:p>
        </p:txBody>
      </p:sp>
      <p:sp>
        <p:nvSpPr>
          <p:cNvPr id="57" name="Rectangle 56">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7538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2">
            <a:extLst>
              <a:ext uri="{FF2B5EF4-FFF2-40B4-BE49-F238E27FC236}">
                <a16:creationId xmlns:a16="http://schemas.microsoft.com/office/drawing/2014/main" id="{58997315-423E-D48D-CE1F-2005E6732BFC}"/>
              </a:ext>
            </a:extLst>
          </p:cNvPr>
          <p:cNvSpPr>
            <a:spLocks noGrp="1" noChangeArrowheads="1"/>
          </p:cNvSpPr>
          <p:nvPr>
            <p:ph sz="quarter" idx="17"/>
          </p:nvPr>
        </p:nvSpPr>
        <p:spPr bwMode="auto">
          <a:xfrm>
            <a:off x="4794636" y="1850761"/>
            <a:ext cx="7031603" cy="42199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09728" tIns="109728" rIns="109728" bIns="9144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Aft>
                <a:spcPts val="600"/>
              </a:spcAft>
              <a:buNone/>
            </a:pPr>
            <a:r>
              <a:rPr lang="en-US" sz="1600" dirty="0">
                <a:latin typeface="+mn-lt"/>
              </a:rPr>
              <a:t>Focus on agency buyers and respond to the needs of staff who seek your services under statewide contracts. </a:t>
            </a:r>
          </a:p>
          <a:p>
            <a:pPr>
              <a:spcAft>
                <a:spcPts val="600"/>
              </a:spcAft>
              <a:buFont typeface="Arial" panose="020B0604020202020204" pitchFamily="34" charset="0"/>
              <a:buChar char="•"/>
            </a:pPr>
            <a:r>
              <a:rPr lang="en-US" sz="1600" dirty="0">
                <a:latin typeface="+mn-lt"/>
              </a:rPr>
              <a:t>One-minute company overview = Quick introduction to services and strengths. Capability overview - highlights qualifications and certifications.</a:t>
            </a:r>
          </a:p>
          <a:p>
            <a:pPr>
              <a:spcAft>
                <a:spcPts val="600"/>
              </a:spcAft>
              <a:buFont typeface="Arial" panose="020B0604020202020204" pitchFamily="34" charset="0"/>
              <a:buChar char="•"/>
            </a:pPr>
            <a:r>
              <a:rPr lang="en-US" sz="1600" dirty="0">
                <a:latin typeface="+mn-lt"/>
              </a:rPr>
              <a:t>Project case study - shows before, process, and final outcome.</a:t>
            </a:r>
          </a:p>
          <a:p>
            <a:pPr>
              <a:spcAft>
                <a:spcPts val="600"/>
              </a:spcAft>
              <a:buFont typeface="Arial" panose="020B0604020202020204" pitchFamily="34" charset="0"/>
              <a:buChar char="•"/>
            </a:pPr>
            <a:r>
              <a:rPr lang="en-US" sz="1600" dirty="0">
                <a:latin typeface="+mn-lt"/>
              </a:rPr>
              <a:t>Process walkthrough - demonstrate how work is performed.</a:t>
            </a:r>
          </a:p>
          <a:p>
            <a:pPr>
              <a:spcAft>
                <a:spcPts val="600"/>
              </a:spcAft>
              <a:buFont typeface="Arial" panose="020B0604020202020204" pitchFamily="34" charset="0"/>
              <a:buChar char="•"/>
            </a:pPr>
            <a:r>
              <a:rPr lang="en-US" sz="1600" dirty="0">
                <a:latin typeface="+mn-lt"/>
              </a:rPr>
              <a:t>Client testimonial, when appropriate – third-party validation builds trust.</a:t>
            </a:r>
          </a:p>
        </p:txBody>
      </p:sp>
      <p:sp>
        <p:nvSpPr>
          <p:cNvPr id="4" name="Slide Number Placeholder 3">
            <a:extLst>
              <a:ext uri="{FF2B5EF4-FFF2-40B4-BE49-F238E27FC236}">
                <a16:creationId xmlns:a16="http://schemas.microsoft.com/office/drawing/2014/main" id="{4D42C891-1EB5-58E4-4A35-A851811173C9}"/>
              </a:ext>
            </a:extLst>
          </p:cNvPr>
          <p:cNvSpPr>
            <a:spLocks noGrp="1"/>
          </p:cNvSpPr>
          <p:nvPr>
            <p:ph type="sldNum" sz="quarter" idx="12"/>
          </p:nvPr>
        </p:nvSpPr>
        <p:spPr/>
        <p:txBody>
          <a:bodyPr/>
          <a:lstStyle/>
          <a:p>
            <a:fld id="{FAEF9944-A4F6-4C59-AEBD-678D6480B8EA}" type="slidenum">
              <a:rPr lang="en-US" smtClean="0"/>
              <a:pPr/>
              <a:t>17</a:t>
            </a:fld>
            <a:endParaRPr lang="en-US"/>
          </a:p>
        </p:txBody>
      </p:sp>
      <p:sp>
        <p:nvSpPr>
          <p:cNvPr id="3" name="TextBox 2">
            <a:extLst>
              <a:ext uri="{FF2B5EF4-FFF2-40B4-BE49-F238E27FC236}">
                <a16:creationId xmlns:a16="http://schemas.microsoft.com/office/drawing/2014/main" id="{17771AC0-FF49-CD17-0545-65C5D6B5C482}"/>
              </a:ext>
            </a:extLst>
          </p:cNvPr>
          <p:cNvSpPr txBox="1"/>
          <p:nvPr/>
        </p:nvSpPr>
        <p:spPr>
          <a:xfrm>
            <a:off x="407629" y="4963189"/>
            <a:ext cx="3816852" cy="923330"/>
          </a:xfrm>
          <a:prstGeom prst="rect">
            <a:avLst/>
          </a:prstGeom>
          <a:noFill/>
          <a:ln>
            <a:solidFill>
              <a:srgbClr val="C00000"/>
            </a:solidFill>
          </a:ln>
        </p:spPr>
        <p:txBody>
          <a:bodyPr wrap="square" rtlCol="0">
            <a:spAutoFit/>
          </a:bodyPr>
          <a:lstStyle/>
          <a:p>
            <a:r>
              <a:rPr lang="en-US" dirty="0"/>
              <a:t>Example  template for corporate overview video: </a:t>
            </a:r>
            <a:r>
              <a:rPr lang="en-US" dirty="0">
                <a:hlinkClick r:id="rId3" tooltip="Share link"/>
              </a:rPr>
              <a:t>https://youtu.be/sEhS83z3XRM</a:t>
            </a:r>
            <a:endParaRPr lang="en-US" dirty="0"/>
          </a:p>
        </p:txBody>
      </p:sp>
    </p:spTree>
    <p:extLst>
      <p:ext uri="{BB962C8B-B14F-4D97-AF65-F5344CB8AC3E}">
        <p14:creationId xmlns:p14="http://schemas.microsoft.com/office/powerpoint/2010/main" val="785546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CD85556-770C-F42A-DBAE-68062725FA9E}"/>
            </a:ext>
          </a:extLst>
        </p:cNvPr>
        <p:cNvGrpSpPr/>
        <p:nvPr/>
      </p:nvGrpSpPr>
      <p:grpSpPr>
        <a:xfrm>
          <a:off x="0" y="0"/>
          <a:ext cx="0" cy="0"/>
          <a:chOff x="0" y="0"/>
          <a:chExt cx="0" cy="0"/>
        </a:xfrm>
      </p:grpSpPr>
      <p:sp>
        <p:nvSpPr>
          <p:cNvPr id="78" name="Rectangle 77">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2" name="Rectangle 81">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35A5CD-B660-5C21-88C5-291F20C13A54}"/>
              </a:ext>
            </a:extLst>
          </p:cNvPr>
          <p:cNvPicPr>
            <a:picLocks noChangeAspect="1"/>
          </p:cNvPicPr>
          <p:nvPr/>
        </p:nvPicPr>
        <p:blipFill>
          <a:blip r:embed="rId3"/>
          <a:stretch>
            <a:fillRect/>
          </a:stretch>
        </p:blipFill>
        <p:spPr>
          <a:xfrm>
            <a:off x="564646" y="2490847"/>
            <a:ext cx="3328786" cy="1847476"/>
          </a:xfrm>
          <a:prstGeom prst="rect">
            <a:avLst/>
          </a:prstGeom>
        </p:spPr>
      </p:pic>
      <p:sp>
        <p:nvSpPr>
          <p:cNvPr id="86" name="Rectangle 85">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CDA189-59A2-1486-D71F-BD4F9AB20D2E}"/>
              </a:ext>
            </a:extLst>
          </p:cNvPr>
          <p:cNvSpPr>
            <a:spLocks noGrp="1"/>
          </p:cNvSpPr>
          <p:nvPr>
            <p:ph type="ctrTitle"/>
          </p:nvPr>
        </p:nvSpPr>
        <p:spPr>
          <a:xfrm>
            <a:off x="4919472" y="1056362"/>
            <a:ext cx="6627226" cy="1154102"/>
          </a:xfrm>
        </p:spPr>
        <p:txBody>
          <a:bodyPr vert="horz" lIns="109728" tIns="109728" rIns="109728" bIns="91440" rtlCol="0" anchor="ctr">
            <a:normAutofit/>
          </a:bodyPr>
          <a:lstStyle/>
          <a:p>
            <a:pPr>
              <a:lnSpc>
                <a:spcPct val="140000"/>
              </a:lnSpc>
            </a:pPr>
            <a:r>
              <a:rPr lang="en-US" sz="2500" b="1"/>
              <a:t>Examples of Photos or Videos</a:t>
            </a:r>
          </a:p>
        </p:txBody>
      </p:sp>
      <p:sp>
        <p:nvSpPr>
          <p:cNvPr id="90" name="Rectangle 89">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3">
            <a:extLst>
              <a:ext uri="{FF2B5EF4-FFF2-40B4-BE49-F238E27FC236}">
                <a16:creationId xmlns:a16="http://schemas.microsoft.com/office/drawing/2014/main" id="{326C18F7-D2AF-BF85-D23D-FC98B9363A30}"/>
              </a:ext>
            </a:extLst>
          </p:cNvPr>
          <p:cNvSpPr>
            <a:spLocks noGrp="1" noChangeArrowheads="1"/>
          </p:cNvSpPr>
          <p:nvPr>
            <p:ph type="subTitle" idx="1"/>
          </p:nvPr>
        </p:nvSpPr>
        <p:spPr bwMode="auto">
          <a:xfrm>
            <a:off x="4921856" y="2085776"/>
            <a:ext cx="6774843" cy="35059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09728" tIns="109728" rIns="109728" bIns="91440" numCol="1" rtlCol="0"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indent="-285750" eaLnBrk="1" hangingPunct="1">
              <a:lnSpc>
                <a:spcPct val="130000"/>
              </a:lnSpc>
              <a:spcBef>
                <a:spcPts val="0"/>
              </a:spcBef>
              <a:spcAft>
                <a:spcPts val="600"/>
              </a:spcAft>
              <a:buFont typeface="Corbel" panose="020B0503020204020204" pitchFamily="34" charset="0"/>
              <a:buChar char="•"/>
            </a:pPr>
            <a:r>
              <a:rPr lang="en-US" sz="1400" dirty="0">
                <a:solidFill>
                  <a:schemeClr val="tx1">
                    <a:lumMod val="75000"/>
                    <a:lumOff val="25000"/>
                  </a:schemeClr>
                </a:solidFill>
                <a:latin typeface="+mn-lt"/>
              </a:rPr>
              <a:t>Landscaping company showing how to prepare for Spring with photo of a large complex (demonstrates expertise and seasonal readiness, ability to fulfill agency contracts).</a:t>
            </a:r>
          </a:p>
          <a:p>
            <a:pPr marL="285750" indent="-285750" eaLnBrk="1" hangingPunct="1">
              <a:lnSpc>
                <a:spcPct val="130000"/>
              </a:lnSpc>
              <a:spcBef>
                <a:spcPts val="0"/>
              </a:spcBef>
              <a:spcAft>
                <a:spcPts val="600"/>
              </a:spcAft>
              <a:buFont typeface="Corbel" panose="020B0503020204020204" pitchFamily="34" charset="0"/>
              <a:buChar char="•"/>
            </a:pPr>
            <a:r>
              <a:rPr lang="en-US" sz="1400" dirty="0">
                <a:solidFill>
                  <a:schemeClr val="tx1">
                    <a:lumMod val="75000"/>
                    <a:lumOff val="25000"/>
                  </a:schemeClr>
                </a:solidFill>
                <a:latin typeface="+mn-lt"/>
              </a:rPr>
              <a:t>Trucking company discussing a WSDOT project near completion and ribbon cutting (shows scale and past public partnership).</a:t>
            </a:r>
          </a:p>
          <a:p>
            <a:pPr marL="285750" indent="-285750" eaLnBrk="1" hangingPunct="1">
              <a:lnSpc>
                <a:spcPct val="130000"/>
              </a:lnSpc>
              <a:spcBef>
                <a:spcPts val="0"/>
              </a:spcBef>
              <a:spcAft>
                <a:spcPts val="600"/>
              </a:spcAft>
              <a:buFont typeface="Corbel" panose="020B0503020204020204" pitchFamily="34" charset="0"/>
              <a:buChar char="•"/>
            </a:pPr>
            <a:r>
              <a:rPr lang="en-US" sz="1400" dirty="0">
                <a:solidFill>
                  <a:schemeClr val="tx1">
                    <a:lumMod val="75000"/>
                    <a:lumOff val="25000"/>
                  </a:schemeClr>
                </a:solidFill>
                <a:latin typeface="+mn-lt"/>
              </a:rPr>
              <a:t>Painting company before and after a city renovation (visual proof of transformation, shows past performance with agencies).</a:t>
            </a:r>
          </a:p>
          <a:p>
            <a:pPr marL="285750" indent="-285750" eaLnBrk="1" hangingPunct="1">
              <a:lnSpc>
                <a:spcPct val="130000"/>
              </a:lnSpc>
              <a:spcBef>
                <a:spcPts val="0"/>
              </a:spcBef>
              <a:spcAft>
                <a:spcPts val="600"/>
              </a:spcAft>
              <a:buFont typeface="Corbel" panose="020B0503020204020204" pitchFamily="34" charset="0"/>
              <a:buChar char="•"/>
            </a:pPr>
            <a:r>
              <a:rPr lang="en-US" sz="1400" dirty="0">
                <a:solidFill>
                  <a:schemeClr val="tx1">
                    <a:lumMod val="75000"/>
                    <a:lumOff val="25000"/>
                  </a:schemeClr>
                </a:solidFill>
                <a:latin typeface="+mn-lt"/>
              </a:rPr>
              <a:t>Translation company featuring a company meeting discussing accessibility standards and video subtitle process (highlights language capacity and technical skill, familiarity with agency standards).</a:t>
            </a:r>
          </a:p>
        </p:txBody>
      </p:sp>
      <p:sp>
        <p:nvSpPr>
          <p:cNvPr id="92" name="Rectangle 91">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12CBC569-4D4A-FB0B-20B2-1090F46D993B}"/>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mtClean="0"/>
              <a:pPr>
                <a:spcAft>
                  <a:spcPts val="600"/>
                </a:spcAft>
              </a:pPr>
              <a:t>18</a:t>
            </a:fld>
            <a:endParaRPr lang="en-US"/>
          </a:p>
        </p:txBody>
      </p:sp>
    </p:spTree>
    <p:extLst>
      <p:ext uri="{BB962C8B-B14F-4D97-AF65-F5344CB8AC3E}">
        <p14:creationId xmlns:p14="http://schemas.microsoft.com/office/powerpoint/2010/main" val="14179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B5BD8-7237-3020-2E7A-6CA237CB4CB0}"/>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4AF84CA-534A-0A9A-C86C-0227164393B1}"/>
              </a:ext>
            </a:extLst>
          </p:cNvPr>
          <p:cNvSpPr txBox="1">
            <a:spLocks/>
          </p:cNvSpPr>
          <p:nvPr/>
        </p:nvSpPr>
        <p:spPr>
          <a:xfrm>
            <a:off x="1118921" y="2560697"/>
            <a:ext cx="9510218" cy="3505938"/>
          </a:xfrm>
          <a:prstGeom prst="rect">
            <a:avLst/>
          </a:prstGeom>
        </p:spPr>
        <p:txBody>
          <a:bodyPr vert="horz" lIns="109728" tIns="109728" rIns="109728" bIns="91440" rtlCol="0" anchor="t">
            <a:norm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285750" indent="-285750">
              <a:buFont typeface="Arial" panose="020B0604020202020204" pitchFamily="34" charset="0"/>
              <a:buChar char="•"/>
            </a:pPr>
            <a:r>
              <a:rPr lang="en-US" b="0" dirty="0"/>
              <a:t>A script is a short outline of what you will say on camera. It prevents rambling and keeps message focused.</a:t>
            </a:r>
          </a:p>
          <a:p>
            <a:pPr marL="285750" indent="-285750">
              <a:buFont typeface="Arial" panose="020B0604020202020204" pitchFamily="34" charset="0"/>
              <a:buChar char="•"/>
            </a:pPr>
            <a:r>
              <a:rPr lang="en-US" b="0" dirty="0"/>
              <a:t>How to write a short script: define audience, state problem, show solution, end with contact information.</a:t>
            </a:r>
          </a:p>
          <a:p>
            <a:pPr marL="285750" indent="-285750">
              <a:buFont typeface="Arial" panose="020B0604020202020204" pitchFamily="34" charset="0"/>
              <a:buChar char="•"/>
            </a:pPr>
            <a:r>
              <a:rPr lang="en-US" b="0" dirty="0"/>
              <a:t>Keep it under one minute for short-form content. Shorter scripts are easier to deliver clearly.</a:t>
            </a:r>
          </a:p>
        </p:txBody>
      </p:sp>
      <p:sp>
        <p:nvSpPr>
          <p:cNvPr id="8" name="TextBox 7">
            <a:extLst>
              <a:ext uri="{FF2B5EF4-FFF2-40B4-BE49-F238E27FC236}">
                <a16:creationId xmlns:a16="http://schemas.microsoft.com/office/drawing/2014/main" id="{C25E2CEA-3C59-6FA0-FE01-04AA7BA2BAC6}"/>
              </a:ext>
            </a:extLst>
          </p:cNvPr>
          <p:cNvSpPr txBox="1"/>
          <p:nvPr/>
        </p:nvSpPr>
        <p:spPr>
          <a:xfrm>
            <a:off x="1334687" y="1182174"/>
            <a:ext cx="9078686" cy="646331"/>
          </a:xfrm>
          <a:prstGeom prst="rect">
            <a:avLst/>
          </a:prstGeom>
          <a:noFill/>
        </p:spPr>
        <p:txBody>
          <a:bodyPr wrap="square" rtlCol="0">
            <a:spAutoFit/>
          </a:bodyPr>
          <a:lstStyle/>
          <a:p>
            <a:r>
              <a:rPr lang="en-US" sz="3600" b="1" dirty="0">
                <a:solidFill>
                  <a:schemeClr val="bg1"/>
                </a:solidFill>
              </a:rPr>
              <a:t>What Is a Script and Why It Matters</a:t>
            </a:r>
          </a:p>
        </p:txBody>
      </p:sp>
      <p:sp>
        <p:nvSpPr>
          <p:cNvPr id="9" name="Slide Number Placeholder 8">
            <a:extLst>
              <a:ext uri="{FF2B5EF4-FFF2-40B4-BE49-F238E27FC236}">
                <a16:creationId xmlns:a16="http://schemas.microsoft.com/office/drawing/2014/main" id="{E83530A2-EA5B-135C-1944-36EDA97DEDC2}"/>
              </a:ext>
            </a:extLst>
          </p:cNvPr>
          <p:cNvSpPr>
            <a:spLocks noGrp="1"/>
          </p:cNvSpPr>
          <p:nvPr>
            <p:ph type="sldNum" sz="quarter" idx="12"/>
          </p:nvPr>
        </p:nvSpPr>
        <p:spPr/>
        <p:txBody>
          <a:bodyPr/>
          <a:lstStyle/>
          <a:p>
            <a:fld id="{FAEF9944-A4F6-4C59-AEBD-678D6480B8EA}" type="slidenum">
              <a:rPr lang="en-US" smtClean="0"/>
              <a:pPr/>
              <a:t>19</a:t>
            </a:fld>
            <a:endParaRPr lang="en-US"/>
          </a:p>
        </p:txBody>
      </p:sp>
    </p:spTree>
    <p:extLst>
      <p:ext uri="{BB962C8B-B14F-4D97-AF65-F5344CB8AC3E}">
        <p14:creationId xmlns:p14="http://schemas.microsoft.com/office/powerpoint/2010/main" val="238641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DA4E7B50-D68C-43EB-930F-EA442A13A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2822754-E01B-4742-88B9-BE0984BAF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Hourglass and a calendar">
            <a:extLst>
              <a:ext uri="{FF2B5EF4-FFF2-40B4-BE49-F238E27FC236}">
                <a16:creationId xmlns:a16="http://schemas.microsoft.com/office/drawing/2014/main" id="{A2A471EF-1B86-0E43-AC55-0B9449F908F0}"/>
              </a:ext>
            </a:extLst>
          </p:cNvPr>
          <p:cNvPicPr>
            <a:picLocks noChangeAspect="1"/>
          </p:cNvPicPr>
          <p:nvPr/>
        </p:nvPicPr>
        <p:blipFill>
          <a:blip r:embed="rId3"/>
          <a:srcRect l="46361" r="473"/>
          <a:stretch>
            <a:fillRect/>
          </a:stretch>
        </p:blipFill>
        <p:spPr>
          <a:xfrm>
            <a:off x="8194348" y="1074544"/>
            <a:ext cx="3997652" cy="5037857"/>
          </a:xfrm>
          <a:prstGeom prst="rect">
            <a:avLst/>
          </a:prstGeom>
        </p:spPr>
      </p:pic>
      <p:sp>
        <p:nvSpPr>
          <p:cNvPr id="18" name="Rectangle 17">
            <a:extLst>
              <a:ext uri="{FF2B5EF4-FFF2-40B4-BE49-F238E27FC236}">
                <a16:creationId xmlns:a16="http://schemas.microsoft.com/office/drawing/2014/main" id="{387C5BBA-BBE2-4821-96CF-38FC49570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611DA2B-4CF7-4A57-82AC-FA120DE44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787178" y="1066606"/>
            <a:ext cx="6623040" cy="1140580"/>
          </a:xfrm>
        </p:spPr>
        <p:txBody>
          <a:bodyPr vert="horz" lIns="109728" tIns="109728" rIns="109728" bIns="91440" rtlCol="0" anchor="ctr">
            <a:normAutofit/>
          </a:bodyPr>
          <a:lstStyle/>
          <a:p>
            <a:pPr>
              <a:lnSpc>
                <a:spcPct val="150000"/>
              </a:lnSpc>
            </a:pPr>
            <a:r>
              <a:rPr lang="en-US" sz="3600" dirty="0"/>
              <a:t>Agenda</a:t>
            </a:r>
          </a:p>
        </p:txBody>
      </p:sp>
      <p:sp>
        <p:nvSpPr>
          <p:cNvPr id="5" name="Content Placeholder 4">
            <a:extLst>
              <a:ext uri="{FF2B5EF4-FFF2-40B4-BE49-F238E27FC236}">
                <a16:creationId xmlns:a16="http://schemas.microsoft.com/office/drawing/2014/main" id="{30EB58E2-A9A0-481A-8B5B-381B836CE40B}"/>
              </a:ext>
            </a:extLst>
          </p:cNvPr>
          <p:cNvSpPr>
            <a:spLocks noGrp="1"/>
          </p:cNvSpPr>
          <p:nvPr>
            <p:ph type="body" sz="half" idx="2"/>
          </p:nvPr>
        </p:nvSpPr>
        <p:spPr>
          <a:xfrm>
            <a:off x="787179" y="2127008"/>
            <a:ext cx="6623039" cy="3909998"/>
          </a:xfrm>
        </p:spPr>
        <p:txBody>
          <a:bodyPr vert="horz" lIns="109728" tIns="109728" rIns="109728" bIns="91440" rtlCol="0" anchor="t">
            <a:noAutofit/>
          </a:bodyPr>
          <a:lstStyle/>
          <a:p>
            <a:pPr marL="342900" indent="-342900">
              <a:lnSpc>
                <a:spcPct val="130000"/>
              </a:lnSpc>
              <a:spcBef>
                <a:spcPts val="0"/>
              </a:spcBef>
              <a:spcAft>
                <a:spcPts val="600"/>
              </a:spcAft>
              <a:buFont typeface="+mj-lt"/>
              <a:buAutoNum type="arabicPeriod"/>
            </a:pPr>
            <a:r>
              <a:rPr lang="en-US" sz="1400" dirty="0"/>
              <a:t>Welcome and Introductions</a:t>
            </a:r>
          </a:p>
          <a:p>
            <a:pPr marL="342900" indent="-342900">
              <a:lnSpc>
                <a:spcPct val="130000"/>
              </a:lnSpc>
              <a:spcBef>
                <a:spcPts val="0"/>
              </a:spcBef>
              <a:spcAft>
                <a:spcPts val="600"/>
              </a:spcAft>
              <a:buFont typeface="+mj-lt"/>
              <a:buAutoNum type="arabicPeriod"/>
            </a:pPr>
            <a:r>
              <a:rPr lang="en-US" sz="1400" dirty="0"/>
              <a:t>Workshop—State Contracting Basics</a:t>
            </a:r>
          </a:p>
          <a:p>
            <a:pPr marL="809625" lvl="2" indent="-342900">
              <a:lnSpc>
                <a:spcPct val="130000"/>
              </a:lnSpc>
              <a:spcBef>
                <a:spcPts val="0"/>
              </a:spcBef>
              <a:spcAft>
                <a:spcPts val="600"/>
              </a:spcAft>
              <a:buFont typeface="Arial" panose="020B0604020202020204" pitchFamily="34" charset="0"/>
              <a:buChar char="•"/>
            </a:pPr>
            <a:r>
              <a:rPr lang="en-US" sz="1400" i="0" dirty="0"/>
              <a:t>OFM Vendor Payee Registration</a:t>
            </a:r>
          </a:p>
          <a:p>
            <a:pPr marL="809625" lvl="2" indent="-342900">
              <a:lnSpc>
                <a:spcPct val="130000"/>
              </a:lnSpc>
              <a:spcBef>
                <a:spcPts val="0"/>
              </a:spcBef>
              <a:spcAft>
                <a:spcPts val="600"/>
              </a:spcAft>
              <a:buFont typeface="Arial" panose="020B0604020202020204" pitchFamily="34" charset="0"/>
              <a:buChar char="•"/>
            </a:pPr>
            <a:r>
              <a:rPr lang="en-US" sz="1400" i="0" dirty="0"/>
              <a:t>Sales Reporting</a:t>
            </a:r>
          </a:p>
          <a:p>
            <a:pPr marL="809625" lvl="2" indent="-342900">
              <a:lnSpc>
                <a:spcPct val="130000"/>
              </a:lnSpc>
              <a:spcBef>
                <a:spcPts val="0"/>
              </a:spcBef>
              <a:spcAft>
                <a:spcPts val="600"/>
              </a:spcAft>
              <a:buFont typeface="Arial" panose="020B0604020202020204" pitchFamily="34" charset="0"/>
              <a:buChar char="•"/>
            </a:pPr>
            <a:r>
              <a:rPr lang="en-US" sz="1400" i="0" dirty="0"/>
              <a:t>Small Business Registration &amp; Certifications</a:t>
            </a:r>
          </a:p>
          <a:p>
            <a:pPr marL="809625" lvl="2" indent="-342900">
              <a:lnSpc>
                <a:spcPct val="130000"/>
              </a:lnSpc>
              <a:spcBef>
                <a:spcPts val="0"/>
              </a:spcBef>
              <a:spcAft>
                <a:spcPts val="600"/>
              </a:spcAft>
              <a:buFont typeface="Arial" panose="020B0604020202020204" pitchFamily="34" charset="0"/>
              <a:buChar char="•"/>
            </a:pPr>
            <a:r>
              <a:rPr lang="en-US" sz="1400" i="0" dirty="0"/>
              <a:t>Scope &amp; Quote Process</a:t>
            </a:r>
          </a:p>
          <a:p>
            <a:pPr marL="342900" indent="-342900">
              <a:lnSpc>
                <a:spcPct val="130000"/>
              </a:lnSpc>
              <a:spcBef>
                <a:spcPts val="0"/>
              </a:spcBef>
              <a:spcAft>
                <a:spcPts val="600"/>
              </a:spcAft>
              <a:buFont typeface="+mj-lt"/>
              <a:buAutoNum type="arabicPeriod"/>
            </a:pPr>
            <a:r>
              <a:rPr lang="en-US" sz="1400" dirty="0"/>
              <a:t>Strategic Emails and Newsletters: Adding Value and Staying Engaged with Agencies</a:t>
            </a:r>
          </a:p>
          <a:p>
            <a:pPr marL="342900" indent="-342900">
              <a:lnSpc>
                <a:spcPct val="130000"/>
              </a:lnSpc>
              <a:spcBef>
                <a:spcPts val="0"/>
              </a:spcBef>
              <a:spcAft>
                <a:spcPts val="600"/>
              </a:spcAft>
              <a:buFont typeface="+mj-lt"/>
              <a:buAutoNum type="arabicPeriod"/>
            </a:pPr>
            <a:r>
              <a:rPr lang="en-US" sz="1400" dirty="0"/>
              <a:t>Q &amp; A and Discussion (Workshop Topic)</a:t>
            </a:r>
          </a:p>
          <a:p>
            <a:pPr marL="0" lvl="2">
              <a:lnSpc>
                <a:spcPct val="130000"/>
              </a:lnSpc>
              <a:spcBef>
                <a:spcPts val="0"/>
              </a:spcBef>
              <a:spcAft>
                <a:spcPts val="600"/>
              </a:spcAft>
            </a:pPr>
            <a:r>
              <a:rPr lang="en-US" sz="1400" i="0" dirty="0"/>
              <a:t>5. Q &amp; A about Statewide Contracts</a:t>
            </a:r>
          </a:p>
          <a:p>
            <a:pPr marL="0" lvl="2">
              <a:lnSpc>
                <a:spcPct val="130000"/>
              </a:lnSpc>
              <a:spcBef>
                <a:spcPts val="0"/>
              </a:spcBef>
              <a:spcAft>
                <a:spcPts val="600"/>
              </a:spcAft>
            </a:pPr>
            <a:r>
              <a:rPr lang="en-US" sz="1400" i="0" dirty="0"/>
              <a:t>6. Closing Remarks</a:t>
            </a:r>
            <a:endParaRPr lang="en-US" sz="1400" dirty="0"/>
          </a:p>
        </p:txBody>
      </p:sp>
      <p:sp>
        <p:nvSpPr>
          <p:cNvPr id="22" name="Rectangle 21">
            <a:extLst>
              <a:ext uri="{FF2B5EF4-FFF2-40B4-BE49-F238E27FC236}">
                <a16:creationId xmlns:a16="http://schemas.microsoft.com/office/drawing/2014/main" id="{C1CF7BFC-0A02-4106-88A8-CCC0D9444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5304E59-B4DC-4CA3-89F1-5C88000EB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3167A8C-FFEF-4D1B-8459-E2BB5C04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CA3DFBE-30A6-4BDE-9238-14F3652B4F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0A409157-F105-6B22-8684-63B8B45538BE}"/>
              </a:ext>
            </a:extLst>
          </p:cNvPr>
          <p:cNvSpPr>
            <a:spLocks noGrp="1"/>
          </p:cNvSpPr>
          <p:nvPr>
            <p:ph type="sldNum" sz="quarter" idx="12"/>
          </p:nvPr>
        </p:nvSpPr>
        <p:spPr/>
        <p:txBody>
          <a:bodyPr/>
          <a:lstStyle/>
          <a:p>
            <a:fld id="{FAEF9944-A4F6-4C59-AEBD-678D6480B8EA}" type="slidenum">
              <a:rPr lang="en-US" smtClean="0"/>
              <a:pPr/>
              <a:t>2</a:t>
            </a:fld>
            <a:endParaRPr lang="en-US"/>
          </a:p>
        </p:txBody>
      </p:sp>
    </p:spTree>
    <p:extLst>
      <p:ext uri="{BB962C8B-B14F-4D97-AF65-F5344CB8AC3E}">
        <p14:creationId xmlns:p14="http://schemas.microsoft.com/office/powerpoint/2010/main" val="3318299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36ABB3A-8A25-188B-2227-642D1B0518F1}"/>
            </a:ext>
          </a:extLst>
        </p:cNvPr>
        <p:cNvGrpSpPr/>
        <p:nvPr/>
      </p:nvGrpSpPr>
      <p:grpSpPr>
        <a:xfrm>
          <a:off x="0" y="0"/>
          <a:ext cx="0" cy="0"/>
          <a:chOff x="0" y="0"/>
          <a:chExt cx="0" cy="0"/>
        </a:xfrm>
      </p:grpSpPr>
      <p:sp>
        <p:nvSpPr>
          <p:cNvPr id="62" name="Rectangle 61">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6" name="Rectangle 65">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op view of a calendar with a red pen on top">
            <a:extLst>
              <a:ext uri="{FF2B5EF4-FFF2-40B4-BE49-F238E27FC236}">
                <a16:creationId xmlns:a16="http://schemas.microsoft.com/office/drawing/2014/main" id="{5F757C56-D820-369E-DFBC-A9BAC30489AB}"/>
              </a:ext>
            </a:extLst>
          </p:cNvPr>
          <p:cNvPicPr>
            <a:picLocks noChangeAspect="1"/>
          </p:cNvPicPr>
          <p:nvPr/>
        </p:nvPicPr>
        <p:blipFill>
          <a:blip r:embed="rId3"/>
          <a:stretch>
            <a:fillRect/>
          </a:stretch>
        </p:blipFill>
        <p:spPr>
          <a:xfrm>
            <a:off x="564646" y="2320247"/>
            <a:ext cx="3328786" cy="2188676"/>
          </a:xfrm>
          <a:prstGeom prst="rect">
            <a:avLst/>
          </a:prstGeom>
        </p:spPr>
      </p:pic>
      <p:sp>
        <p:nvSpPr>
          <p:cNvPr id="70" name="Rectangle 69">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CDC7500-A6A2-DB47-A2F7-0DD81405D3E4}"/>
              </a:ext>
            </a:extLst>
          </p:cNvPr>
          <p:cNvSpPr>
            <a:spLocks noGrp="1"/>
          </p:cNvSpPr>
          <p:nvPr>
            <p:ph type="title"/>
          </p:nvPr>
        </p:nvSpPr>
        <p:spPr>
          <a:xfrm>
            <a:off x="4919472" y="1056362"/>
            <a:ext cx="6627226" cy="1154102"/>
          </a:xfrm>
        </p:spPr>
        <p:txBody>
          <a:bodyPr vert="horz" lIns="109728" tIns="109728" rIns="109728" bIns="91440" rtlCol="0" anchor="ctr">
            <a:normAutofit/>
          </a:bodyPr>
          <a:lstStyle/>
          <a:p>
            <a:pPr>
              <a:lnSpc>
                <a:spcPct val="150000"/>
              </a:lnSpc>
            </a:pPr>
            <a:r>
              <a:rPr lang="en-US" sz="3300">
                <a:solidFill>
                  <a:schemeClr val="tx1">
                    <a:lumMod val="75000"/>
                    <a:lumOff val="25000"/>
                  </a:schemeClr>
                </a:solidFill>
              </a:rPr>
              <a:t>Visual Marketing Strategy</a:t>
            </a:r>
          </a:p>
        </p:txBody>
      </p:sp>
      <p:sp>
        <p:nvSpPr>
          <p:cNvPr id="74" name="Rectangle 73">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3E4A16-928F-0C89-1665-708478A814DD}"/>
              </a:ext>
            </a:extLst>
          </p:cNvPr>
          <p:cNvSpPr/>
          <p:nvPr/>
        </p:nvSpPr>
        <p:spPr>
          <a:xfrm>
            <a:off x="4921857" y="2268656"/>
            <a:ext cx="6627226" cy="3505938"/>
          </a:xfrm>
          <a:prstGeom prst="rect">
            <a:avLst/>
          </a:prstGeom>
        </p:spPr>
        <p:txBody>
          <a:bodyPr vert="horz" lIns="109728" tIns="109728" rIns="109728" bIns="91440" rtlCol="0" anchor="t">
            <a:normAutofit/>
          </a:bodyPr>
          <a:lstStyle/>
          <a:p>
            <a:pPr marL="285750" lvl="0" indent="-285750">
              <a:lnSpc>
                <a:spcPct val="130000"/>
              </a:lnSpc>
              <a:spcBef>
                <a:spcPts val="930"/>
              </a:spcBef>
              <a:spcAft>
                <a:spcPts val="600"/>
              </a:spcAft>
              <a:buFont typeface="Corbel" panose="020B0503020204020204" pitchFamily="34" charset="0"/>
              <a:buChar char="•"/>
            </a:pPr>
            <a:r>
              <a:rPr lang="en-US" sz="1500" spc="150" dirty="0">
                <a:solidFill>
                  <a:schemeClr val="tx1">
                    <a:lumMod val="75000"/>
                    <a:lumOff val="25000"/>
                  </a:schemeClr>
                </a:solidFill>
              </a:rPr>
              <a:t>Create a simple plan - decide what to post each month.</a:t>
            </a:r>
          </a:p>
          <a:p>
            <a:pPr marL="285750" lvl="0" indent="-285750">
              <a:lnSpc>
                <a:spcPct val="130000"/>
              </a:lnSpc>
              <a:spcBef>
                <a:spcPts val="930"/>
              </a:spcBef>
              <a:spcAft>
                <a:spcPts val="600"/>
              </a:spcAft>
              <a:buFont typeface="Corbel" panose="020B0503020204020204" pitchFamily="34" charset="0"/>
              <a:buChar char="•"/>
            </a:pPr>
            <a:r>
              <a:rPr lang="en-US" sz="1500" spc="150" dirty="0">
                <a:solidFill>
                  <a:schemeClr val="tx1">
                    <a:lumMod val="75000"/>
                    <a:lumOff val="25000"/>
                  </a:schemeClr>
                </a:solidFill>
              </a:rPr>
              <a:t>Develop a basic content calendar - plan around seasons, projects, and milestones.</a:t>
            </a:r>
          </a:p>
          <a:p>
            <a:pPr marL="285750" lvl="0" indent="-285750">
              <a:lnSpc>
                <a:spcPct val="130000"/>
              </a:lnSpc>
              <a:spcBef>
                <a:spcPts val="930"/>
              </a:spcBef>
              <a:spcAft>
                <a:spcPts val="600"/>
              </a:spcAft>
              <a:buFont typeface="Corbel" panose="020B0503020204020204" pitchFamily="34" charset="0"/>
              <a:buChar char="•"/>
            </a:pPr>
            <a:r>
              <a:rPr lang="en-US" sz="1500" spc="150" dirty="0">
                <a:solidFill>
                  <a:schemeClr val="tx1">
                    <a:lumMod val="75000"/>
                    <a:lumOff val="25000"/>
                  </a:schemeClr>
                </a:solidFill>
              </a:rPr>
              <a:t>Capture visuals routinely - assign a staff person and make it part of project closeout.</a:t>
            </a:r>
          </a:p>
          <a:p>
            <a:pPr marL="285750" lvl="0" indent="-285750">
              <a:lnSpc>
                <a:spcPct val="130000"/>
              </a:lnSpc>
              <a:spcBef>
                <a:spcPts val="930"/>
              </a:spcBef>
              <a:spcAft>
                <a:spcPts val="600"/>
              </a:spcAft>
              <a:buFont typeface="Corbel" panose="020B0503020204020204" pitchFamily="34" charset="0"/>
              <a:buChar char="•"/>
            </a:pPr>
            <a:r>
              <a:rPr lang="en-US" sz="1500" spc="150" dirty="0">
                <a:solidFill>
                  <a:schemeClr val="tx1">
                    <a:lumMod val="75000"/>
                    <a:lumOff val="25000"/>
                  </a:schemeClr>
                </a:solidFill>
              </a:rPr>
              <a:t>Consider hiring a contractor if needed - freelance videographers or marketers can help with consistency.</a:t>
            </a:r>
          </a:p>
        </p:txBody>
      </p:sp>
      <p:sp>
        <p:nvSpPr>
          <p:cNvPr id="76" name="Rectangle 75">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618F3092-3DB5-38F3-DA9A-23FB66795BCA}"/>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20</a:t>
            </a:fld>
            <a:endParaRPr lang="en-US" sz="1600" b="1"/>
          </a:p>
        </p:txBody>
      </p:sp>
    </p:spTree>
    <p:extLst>
      <p:ext uri="{BB962C8B-B14F-4D97-AF65-F5344CB8AC3E}">
        <p14:creationId xmlns:p14="http://schemas.microsoft.com/office/powerpoint/2010/main" val="349132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3331FCB-63A4-7452-192A-C27B28C675CF}"/>
            </a:ext>
          </a:extLst>
        </p:cNvPr>
        <p:cNvGrpSpPr/>
        <p:nvPr/>
      </p:nvGrpSpPr>
      <p:grpSpPr>
        <a:xfrm>
          <a:off x="0" y="0"/>
          <a:ext cx="0" cy="0"/>
          <a:chOff x="0" y="0"/>
          <a:chExt cx="0" cy="0"/>
        </a:xfrm>
      </p:grpSpPr>
      <p:sp>
        <p:nvSpPr>
          <p:cNvPr id="49" name="Rectangle 48">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52">
            <a:extLst>
              <a:ext uri="{FF2B5EF4-FFF2-40B4-BE49-F238E27FC236}">
                <a16:creationId xmlns:a16="http://schemas.microsoft.com/office/drawing/2014/main" id="{DA4E7B50-D68C-43EB-930F-EA442A13A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3611DA2B-4CF7-4A57-82AC-FA120DE44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37230"/>
            <a:ext cx="9158373" cy="507517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48677-ABC2-EE6B-E792-B9791BC1475A}"/>
              </a:ext>
            </a:extLst>
          </p:cNvPr>
          <p:cNvSpPr>
            <a:spLocks noGrp="1"/>
          </p:cNvSpPr>
          <p:nvPr>
            <p:ph type="title"/>
          </p:nvPr>
        </p:nvSpPr>
        <p:spPr>
          <a:xfrm>
            <a:off x="-3" y="-105389"/>
            <a:ext cx="8947635" cy="1140580"/>
          </a:xfrm>
        </p:spPr>
        <p:txBody>
          <a:bodyPr vert="horz" lIns="109728" tIns="109728" rIns="109728" bIns="91440" rtlCol="0" anchor="ctr">
            <a:normAutofit/>
          </a:bodyPr>
          <a:lstStyle/>
          <a:p>
            <a:r>
              <a:rPr lang="en-US">
                <a:solidFill>
                  <a:schemeClr val="tx1"/>
                </a:solidFill>
              </a:rPr>
              <a:t>Budget and Cost Expectations</a:t>
            </a:r>
            <a:endParaRPr lang="en-US" dirty="0">
              <a:solidFill>
                <a:schemeClr val="tx1"/>
              </a:solidFill>
            </a:endParaRPr>
          </a:p>
        </p:txBody>
      </p:sp>
      <p:sp>
        <p:nvSpPr>
          <p:cNvPr id="57" name="Rectangle 56">
            <a:extLst>
              <a:ext uri="{FF2B5EF4-FFF2-40B4-BE49-F238E27FC236}">
                <a16:creationId xmlns:a16="http://schemas.microsoft.com/office/drawing/2014/main" id="{02822754-E01B-4742-88B9-BE0984BAF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4471" y="-4078"/>
            <a:ext cx="3027529"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5304E59-B4DC-4CA3-89F1-5C88000EB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1420" y="6167615"/>
            <a:ext cx="3027529"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C1CF7BFC-0A02-4106-88A8-CCC0D9444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9201530" cy="7345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C1079DE-42AC-4D2A-8027-2E9A51B36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4472" y="1052464"/>
            <a:ext cx="3027528" cy="5115151"/>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387C5BBA-BBE2-4821-96CF-38FC49570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ontent Placeholder 3">
            <a:extLst>
              <a:ext uri="{FF2B5EF4-FFF2-40B4-BE49-F238E27FC236}">
                <a16:creationId xmlns:a16="http://schemas.microsoft.com/office/drawing/2014/main" id="{F56022BD-65BB-53E9-514D-C930DBEFAA7B}"/>
              </a:ext>
            </a:extLst>
          </p:cNvPr>
          <p:cNvSpPr>
            <a:spLocks noGrp="1"/>
          </p:cNvSpPr>
          <p:nvPr>
            <p:ph sz="quarter" idx="17"/>
          </p:nvPr>
        </p:nvSpPr>
        <p:spPr>
          <a:xfrm>
            <a:off x="479268" y="1373224"/>
            <a:ext cx="8082025" cy="4365103"/>
          </a:xfrm>
        </p:spPr>
        <p:txBody>
          <a:bodyPr vert="horz" lIns="109728" tIns="109728" rIns="109728" bIns="91440" rtlCol="0" anchor="t">
            <a:noAutofit/>
          </a:bodyPr>
          <a:lstStyle/>
          <a:p>
            <a:pPr marL="0" indent="0">
              <a:buNone/>
            </a:pPr>
            <a:r>
              <a:rPr lang="en-US" sz="1300" dirty="0"/>
              <a:t>Taking photos or creating videos may be beyond your skillset. If you decide to hire a contractor to help with media, here are some average costs:</a:t>
            </a:r>
          </a:p>
          <a:p>
            <a:pPr>
              <a:buFont typeface="Arial" panose="020B0604020202020204" pitchFamily="34" charset="0"/>
              <a:buChar char="•"/>
            </a:pPr>
            <a:r>
              <a:rPr lang="en-US" sz="1300" dirty="0"/>
              <a:t>Short marketing video for small business: $500 for basic up to $2,500 for more complex. This is for a simple one to two-minute video, price depends on scope, editing, and number of shoot locations.</a:t>
            </a:r>
          </a:p>
          <a:p>
            <a:pPr>
              <a:buFont typeface="Arial" panose="020B0604020202020204" pitchFamily="34" charset="0"/>
              <a:buChar char="•"/>
            </a:pPr>
            <a:r>
              <a:rPr lang="en-US" sz="1300" dirty="0"/>
              <a:t>Affordable professional photographer for business, team, and worksite, photos: $300 to $800 for a half-day session, $800 to $1,500 for a full day, depending on experience and deliverables.</a:t>
            </a:r>
          </a:p>
          <a:p>
            <a:pPr>
              <a:buFont typeface="Arial" panose="020B0604020202020204" pitchFamily="34" charset="0"/>
              <a:buChar char="•"/>
            </a:pPr>
            <a:r>
              <a:rPr lang="en-US" sz="1300" dirty="0"/>
              <a:t>Part-time social media help in the Seattle area: $25 to $60 per hour, depending on experience, strategy support, and content creation responsibilities</a:t>
            </a:r>
          </a:p>
          <a:p>
            <a:pPr>
              <a:buFont typeface="Arial" panose="020B0604020202020204" pitchFamily="34" charset="0"/>
              <a:buChar char="•"/>
            </a:pPr>
            <a:r>
              <a:rPr lang="en-US" sz="1300" dirty="0"/>
              <a:t>Start with a small and focused investment. For example, a couple of hours to do a professional staff shoot, then add a services and capabilities video, which can significantly strengthen visibility and proposal quality over time.</a:t>
            </a:r>
          </a:p>
        </p:txBody>
      </p:sp>
      <p:sp>
        <p:nvSpPr>
          <p:cNvPr id="102" name="Rectangle 101">
            <a:extLst>
              <a:ext uri="{FF2B5EF4-FFF2-40B4-BE49-F238E27FC236}">
                <a16:creationId xmlns:a16="http://schemas.microsoft.com/office/drawing/2014/main" id="{73167A8C-FFEF-4D1B-8459-E2BB5C04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1CA3DFBE-30A6-4BDE-9238-14F3652B4F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4A060037-ED53-D4C5-EE2F-B08E003188BF}"/>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21</a:t>
            </a:fld>
            <a:endParaRPr lang="en-US" sz="1600" b="1"/>
          </a:p>
        </p:txBody>
      </p:sp>
      <p:pic>
        <p:nvPicPr>
          <p:cNvPr id="5" name="Graphic 4" descr="Dollar outline">
            <a:extLst>
              <a:ext uri="{FF2B5EF4-FFF2-40B4-BE49-F238E27FC236}">
                <a16:creationId xmlns:a16="http://schemas.microsoft.com/office/drawing/2014/main" id="{E61A5522-DF19-E375-382D-6C64D058F68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03753" y="2352864"/>
            <a:ext cx="2199968" cy="2199968"/>
          </a:xfrm>
          <a:prstGeom prst="rect">
            <a:avLst/>
          </a:prstGeom>
        </p:spPr>
      </p:pic>
    </p:spTree>
    <p:extLst>
      <p:ext uri="{BB962C8B-B14F-4D97-AF65-F5344CB8AC3E}">
        <p14:creationId xmlns:p14="http://schemas.microsoft.com/office/powerpoint/2010/main" val="4089000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6E8F17A-BE65-0B0A-6379-A0E6102A1F01}"/>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9" name="Rectangle 10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EA61818-98A2-F2C8-311B-4D554B3733F6}"/>
              </a:ext>
            </a:extLst>
          </p:cNvPr>
          <p:cNvPicPr>
            <a:picLocks noChangeAspect="1"/>
          </p:cNvPicPr>
          <p:nvPr/>
        </p:nvPicPr>
        <p:blipFill>
          <a:blip r:embed="rId3"/>
          <a:srcRect r="-1" b="2427"/>
          <a:stretch>
            <a:fillRect/>
          </a:stretch>
        </p:blipFill>
        <p:spPr>
          <a:xfrm>
            <a:off x="20" y="1804072"/>
            <a:ext cx="4458058" cy="4349801"/>
          </a:xfrm>
          <a:prstGeom prst="rect">
            <a:avLst/>
          </a:prstGeom>
        </p:spPr>
      </p:pic>
      <p:sp>
        <p:nvSpPr>
          <p:cNvPr id="111" name="Rectangle 110">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C60052-34F8-E2C0-303E-BB1CD0AACEEA}"/>
              </a:ext>
            </a:extLst>
          </p:cNvPr>
          <p:cNvSpPr>
            <a:spLocks noGrp="1"/>
          </p:cNvSpPr>
          <p:nvPr>
            <p:ph type="title"/>
          </p:nvPr>
        </p:nvSpPr>
        <p:spPr>
          <a:xfrm>
            <a:off x="4794634" y="332450"/>
            <a:ext cx="6754447" cy="1471622"/>
          </a:xfrm>
        </p:spPr>
        <p:txBody>
          <a:bodyPr vert="horz" lIns="109728" tIns="109728" rIns="109728" bIns="91440" rtlCol="0" anchor="b">
            <a:normAutofit/>
          </a:bodyPr>
          <a:lstStyle/>
          <a:p>
            <a:pPr>
              <a:lnSpc>
                <a:spcPct val="150000"/>
              </a:lnSpc>
            </a:pPr>
            <a:r>
              <a:rPr lang="en-US" sz="3600">
                <a:solidFill>
                  <a:schemeClr val="tx1">
                    <a:lumMod val="75000"/>
                    <a:lumOff val="25000"/>
                  </a:schemeClr>
                </a:solidFill>
              </a:rPr>
              <a:t>Using AI Responsibly</a:t>
            </a:r>
          </a:p>
        </p:txBody>
      </p:sp>
      <p:sp>
        <p:nvSpPr>
          <p:cNvPr id="112" name="Rectangle 111">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12EC29B-B7A8-D3E0-6145-416648CBC25F}"/>
              </a:ext>
            </a:extLst>
          </p:cNvPr>
          <p:cNvSpPr>
            <a:spLocks noGrp="1"/>
          </p:cNvSpPr>
          <p:nvPr>
            <p:ph sz="quarter" idx="17"/>
          </p:nvPr>
        </p:nvSpPr>
        <p:spPr>
          <a:xfrm>
            <a:off x="4794637" y="1940001"/>
            <a:ext cx="6754446" cy="3834594"/>
          </a:xfrm>
        </p:spPr>
        <p:txBody>
          <a:bodyPr vert="horz" lIns="109728" tIns="109728" rIns="109728" bIns="91440" rtlCol="0" anchor="t">
            <a:normAutofit/>
          </a:bodyPr>
          <a:lstStyle/>
          <a:p>
            <a:pPr>
              <a:lnSpc>
                <a:spcPct val="130000"/>
              </a:lnSpc>
              <a:buFont typeface="Corbel" panose="020B0503020204020204" pitchFamily="34" charset="0"/>
              <a:buChar char="•"/>
            </a:pPr>
            <a:r>
              <a:rPr lang="en-US" sz="1700" dirty="0"/>
              <a:t>Enhance lighting or clarity. Improve grainy photos carefully.</a:t>
            </a:r>
          </a:p>
          <a:p>
            <a:pPr>
              <a:lnSpc>
                <a:spcPct val="130000"/>
              </a:lnSpc>
              <a:buFont typeface="Corbel" panose="020B0503020204020204" pitchFamily="34" charset="0"/>
              <a:buChar char="•"/>
            </a:pPr>
            <a:r>
              <a:rPr lang="en-US" sz="1700" dirty="0"/>
              <a:t>Remove minor background distractions. Keep edits natural.</a:t>
            </a:r>
          </a:p>
          <a:p>
            <a:pPr>
              <a:lnSpc>
                <a:spcPct val="130000"/>
              </a:lnSpc>
              <a:buFont typeface="Corbel" panose="020B0503020204020204" pitchFamily="34" charset="0"/>
              <a:buChar char="•"/>
            </a:pPr>
            <a:r>
              <a:rPr lang="en-US" sz="1700" dirty="0"/>
              <a:t>AI can look artificial or manipulative. Avoid unrealistic images as they can damage trust or look fake.</a:t>
            </a:r>
          </a:p>
          <a:p>
            <a:pPr>
              <a:lnSpc>
                <a:spcPct val="130000"/>
              </a:lnSpc>
              <a:buFont typeface="Corbel" panose="020B0503020204020204" pitchFamily="34" charset="0"/>
              <a:buChar char="•"/>
            </a:pPr>
            <a:r>
              <a:rPr lang="en-US" sz="1700" dirty="0"/>
              <a:t>Do not fabricate job sites or staff. Maintain authenticity at all times.</a:t>
            </a:r>
          </a:p>
        </p:txBody>
      </p:sp>
      <p:sp>
        <p:nvSpPr>
          <p:cNvPr id="113" name="Rectangle 112">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0CE7ACB-1554-1D36-7A63-070986B32047}"/>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22</a:t>
            </a:fld>
            <a:endParaRPr lang="en-US" sz="1600" b="1"/>
          </a:p>
        </p:txBody>
      </p:sp>
    </p:spTree>
    <p:extLst>
      <p:ext uri="{BB962C8B-B14F-4D97-AF65-F5344CB8AC3E}">
        <p14:creationId xmlns:p14="http://schemas.microsoft.com/office/powerpoint/2010/main" val="2445193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75884-89B5-86B4-39BB-2D231D886E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F2CD05-73FA-B61F-CAEC-462F4F0B1FDC}"/>
              </a:ext>
            </a:extLst>
          </p:cNvPr>
          <p:cNvSpPr>
            <a:spLocks noGrp="1"/>
          </p:cNvSpPr>
          <p:nvPr>
            <p:ph type="title"/>
          </p:nvPr>
        </p:nvSpPr>
        <p:spPr/>
        <p:txBody>
          <a:bodyPr/>
          <a:lstStyle/>
          <a:p>
            <a:r>
              <a:rPr lang="en-US" dirty="0"/>
              <a:t>Common Mistakes and Red Flags</a:t>
            </a:r>
          </a:p>
        </p:txBody>
      </p:sp>
      <p:sp>
        <p:nvSpPr>
          <p:cNvPr id="6" name="Rectangle 3">
            <a:extLst>
              <a:ext uri="{FF2B5EF4-FFF2-40B4-BE49-F238E27FC236}">
                <a16:creationId xmlns:a16="http://schemas.microsoft.com/office/drawing/2014/main" id="{96D80B8F-29CA-6BB5-7D96-74FE4DA3A9CF}"/>
              </a:ext>
            </a:extLst>
          </p:cNvPr>
          <p:cNvSpPr>
            <a:spLocks noGrp="1" noChangeArrowheads="1"/>
          </p:cNvSpPr>
          <p:nvPr>
            <p:ph sz="quarter" idx="17"/>
          </p:nvPr>
        </p:nvSpPr>
        <p:spPr bwMode="auto">
          <a:xfrm>
            <a:off x="1327150" y="2245179"/>
            <a:ext cx="9863364" cy="4537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buFont typeface="Arial" panose="020B0604020202020204" pitchFamily="34" charset="0"/>
              <a:buChar char="•"/>
            </a:pPr>
            <a:r>
              <a:rPr lang="en-US" dirty="0">
                <a:latin typeface="+mn-lt"/>
              </a:rPr>
              <a:t>Posting too much and spamming potential clients; quality is more important than volume.</a:t>
            </a:r>
          </a:p>
          <a:p>
            <a:pPr>
              <a:spcAft>
                <a:spcPts val="600"/>
              </a:spcAft>
              <a:buFont typeface="Arial" panose="020B0604020202020204" pitchFamily="34" charset="0"/>
              <a:buChar char="•"/>
            </a:pPr>
            <a:r>
              <a:rPr lang="en-US" dirty="0">
                <a:latin typeface="+mn-lt"/>
              </a:rPr>
              <a:t>Losing focus on quality, capacity, and results. Content should support credibility.</a:t>
            </a:r>
          </a:p>
          <a:p>
            <a:pPr>
              <a:spcAft>
                <a:spcPts val="600"/>
              </a:spcAft>
              <a:buFont typeface="Arial" panose="020B0604020202020204" pitchFamily="34" charset="0"/>
              <a:buChar char="•"/>
            </a:pPr>
            <a:r>
              <a:rPr lang="en-US" dirty="0">
                <a:latin typeface="+mn-lt"/>
              </a:rPr>
              <a:t>Content that is too long or unfocused. Keep visuals concise.</a:t>
            </a:r>
          </a:p>
          <a:p>
            <a:pPr>
              <a:spcAft>
                <a:spcPts val="600"/>
              </a:spcAft>
              <a:buFont typeface="Arial" panose="020B0604020202020204" pitchFamily="34" charset="0"/>
              <a:buChar char="•"/>
            </a:pPr>
            <a:r>
              <a:rPr lang="en-US" dirty="0">
                <a:latin typeface="+mn-lt"/>
              </a:rPr>
              <a:t>Using unauthorized images from online searches. Respect copyright and ownership (speaks to your ethics).</a:t>
            </a:r>
          </a:p>
          <a:p>
            <a:pPr>
              <a:spcAft>
                <a:spcPts val="600"/>
              </a:spcAft>
              <a:buFont typeface="Arial" panose="020B0604020202020204" pitchFamily="34" charset="0"/>
              <a:buChar char="•"/>
            </a:pPr>
            <a:r>
              <a:rPr lang="en-US" dirty="0">
                <a:latin typeface="+mn-lt"/>
              </a:rPr>
              <a:t>Focusing too much on social media. Agency buyers may check LinkedIn and other social media sites to better understand your company, but these are not the primary factors in buying decisions. Having a clean, updated company website that demonstrates core capabilities and past performance is more important for public contracting.</a:t>
            </a:r>
          </a:p>
        </p:txBody>
      </p:sp>
      <p:sp>
        <p:nvSpPr>
          <p:cNvPr id="4" name="Slide Number Placeholder 3">
            <a:extLst>
              <a:ext uri="{FF2B5EF4-FFF2-40B4-BE49-F238E27FC236}">
                <a16:creationId xmlns:a16="http://schemas.microsoft.com/office/drawing/2014/main" id="{654B1F6E-5B4D-0709-BA7C-9FB84FFE053A}"/>
              </a:ext>
            </a:extLst>
          </p:cNvPr>
          <p:cNvSpPr>
            <a:spLocks noGrp="1"/>
          </p:cNvSpPr>
          <p:nvPr>
            <p:ph type="sldNum" sz="quarter" idx="12"/>
          </p:nvPr>
        </p:nvSpPr>
        <p:spPr/>
        <p:txBody>
          <a:bodyPr/>
          <a:lstStyle/>
          <a:p>
            <a:fld id="{FAEF9944-A4F6-4C59-AEBD-678D6480B8EA}" type="slidenum">
              <a:rPr lang="en-US" smtClean="0"/>
              <a:pPr/>
              <a:t>23</a:t>
            </a:fld>
            <a:endParaRPr lang="en-US"/>
          </a:p>
        </p:txBody>
      </p:sp>
    </p:spTree>
    <p:extLst>
      <p:ext uri="{BB962C8B-B14F-4D97-AF65-F5344CB8AC3E}">
        <p14:creationId xmlns:p14="http://schemas.microsoft.com/office/powerpoint/2010/main" val="3431326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0F4CD-1AB0-490D-A163-5351DF9EBD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20400B-C84A-D0EC-8A71-AFB224DB6F1D}"/>
              </a:ext>
            </a:extLst>
          </p:cNvPr>
          <p:cNvSpPr>
            <a:spLocks noGrp="1"/>
          </p:cNvSpPr>
          <p:nvPr>
            <p:ph type="title"/>
          </p:nvPr>
        </p:nvSpPr>
        <p:spPr/>
        <p:txBody>
          <a:bodyPr/>
          <a:lstStyle/>
          <a:p>
            <a:r>
              <a:rPr lang="en-US" dirty="0"/>
              <a:t>Conclusion</a:t>
            </a:r>
          </a:p>
        </p:txBody>
      </p:sp>
      <p:sp>
        <p:nvSpPr>
          <p:cNvPr id="6" name="Rectangle 3">
            <a:extLst>
              <a:ext uri="{FF2B5EF4-FFF2-40B4-BE49-F238E27FC236}">
                <a16:creationId xmlns:a16="http://schemas.microsoft.com/office/drawing/2014/main" id="{7AD807C1-0E71-6364-ACD4-4A6913C4CA2F}"/>
              </a:ext>
            </a:extLst>
          </p:cNvPr>
          <p:cNvSpPr>
            <a:spLocks noGrp="1" noChangeArrowheads="1"/>
          </p:cNvSpPr>
          <p:nvPr>
            <p:ph sz="quarter" idx="17"/>
          </p:nvPr>
        </p:nvSpPr>
        <p:spPr bwMode="auto">
          <a:xfrm>
            <a:off x="1327150" y="2863617"/>
            <a:ext cx="9863364" cy="330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US" sz="2400" dirty="0">
                <a:latin typeface="+mn-lt"/>
              </a:rPr>
              <a:t>Start small - Capture a few strong job site photos and a team image </a:t>
            </a:r>
          </a:p>
          <a:p>
            <a:pPr>
              <a:buFont typeface="Arial" panose="020B0604020202020204" pitchFamily="34" charset="0"/>
              <a:buChar char="•"/>
            </a:pPr>
            <a:r>
              <a:rPr lang="en-US" sz="2400" dirty="0">
                <a:latin typeface="+mn-lt"/>
              </a:rPr>
              <a:t>Build consistently - Create a habit of documenting milestones</a:t>
            </a:r>
          </a:p>
          <a:p>
            <a:pPr>
              <a:buFont typeface="Arial" panose="020B0604020202020204" pitchFamily="34" charset="0"/>
              <a:buChar char="•"/>
            </a:pPr>
            <a:r>
              <a:rPr lang="en-US" sz="2400" dirty="0">
                <a:latin typeface="+mn-lt"/>
              </a:rPr>
              <a:t>Agencies and points of contact look for reliability, capacity, safety, and professionalism - Your visuals should reinforce these qualities every time</a:t>
            </a:r>
          </a:p>
        </p:txBody>
      </p:sp>
      <p:sp>
        <p:nvSpPr>
          <p:cNvPr id="4" name="Slide Number Placeholder 3">
            <a:extLst>
              <a:ext uri="{FF2B5EF4-FFF2-40B4-BE49-F238E27FC236}">
                <a16:creationId xmlns:a16="http://schemas.microsoft.com/office/drawing/2014/main" id="{B176A1F0-B4F7-EBD4-A3B7-6AB5D587E6BA}"/>
              </a:ext>
            </a:extLst>
          </p:cNvPr>
          <p:cNvSpPr>
            <a:spLocks noGrp="1"/>
          </p:cNvSpPr>
          <p:nvPr>
            <p:ph type="sldNum" sz="quarter" idx="12"/>
          </p:nvPr>
        </p:nvSpPr>
        <p:spPr/>
        <p:txBody>
          <a:bodyPr/>
          <a:lstStyle/>
          <a:p>
            <a:fld id="{FAEF9944-A4F6-4C59-AEBD-678D6480B8EA}" type="slidenum">
              <a:rPr lang="en-US" smtClean="0"/>
              <a:pPr/>
              <a:t>24</a:t>
            </a:fld>
            <a:endParaRPr lang="en-US"/>
          </a:p>
        </p:txBody>
      </p:sp>
    </p:spTree>
    <p:extLst>
      <p:ext uri="{BB962C8B-B14F-4D97-AF65-F5344CB8AC3E}">
        <p14:creationId xmlns:p14="http://schemas.microsoft.com/office/powerpoint/2010/main" val="617464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a:xfrm>
            <a:off x="642919" y="169816"/>
            <a:ext cx="10900146" cy="1168739"/>
          </a:xfrm>
        </p:spPr>
        <p:txBody>
          <a:bodyPr/>
          <a:lstStyle/>
          <a:p>
            <a:r>
              <a:rPr lang="en-US"/>
              <a:t>Reminder Before Q&amp;A: Next Session</a:t>
            </a:r>
          </a:p>
        </p:txBody>
      </p:sp>
      <p:sp>
        <p:nvSpPr>
          <p:cNvPr id="5" name="Content Placeholder 4">
            <a:extLst>
              <a:ext uri="{FF2B5EF4-FFF2-40B4-BE49-F238E27FC236}">
                <a16:creationId xmlns:a16="http://schemas.microsoft.com/office/drawing/2014/main" id="{C0583077-B0C2-9DCB-CBB8-0E0A1A6BE4A1}"/>
              </a:ext>
            </a:extLst>
          </p:cNvPr>
          <p:cNvSpPr>
            <a:spLocks noGrp="1"/>
          </p:cNvSpPr>
          <p:nvPr>
            <p:ph sz="quarter" idx="14"/>
          </p:nvPr>
        </p:nvSpPr>
        <p:spPr>
          <a:xfrm>
            <a:off x="642919" y="2773459"/>
            <a:ext cx="6647604" cy="4160520"/>
          </a:xfrm>
        </p:spPr>
        <p:txBody>
          <a:bodyPr/>
          <a:lstStyle/>
          <a:p>
            <a:r>
              <a:rPr lang="en-US" b="1" dirty="0"/>
              <a:t>Strategic Emails and Newsletters: Adding Value and Staying Engaged with Agencies</a:t>
            </a:r>
          </a:p>
        </p:txBody>
      </p:sp>
      <p:sp>
        <p:nvSpPr>
          <p:cNvPr id="6" name="TextBox 5">
            <a:extLst>
              <a:ext uri="{FF2B5EF4-FFF2-40B4-BE49-F238E27FC236}">
                <a16:creationId xmlns:a16="http://schemas.microsoft.com/office/drawing/2014/main" id="{642FCAEC-7543-C877-D8AE-78E983427A6A}"/>
              </a:ext>
            </a:extLst>
          </p:cNvPr>
          <p:cNvSpPr txBox="1"/>
          <p:nvPr/>
        </p:nvSpPr>
        <p:spPr>
          <a:xfrm>
            <a:off x="642919" y="1754155"/>
            <a:ext cx="4155324" cy="830997"/>
          </a:xfrm>
          <a:prstGeom prst="rect">
            <a:avLst/>
          </a:prstGeom>
          <a:noFill/>
        </p:spPr>
        <p:txBody>
          <a:bodyPr wrap="square" lIns="91440" tIns="45720" rIns="91440" bIns="45720" rtlCol="0" anchor="t">
            <a:spAutoFit/>
          </a:bodyPr>
          <a:lstStyle/>
          <a:p>
            <a:r>
              <a:rPr lang="en-US" sz="2400" b="1" dirty="0">
                <a:solidFill>
                  <a:srgbClr val="004D86"/>
                </a:solidFill>
              </a:rPr>
              <a:t>Wednesday, March 4th - 6:00 – 7:30 pm</a:t>
            </a:r>
            <a:endParaRPr lang="en-US" sz="2400" b="1" dirty="0">
              <a:solidFill>
                <a:srgbClr val="004D86"/>
              </a:solidFill>
              <a:ea typeface="Meiryo"/>
            </a:endParaRPr>
          </a:p>
        </p:txBody>
      </p:sp>
      <p:pic>
        <p:nvPicPr>
          <p:cNvPr id="3" name="Picture 2" descr="Work desk at home">
            <a:extLst>
              <a:ext uri="{FF2B5EF4-FFF2-40B4-BE49-F238E27FC236}">
                <a16:creationId xmlns:a16="http://schemas.microsoft.com/office/drawing/2014/main" id="{2E21DBEF-5E6F-6DE0-E1BF-9DB085E475A6}"/>
              </a:ext>
            </a:extLst>
          </p:cNvPr>
          <p:cNvPicPr>
            <a:picLocks noChangeAspect="1"/>
          </p:cNvPicPr>
          <p:nvPr/>
        </p:nvPicPr>
        <p:blipFill>
          <a:blip r:embed="rId3"/>
          <a:stretch>
            <a:fillRect/>
          </a:stretch>
        </p:blipFill>
        <p:spPr>
          <a:xfrm>
            <a:off x="8514081" y="1338554"/>
            <a:ext cx="3182620" cy="4773931"/>
          </a:xfrm>
          <a:prstGeom prst="rect">
            <a:avLst/>
          </a:prstGeom>
        </p:spPr>
      </p:pic>
      <p:sp>
        <p:nvSpPr>
          <p:cNvPr id="7" name="Slide Number Placeholder 6">
            <a:extLst>
              <a:ext uri="{FF2B5EF4-FFF2-40B4-BE49-F238E27FC236}">
                <a16:creationId xmlns:a16="http://schemas.microsoft.com/office/drawing/2014/main" id="{F46AF255-147B-2FDA-0792-5382F41CA70B}"/>
              </a:ext>
            </a:extLst>
          </p:cNvPr>
          <p:cNvSpPr>
            <a:spLocks noGrp="1"/>
          </p:cNvSpPr>
          <p:nvPr>
            <p:ph type="sldNum" sz="quarter" idx="12"/>
          </p:nvPr>
        </p:nvSpPr>
        <p:spPr/>
        <p:txBody>
          <a:bodyPr/>
          <a:lstStyle/>
          <a:p>
            <a:fld id="{FAEF9944-A4F6-4C59-AEBD-678D6480B8EA}" type="slidenum">
              <a:rPr lang="en-US" smtClean="0"/>
              <a:pPr/>
              <a:t>25</a:t>
            </a:fld>
            <a:endParaRPr lang="en-US"/>
          </a:p>
        </p:txBody>
      </p:sp>
    </p:spTree>
    <p:extLst>
      <p:ext uri="{BB962C8B-B14F-4D97-AF65-F5344CB8AC3E}">
        <p14:creationId xmlns:p14="http://schemas.microsoft.com/office/powerpoint/2010/main" val="4153247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ABA9A-A182-20E0-88B3-5AB7BCE58A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FFB48E-8DFD-8323-6CB2-1683852FED17}"/>
              </a:ext>
            </a:extLst>
          </p:cNvPr>
          <p:cNvSpPr>
            <a:spLocks noGrp="1"/>
          </p:cNvSpPr>
          <p:nvPr>
            <p:ph type="title"/>
          </p:nvPr>
        </p:nvSpPr>
        <p:spPr>
          <a:xfrm>
            <a:off x="1579444" y="476609"/>
            <a:ext cx="4741843" cy="2173433"/>
          </a:xfrm>
        </p:spPr>
        <p:txBody>
          <a:bodyPr vert="horz" lIns="109728" tIns="109728" rIns="109728" bIns="91440" rtlCol="0" anchor="ctr">
            <a:normAutofit/>
          </a:bodyPr>
          <a:lstStyle/>
          <a:p>
            <a:pPr>
              <a:lnSpc>
                <a:spcPct val="115000"/>
              </a:lnSpc>
            </a:pPr>
            <a:r>
              <a:rPr lang="en-US" sz="2800" cap="all" dirty="0"/>
              <a:t>Q &amp; A: </a:t>
            </a:r>
            <a:br>
              <a:rPr lang="en-US" sz="2800" cap="all" dirty="0"/>
            </a:br>
            <a:r>
              <a:rPr lang="en-US" sz="2800" dirty="0"/>
              <a:t>Online Presence</a:t>
            </a:r>
            <a:endParaRPr lang="en-US" sz="2800" cap="all" dirty="0"/>
          </a:p>
        </p:txBody>
      </p:sp>
      <p:sp>
        <p:nvSpPr>
          <p:cNvPr id="6" name="Content Placeholder 2">
            <a:extLst>
              <a:ext uri="{FF2B5EF4-FFF2-40B4-BE49-F238E27FC236}">
                <a16:creationId xmlns:a16="http://schemas.microsoft.com/office/drawing/2014/main" id="{B945DB32-C8FB-B070-A2E6-84D60E5BA5B2}"/>
              </a:ext>
            </a:extLst>
          </p:cNvPr>
          <p:cNvSpPr txBox="1">
            <a:spLocks/>
          </p:cNvSpPr>
          <p:nvPr/>
        </p:nvSpPr>
        <p:spPr>
          <a:xfrm>
            <a:off x="1579444" y="3020208"/>
            <a:ext cx="4797502" cy="1735281"/>
          </a:xfrm>
          <a:prstGeom prst="rect">
            <a:avLst/>
          </a:prstGeom>
        </p:spPr>
        <p:txBody>
          <a:bodyPr vert="horz" lIns="109728" tIns="109728" rIns="109728" bIns="91440" rtlCol="0" anchor="t">
            <a:normAutofit fontScale="92500" lnSpcReduction="20000"/>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lvl="1"/>
            <a:r>
              <a:rPr lang="en-US" sz="2200" dirty="0">
                <a:effectLst/>
              </a:rPr>
              <a:t>What questions do you have regarding developing outstanding, high-impact marketing materials?</a:t>
            </a:r>
            <a:endParaRPr lang="en-US" sz="2200" dirty="0"/>
          </a:p>
        </p:txBody>
      </p:sp>
      <p:pic>
        <p:nvPicPr>
          <p:cNvPr id="5" name="Picture 4" descr="Wooden blocks with question marks">
            <a:extLst>
              <a:ext uri="{FF2B5EF4-FFF2-40B4-BE49-F238E27FC236}">
                <a16:creationId xmlns:a16="http://schemas.microsoft.com/office/drawing/2014/main" id="{E0A65FC9-14A6-C541-028A-BC957F80E40A}"/>
              </a:ext>
            </a:extLst>
          </p:cNvPr>
          <p:cNvPicPr>
            <a:picLocks noChangeAspect="1"/>
          </p:cNvPicPr>
          <p:nvPr/>
        </p:nvPicPr>
        <p:blipFill>
          <a:blip r:embed="rId3"/>
          <a:srcRect l="18631" r="29471" b="-2"/>
          <a:stretch>
            <a:fillRect/>
          </a:stretch>
        </p:blipFill>
        <p:spPr>
          <a:xfrm>
            <a:off x="6859936" y="-2"/>
            <a:ext cx="5332064" cy="6858002"/>
          </a:xfrm>
          <a:prstGeom prst="rect">
            <a:avLst/>
          </a:prstGeom>
        </p:spPr>
      </p:pic>
      <p:sp>
        <p:nvSpPr>
          <p:cNvPr id="3" name="Slide Number Placeholder 2">
            <a:extLst>
              <a:ext uri="{FF2B5EF4-FFF2-40B4-BE49-F238E27FC236}">
                <a16:creationId xmlns:a16="http://schemas.microsoft.com/office/drawing/2014/main" id="{0901EDCE-4608-99A7-7544-F44EB0808AE3}"/>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solidFill>
                  <a:srgbClr val="FFFFFF"/>
                </a:solidFill>
              </a:rPr>
              <a:pPr>
                <a:spcAft>
                  <a:spcPts val="600"/>
                </a:spcAft>
              </a:pPr>
              <a:t>26</a:t>
            </a:fld>
            <a:endParaRPr lang="en-US" sz="1600" b="1">
              <a:solidFill>
                <a:srgbClr val="FFFFFF"/>
              </a:solidFill>
            </a:endParaRPr>
          </a:p>
        </p:txBody>
      </p:sp>
    </p:spTree>
    <p:extLst>
      <p:ext uri="{BB962C8B-B14F-4D97-AF65-F5344CB8AC3E}">
        <p14:creationId xmlns:p14="http://schemas.microsoft.com/office/powerpoint/2010/main" val="899098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ACE3872-3885-F2E7-2898-1F40B787E42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3F09E3-0002-3998-69EB-A0B5D41E9422}"/>
              </a:ext>
            </a:extLst>
          </p:cNvPr>
          <p:cNvSpPr>
            <a:spLocks noGrp="1"/>
          </p:cNvSpPr>
          <p:nvPr>
            <p:ph type="title"/>
          </p:nvPr>
        </p:nvSpPr>
        <p:spPr>
          <a:xfrm>
            <a:off x="1434622" y="1113327"/>
            <a:ext cx="4862811" cy="2019488"/>
          </a:xfrm>
        </p:spPr>
        <p:txBody>
          <a:bodyPr vert="horz" lIns="109728" tIns="109728" rIns="109728" bIns="91440" rtlCol="0" anchor="ctr">
            <a:normAutofit/>
          </a:bodyPr>
          <a:lstStyle/>
          <a:p>
            <a:pPr>
              <a:lnSpc>
                <a:spcPct val="140000"/>
              </a:lnSpc>
            </a:pPr>
            <a:r>
              <a:rPr lang="en-US" sz="2800"/>
              <a:t>Q &amp; A: Statewide Contracting</a:t>
            </a:r>
          </a:p>
        </p:txBody>
      </p:sp>
      <p:sp>
        <p:nvSpPr>
          <p:cNvPr id="14" name="Rectangle 13">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492DEE6C-CA7A-E050-A202-7E15F6EFEDDB}"/>
              </a:ext>
            </a:extLst>
          </p:cNvPr>
          <p:cNvSpPr txBox="1">
            <a:spLocks/>
          </p:cNvSpPr>
          <p:nvPr/>
        </p:nvSpPr>
        <p:spPr>
          <a:xfrm>
            <a:off x="1434622" y="3707541"/>
            <a:ext cx="5117253" cy="2505801"/>
          </a:xfrm>
          <a:prstGeom prst="rect">
            <a:avLst/>
          </a:prstGeom>
        </p:spPr>
        <p:txBody>
          <a:bodyPr vert="horz" lIns="109728" tIns="109728" rIns="109728" bIns="91440" rtlCol="0" anchor="t">
            <a:norm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lvl="1"/>
            <a:r>
              <a:rPr lang="en-US" dirty="0"/>
              <a:t>What questions do you have about managing or marketing your statewide contract, WEBS, reporting, or other topics?</a:t>
            </a:r>
          </a:p>
        </p:txBody>
      </p:sp>
      <p:sp>
        <p:nvSpPr>
          <p:cNvPr id="24" name="Rectangle 23">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6CF2294-4332-0C5A-B608-4A5356C30407}"/>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27</a:t>
            </a:fld>
            <a:endParaRPr lang="en-US" sz="1600" b="1"/>
          </a:p>
        </p:txBody>
      </p:sp>
      <p:pic>
        <p:nvPicPr>
          <p:cNvPr id="5" name="Picture 4" descr="Person raising hand">
            <a:extLst>
              <a:ext uri="{FF2B5EF4-FFF2-40B4-BE49-F238E27FC236}">
                <a16:creationId xmlns:a16="http://schemas.microsoft.com/office/drawing/2014/main" id="{2DF491A3-2B60-B7CC-BE5E-C636A5AD6011}"/>
              </a:ext>
            </a:extLst>
          </p:cNvPr>
          <p:cNvPicPr>
            <a:picLocks noChangeAspect="1"/>
          </p:cNvPicPr>
          <p:nvPr/>
        </p:nvPicPr>
        <p:blipFill>
          <a:blip r:embed="rId3"/>
          <a:stretch>
            <a:fillRect/>
          </a:stretch>
        </p:blipFill>
        <p:spPr>
          <a:xfrm>
            <a:off x="7344569" y="1940911"/>
            <a:ext cx="4362798" cy="2912167"/>
          </a:xfrm>
          <a:prstGeom prst="rect">
            <a:avLst/>
          </a:prstGeom>
        </p:spPr>
      </p:pic>
    </p:spTree>
    <p:extLst>
      <p:ext uri="{BB962C8B-B14F-4D97-AF65-F5344CB8AC3E}">
        <p14:creationId xmlns:p14="http://schemas.microsoft.com/office/powerpoint/2010/main" val="1007073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56267-A9DF-528F-31F3-5BBE636C28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B5FE1-141F-3DA3-2510-015E34C65447}"/>
              </a:ext>
            </a:extLst>
          </p:cNvPr>
          <p:cNvSpPr>
            <a:spLocks noGrp="1"/>
          </p:cNvSpPr>
          <p:nvPr>
            <p:ph type="title"/>
          </p:nvPr>
        </p:nvSpPr>
        <p:spPr/>
        <p:txBody>
          <a:bodyPr/>
          <a:lstStyle/>
          <a:p>
            <a:r>
              <a:rPr lang="en-US"/>
              <a:t>Closing</a:t>
            </a:r>
          </a:p>
        </p:txBody>
      </p:sp>
      <p:sp>
        <p:nvSpPr>
          <p:cNvPr id="6" name="Content Placeholder 2">
            <a:extLst>
              <a:ext uri="{FF2B5EF4-FFF2-40B4-BE49-F238E27FC236}">
                <a16:creationId xmlns:a16="http://schemas.microsoft.com/office/drawing/2014/main" id="{3002F2FD-4B9C-92D3-D0C7-354F65BFCCDD}"/>
              </a:ext>
            </a:extLst>
          </p:cNvPr>
          <p:cNvSpPr txBox="1">
            <a:spLocks/>
          </p:cNvSpPr>
          <p:nvPr/>
        </p:nvSpPr>
        <p:spPr>
          <a:xfrm>
            <a:off x="1535372" y="2556588"/>
            <a:ext cx="9907692" cy="4301412"/>
          </a:xfrm>
          <a:prstGeom prst="rect">
            <a:avLst/>
          </a:prstGeom>
        </p:spPr>
        <p:txBody>
          <a:bodyPr>
            <a:norm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457200" lvl="1" indent="-457200">
              <a:buFont typeface="Arial" panose="020B0604020202020204" pitchFamily="34" charset="0"/>
              <a:buChar char="•"/>
            </a:pPr>
            <a:r>
              <a:rPr lang="en-US" sz="2000" dirty="0"/>
              <a:t>Thank you to DES for sponsoring the Learn &amp; Grow: Statewide Contract Holder Workshop Series! </a:t>
            </a:r>
          </a:p>
          <a:p>
            <a:pPr marL="457200" lvl="1" indent="-457200">
              <a:buFont typeface="Arial" panose="020B0604020202020204" pitchFamily="34" charset="0"/>
              <a:buChar char="•"/>
            </a:pPr>
            <a:r>
              <a:rPr lang="en-US" sz="2000" dirty="0"/>
              <a:t>If you need support, reach out for resources.</a:t>
            </a:r>
          </a:p>
          <a:p>
            <a:pPr marL="457200" lvl="1" indent="-457200">
              <a:buFont typeface="Arial" panose="020B0604020202020204" pitchFamily="34" charset="0"/>
              <a:buChar char="•"/>
            </a:pPr>
            <a:r>
              <a:rPr lang="en-US" sz="2000" dirty="0"/>
              <a:t>The workshop presentation and handouts will be emailed to you.</a:t>
            </a:r>
          </a:p>
          <a:p>
            <a:pPr marL="457200" lvl="1" indent="-457200">
              <a:buFont typeface="Arial" panose="020B0604020202020204" pitchFamily="34" charset="0"/>
              <a:buChar char="•"/>
            </a:pPr>
            <a:r>
              <a:rPr lang="en-US" sz="2000" dirty="0"/>
              <a:t>Next workshop is </a:t>
            </a:r>
            <a:r>
              <a:rPr lang="en-US" sz="2000" b="1" dirty="0"/>
              <a:t>Strategic Emails and Newsletters: Adding Value and Staying Engaged with Agencies, </a:t>
            </a:r>
            <a:br>
              <a:rPr lang="en-US" sz="2000" b="1" dirty="0"/>
            </a:br>
            <a:r>
              <a:rPr lang="en-US" sz="2000" dirty="0"/>
              <a:t>Wednesday, March 4 at 6:00 pm.</a:t>
            </a:r>
          </a:p>
          <a:p>
            <a:pPr marL="457200" lvl="1" indent="-457200">
              <a:buFont typeface="Arial" panose="020B0604020202020204" pitchFamily="34" charset="0"/>
              <a:buChar char="•"/>
            </a:pPr>
            <a:endParaRPr lang="en-US" sz="2000" dirty="0"/>
          </a:p>
          <a:p>
            <a:pPr marL="457200" lvl="1" indent="-457200">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691F19CC-D71B-C796-4C2B-4F6AC9082D89}"/>
              </a:ext>
            </a:extLst>
          </p:cNvPr>
          <p:cNvSpPr>
            <a:spLocks noGrp="1"/>
          </p:cNvSpPr>
          <p:nvPr>
            <p:ph type="sldNum" sz="quarter" idx="12"/>
          </p:nvPr>
        </p:nvSpPr>
        <p:spPr/>
        <p:txBody>
          <a:bodyPr/>
          <a:lstStyle/>
          <a:p>
            <a:fld id="{FAEF9944-A4F6-4C59-AEBD-678D6480B8EA}" type="slidenum">
              <a:rPr lang="en-US" smtClean="0"/>
              <a:pPr/>
              <a:t>28</a:t>
            </a:fld>
            <a:endParaRPr lang="en-US"/>
          </a:p>
        </p:txBody>
      </p:sp>
    </p:spTree>
    <p:extLst>
      <p:ext uri="{BB962C8B-B14F-4D97-AF65-F5344CB8AC3E}">
        <p14:creationId xmlns:p14="http://schemas.microsoft.com/office/powerpoint/2010/main" val="2584578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081DB-1923-4878-AB15-AD54F35A1DC7}"/>
              </a:ext>
            </a:extLst>
          </p:cNvPr>
          <p:cNvSpPr>
            <a:spLocks noGrp="1"/>
          </p:cNvSpPr>
          <p:nvPr>
            <p:ph type="title"/>
          </p:nvPr>
        </p:nvSpPr>
        <p:spPr>
          <a:xfrm>
            <a:off x="810134" y="246941"/>
            <a:ext cx="3757857" cy="3776161"/>
          </a:xfrm>
        </p:spPr>
        <p:txBody>
          <a:bodyPr vert="horz" lIns="109728" tIns="109728" rIns="109728" bIns="91440" rtlCol="0" anchor="ctr">
            <a:noAutofit/>
          </a:bodyPr>
          <a:lstStyle/>
          <a:p>
            <a:pPr>
              <a:lnSpc>
                <a:spcPct val="150000"/>
              </a:lnSpc>
            </a:pPr>
            <a:r>
              <a:rPr lang="en-US" sz="2800" dirty="0">
                <a:solidFill>
                  <a:srgbClr val="004D86"/>
                </a:solidFill>
              </a:rPr>
              <a:t>Thank You!</a:t>
            </a:r>
            <a:br>
              <a:rPr lang="en-US" sz="2800" dirty="0">
                <a:solidFill>
                  <a:srgbClr val="004D86"/>
                </a:solidFill>
              </a:rPr>
            </a:br>
            <a:r>
              <a:rPr lang="en-US" sz="2400" dirty="0">
                <a:solidFill>
                  <a:srgbClr val="004D86"/>
                </a:solidFill>
              </a:rPr>
              <a:t>See you next time!</a:t>
            </a:r>
            <a:endParaRPr lang="en-US" sz="2400" dirty="0">
              <a:solidFill>
                <a:srgbClr val="FF0000"/>
              </a:solidFill>
            </a:endParaRPr>
          </a:p>
        </p:txBody>
      </p:sp>
      <p:graphicFrame>
        <p:nvGraphicFramePr>
          <p:cNvPr id="7" name="Content Placeholder 4">
            <a:extLst>
              <a:ext uri="{FF2B5EF4-FFF2-40B4-BE49-F238E27FC236}">
                <a16:creationId xmlns:a16="http://schemas.microsoft.com/office/drawing/2014/main" id="{7BA3F45F-F607-8791-44B9-5F53B334DCE9}"/>
              </a:ext>
            </a:extLst>
          </p:cNvPr>
          <p:cNvGraphicFramePr>
            <a:graphicFrameLocks noGrp="1"/>
          </p:cNvGraphicFramePr>
          <p:nvPr>
            <p:ph idx="4294967295"/>
            <p:extLst>
              <p:ext uri="{D42A27DB-BD31-4B8C-83A1-F6EECF244321}">
                <p14:modId xmlns:p14="http://schemas.microsoft.com/office/powerpoint/2010/main" val="885365075"/>
              </p:ext>
            </p:extLst>
          </p:nvPr>
        </p:nvGraphicFramePr>
        <p:xfrm>
          <a:off x="0" y="4022725"/>
          <a:ext cx="12744450" cy="3357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Several images of people working together&#10;&#10;AI-generated content may be incorrect.">
            <a:extLst>
              <a:ext uri="{FF2B5EF4-FFF2-40B4-BE49-F238E27FC236}">
                <a16:creationId xmlns:a16="http://schemas.microsoft.com/office/drawing/2014/main" id="{69A5C0B3-369A-79F3-9E36-8833D63C647A}"/>
              </a:ext>
            </a:extLst>
          </p:cNvPr>
          <p:cNvPicPr>
            <a:picLocks noChangeAspect="1"/>
          </p:cNvPicPr>
          <p:nvPr/>
        </p:nvPicPr>
        <p:blipFill>
          <a:blip r:embed="rId8"/>
          <a:stretch>
            <a:fillRect/>
          </a:stretch>
        </p:blipFill>
        <p:spPr>
          <a:xfrm>
            <a:off x="5654351" y="246941"/>
            <a:ext cx="5526121" cy="3919982"/>
          </a:xfrm>
          <a:prstGeom prst="rect">
            <a:avLst/>
          </a:prstGeom>
        </p:spPr>
      </p:pic>
      <p:sp>
        <p:nvSpPr>
          <p:cNvPr id="3" name="Slide Number Placeholder 2">
            <a:extLst>
              <a:ext uri="{FF2B5EF4-FFF2-40B4-BE49-F238E27FC236}">
                <a16:creationId xmlns:a16="http://schemas.microsoft.com/office/drawing/2014/main" id="{4023AD3E-0AA9-3AD6-93C8-F7699DBB955A}"/>
              </a:ext>
            </a:extLst>
          </p:cNvPr>
          <p:cNvSpPr>
            <a:spLocks noGrp="1"/>
          </p:cNvSpPr>
          <p:nvPr>
            <p:ph type="sldNum" sz="quarter" idx="12"/>
          </p:nvPr>
        </p:nvSpPr>
        <p:spPr/>
        <p:txBody>
          <a:bodyPr/>
          <a:lstStyle/>
          <a:p>
            <a:fld id="{FAEF9944-A4F6-4C59-AEBD-678D6480B8EA}" type="slidenum">
              <a:rPr lang="en-US" smtClean="0"/>
              <a:pPr/>
              <a:t>29</a:t>
            </a:fld>
            <a:endParaRPr lang="en-US"/>
          </a:p>
        </p:txBody>
      </p:sp>
    </p:spTree>
    <p:extLst>
      <p:ext uri="{BB962C8B-B14F-4D97-AF65-F5344CB8AC3E}">
        <p14:creationId xmlns:p14="http://schemas.microsoft.com/office/powerpoint/2010/main" val="798203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ADC4A9A-0F59-2115-67B0-4152E6C26F8E}"/>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5BF4D233-ADDC-DB16-D140-1B70ECA5CC9E}"/>
              </a:ext>
            </a:extLst>
          </p:cNvPr>
          <p:cNvSpPr>
            <a:spLocks noGrp="1"/>
          </p:cNvSpPr>
          <p:nvPr>
            <p:ph type="body" idx="1"/>
          </p:nvPr>
        </p:nvSpPr>
        <p:spPr>
          <a:xfrm>
            <a:off x="1635104" y="4535791"/>
            <a:ext cx="9180747" cy="1947958"/>
          </a:xfrm>
        </p:spPr>
        <p:txBody>
          <a:bodyPr vert="horz" lIns="109728" tIns="109728" rIns="109728" bIns="91440" rtlCol="0" anchor="t">
            <a:noAutofit/>
          </a:bodyPr>
          <a:lstStyle/>
          <a:p>
            <a:pPr algn="l">
              <a:lnSpc>
                <a:spcPct val="140000"/>
              </a:lnSpc>
              <a:spcBef>
                <a:spcPts val="930"/>
              </a:spcBef>
            </a:pPr>
            <a:r>
              <a:rPr lang="en-US" sz="1400" b="1" dirty="0">
                <a:solidFill>
                  <a:srgbClr val="004D86"/>
                </a:solidFill>
              </a:rPr>
              <a:t>State Contracting Basics: </a:t>
            </a:r>
          </a:p>
          <a:p>
            <a:pPr marL="457200" indent="-457200" algn="l">
              <a:lnSpc>
                <a:spcPct val="140000"/>
              </a:lnSpc>
              <a:spcBef>
                <a:spcPts val="930"/>
              </a:spcBef>
              <a:buFont typeface="Arial" panose="020B0604020202020204" pitchFamily="34" charset="0"/>
              <a:buChar char="•"/>
            </a:pPr>
            <a:r>
              <a:rPr lang="en-US" sz="1400" b="1" dirty="0">
                <a:solidFill>
                  <a:srgbClr val="004D86"/>
                </a:solidFill>
              </a:rPr>
              <a:t>OFM Vendor Payee Registration </a:t>
            </a:r>
          </a:p>
          <a:p>
            <a:pPr marL="457200" indent="-457200" algn="l">
              <a:lnSpc>
                <a:spcPct val="140000"/>
              </a:lnSpc>
              <a:spcBef>
                <a:spcPts val="930"/>
              </a:spcBef>
              <a:buFont typeface="Arial" panose="020B0604020202020204" pitchFamily="34" charset="0"/>
              <a:buChar char="•"/>
            </a:pPr>
            <a:r>
              <a:rPr lang="en-US" sz="1400" b="1" dirty="0">
                <a:solidFill>
                  <a:srgbClr val="004D86"/>
                </a:solidFill>
              </a:rPr>
              <a:t>Sales Reporting </a:t>
            </a:r>
          </a:p>
          <a:p>
            <a:pPr marL="457200" indent="-457200" algn="l">
              <a:lnSpc>
                <a:spcPct val="140000"/>
              </a:lnSpc>
              <a:spcBef>
                <a:spcPts val="930"/>
              </a:spcBef>
              <a:buFont typeface="Arial" panose="020B0604020202020204" pitchFamily="34" charset="0"/>
              <a:buChar char="•"/>
            </a:pPr>
            <a:r>
              <a:rPr lang="en-US" sz="1400" b="1" dirty="0">
                <a:solidFill>
                  <a:srgbClr val="004D86"/>
                </a:solidFill>
              </a:rPr>
              <a:t>Small Business Registration &amp; Certifications </a:t>
            </a:r>
          </a:p>
          <a:p>
            <a:pPr marL="457200" indent="-457200" algn="l">
              <a:lnSpc>
                <a:spcPct val="140000"/>
              </a:lnSpc>
              <a:spcBef>
                <a:spcPts val="930"/>
              </a:spcBef>
              <a:buFont typeface="Arial" panose="020B0604020202020204" pitchFamily="34" charset="0"/>
              <a:buChar char="•"/>
            </a:pPr>
            <a:r>
              <a:rPr lang="en-US" sz="1400" b="1" dirty="0">
                <a:solidFill>
                  <a:srgbClr val="004D86"/>
                </a:solidFill>
              </a:rPr>
              <a:t>Scope &amp; Quote Process</a:t>
            </a:r>
          </a:p>
          <a:p>
            <a:pPr algn="l">
              <a:lnSpc>
                <a:spcPct val="140000"/>
              </a:lnSpc>
              <a:spcBef>
                <a:spcPts val="930"/>
              </a:spcBef>
            </a:pPr>
            <a:endParaRPr lang="en-US" sz="1400" b="1" dirty="0">
              <a:solidFill>
                <a:srgbClr val="004D86"/>
              </a:solidFill>
            </a:endParaRPr>
          </a:p>
          <a:p>
            <a:pPr algn="l">
              <a:lnSpc>
                <a:spcPct val="140000"/>
              </a:lnSpc>
              <a:spcBef>
                <a:spcPts val="930"/>
              </a:spcBef>
            </a:pPr>
            <a:endParaRPr lang="en-US" sz="1400" b="1" dirty="0">
              <a:solidFill>
                <a:srgbClr val="004D86"/>
              </a:solidFill>
            </a:endParaRPr>
          </a:p>
        </p:txBody>
      </p:sp>
      <p:pic>
        <p:nvPicPr>
          <p:cNvPr id="19" name="Picture 18" descr="A white building with a dome&#10;&#10;AI-generated content may be incorrect.">
            <a:extLst>
              <a:ext uri="{FF2B5EF4-FFF2-40B4-BE49-F238E27FC236}">
                <a16:creationId xmlns:a16="http://schemas.microsoft.com/office/drawing/2014/main" id="{A4BC69B0-A756-B748-A43A-AEB6B2BB62EF}"/>
              </a:ext>
            </a:extLst>
          </p:cNvPr>
          <p:cNvPicPr>
            <a:picLocks noChangeAspect="1"/>
          </p:cNvPicPr>
          <p:nvPr/>
        </p:nvPicPr>
        <p:blipFill>
          <a:blip r:embed="rId3"/>
          <a:stretch>
            <a:fillRect/>
          </a:stretch>
        </p:blipFill>
        <p:spPr>
          <a:xfrm>
            <a:off x="1635104" y="776032"/>
            <a:ext cx="8866641" cy="2754488"/>
          </a:xfrm>
          <a:prstGeom prst="rect">
            <a:avLst/>
          </a:prstGeom>
        </p:spPr>
      </p:pic>
      <p:sp>
        <p:nvSpPr>
          <p:cNvPr id="3" name="Slide Number Placeholder 2">
            <a:extLst>
              <a:ext uri="{FF2B5EF4-FFF2-40B4-BE49-F238E27FC236}">
                <a16:creationId xmlns:a16="http://schemas.microsoft.com/office/drawing/2014/main" id="{DEF4E3A4-881E-D0F9-0228-02FB3FACCE45}"/>
              </a:ext>
            </a:extLst>
          </p:cNvPr>
          <p:cNvSpPr>
            <a:spLocks noGrp="1"/>
          </p:cNvSpPr>
          <p:nvPr>
            <p:ph type="sldNum" sz="quarter" idx="12"/>
          </p:nvPr>
        </p:nvSpPr>
        <p:spPr/>
        <p:txBody>
          <a:bodyPr/>
          <a:lstStyle/>
          <a:p>
            <a:fld id="{FAEF9944-A4F6-4C59-AEBD-678D6480B8EA}" type="slidenum">
              <a:rPr lang="en-US" smtClean="0"/>
              <a:pPr/>
              <a:t>3</a:t>
            </a:fld>
            <a:endParaRPr lang="en-US"/>
          </a:p>
        </p:txBody>
      </p:sp>
    </p:spTree>
    <p:extLst>
      <p:ext uri="{BB962C8B-B14F-4D97-AF65-F5344CB8AC3E}">
        <p14:creationId xmlns:p14="http://schemas.microsoft.com/office/powerpoint/2010/main" val="1928741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65A9-1ACB-EE49-7672-A927F8F3463B}"/>
              </a:ext>
            </a:extLst>
          </p:cNvPr>
          <p:cNvSpPr>
            <a:spLocks noGrp="1"/>
          </p:cNvSpPr>
          <p:nvPr>
            <p:ph type="title"/>
          </p:nvPr>
        </p:nvSpPr>
        <p:spPr/>
        <p:txBody>
          <a:bodyPr/>
          <a:lstStyle/>
          <a:p>
            <a:r>
              <a:rPr lang="en-US" dirty="0">
                <a:solidFill>
                  <a:srgbClr val="004D86"/>
                </a:solidFill>
              </a:rPr>
              <a:t>OFM Vendor Payee Registration</a:t>
            </a:r>
          </a:p>
        </p:txBody>
      </p:sp>
      <p:sp>
        <p:nvSpPr>
          <p:cNvPr id="6" name="Content Placeholder 5">
            <a:extLst>
              <a:ext uri="{FF2B5EF4-FFF2-40B4-BE49-F238E27FC236}">
                <a16:creationId xmlns:a16="http://schemas.microsoft.com/office/drawing/2014/main" id="{2BBAABBD-8A7F-A90C-3E5F-9B47E6255AA6}"/>
              </a:ext>
            </a:extLst>
          </p:cNvPr>
          <p:cNvSpPr>
            <a:spLocks noGrp="1"/>
          </p:cNvSpPr>
          <p:nvPr>
            <p:ph sz="quarter" idx="15"/>
          </p:nvPr>
        </p:nvSpPr>
        <p:spPr/>
        <p:txBody>
          <a:bodyPr>
            <a:normAutofit/>
          </a:bodyPr>
          <a:lstStyle/>
          <a:p>
            <a:r>
              <a:rPr lang="en-US" dirty="0"/>
              <a:t>Register for OFM at: </a:t>
            </a:r>
            <a:r>
              <a:rPr kumimoji="0" lang="en-US" sz="2800" b="0" i="0" u="none" strike="noStrike" kern="1200" cap="none" spc="0" normalizeH="0" baseline="0" noProof="0" dirty="0">
                <a:ln>
                  <a:noFill/>
                </a:ln>
                <a:solidFill>
                  <a:prstClr val="black"/>
                </a:solidFill>
                <a:effectLst/>
                <a:uLnTx/>
                <a:uFillTx/>
                <a:latin typeface="Aptos" panose="020B0004020202020204"/>
                <a:ea typeface="+mn-ea"/>
                <a:cs typeface="+mn-cs"/>
                <a:hlinkClick r:id="rId3"/>
              </a:rPr>
              <a:t>Vendor payee registration | Office of Financial Management</a:t>
            </a:r>
            <a:endParaRPr lang="en-US" dirty="0"/>
          </a:p>
          <a:p>
            <a:pPr marL="285750" indent="-285750">
              <a:buFont typeface="Arial" panose="020B0604020202020204" pitchFamily="34" charset="0"/>
              <a:buChar char="•"/>
            </a:pPr>
            <a:r>
              <a:rPr lang="en-US" sz="2000" dirty="0"/>
              <a:t>Enter business information. </a:t>
            </a:r>
          </a:p>
          <a:p>
            <a:pPr marL="285750" indent="-285750">
              <a:buFont typeface="Arial" panose="020B0604020202020204" pitchFamily="34" charset="0"/>
              <a:buChar char="•"/>
            </a:pPr>
            <a:r>
              <a:rPr lang="en-US" sz="2000" dirty="0"/>
              <a:t>Enter bank account information.</a:t>
            </a:r>
          </a:p>
          <a:p>
            <a:pPr marL="285750" indent="-285750">
              <a:buFont typeface="Arial" panose="020B0604020202020204" pitchFamily="34" charset="0"/>
              <a:buChar char="•"/>
            </a:pPr>
            <a:r>
              <a:rPr lang="en-US" sz="2000" dirty="0"/>
              <a:t>Watch email for notification of acceptance, rejection, or clarification.</a:t>
            </a:r>
          </a:p>
          <a:p>
            <a:endParaRPr lang="en-US" dirty="0"/>
          </a:p>
        </p:txBody>
      </p:sp>
      <p:sp>
        <p:nvSpPr>
          <p:cNvPr id="11" name="Rectangle 10">
            <a:extLst>
              <a:ext uri="{FF2B5EF4-FFF2-40B4-BE49-F238E27FC236}">
                <a16:creationId xmlns:a16="http://schemas.microsoft.com/office/drawing/2014/main" id="{87F13962-51D6-EED9-A95B-63C9A69778EC}"/>
              </a:ext>
            </a:extLst>
          </p:cNvPr>
          <p:cNvSpPr/>
          <p:nvPr/>
        </p:nvSpPr>
        <p:spPr>
          <a:xfrm>
            <a:off x="0" y="0"/>
            <a:ext cx="463229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C070C53-AF8E-5867-3A74-520CBABC98FE}"/>
              </a:ext>
            </a:extLst>
          </p:cNvPr>
          <p:cNvPicPr>
            <a:picLocks noChangeAspect="1"/>
          </p:cNvPicPr>
          <p:nvPr/>
        </p:nvPicPr>
        <p:blipFill>
          <a:blip r:embed="rId4"/>
          <a:stretch>
            <a:fillRect/>
          </a:stretch>
        </p:blipFill>
        <p:spPr>
          <a:xfrm>
            <a:off x="236615" y="732692"/>
            <a:ext cx="4159060" cy="5363308"/>
          </a:xfrm>
          <a:prstGeom prst="rect">
            <a:avLst/>
          </a:prstGeom>
        </p:spPr>
      </p:pic>
      <p:sp>
        <p:nvSpPr>
          <p:cNvPr id="5" name="Slide Number Placeholder 4">
            <a:extLst>
              <a:ext uri="{FF2B5EF4-FFF2-40B4-BE49-F238E27FC236}">
                <a16:creationId xmlns:a16="http://schemas.microsoft.com/office/drawing/2014/main" id="{F69AF338-2585-6473-C91C-409D96DEDE69}"/>
              </a:ext>
            </a:extLst>
          </p:cNvPr>
          <p:cNvSpPr>
            <a:spLocks noGrp="1"/>
          </p:cNvSpPr>
          <p:nvPr>
            <p:ph type="sldNum" sz="quarter" idx="12"/>
          </p:nvPr>
        </p:nvSpPr>
        <p:spPr/>
        <p:txBody>
          <a:bodyPr/>
          <a:lstStyle/>
          <a:p>
            <a:fld id="{FAEF9944-A4F6-4C59-AEBD-678D6480B8EA}" type="slidenum">
              <a:rPr lang="en-US" smtClean="0"/>
              <a:pPr/>
              <a:t>4</a:t>
            </a:fld>
            <a:endParaRPr lang="en-US"/>
          </a:p>
        </p:txBody>
      </p:sp>
    </p:spTree>
    <p:extLst>
      <p:ext uri="{BB962C8B-B14F-4D97-AF65-F5344CB8AC3E}">
        <p14:creationId xmlns:p14="http://schemas.microsoft.com/office/powerpoint/2010/main" val="1170108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09C0409-E4E2-B7D8-A74B-876BE45089E4}"/>
            </a:ext>
          </a:extLst>
        </p:cNvPr>
        <p:cNvGrpSpPr/>
        <p:nvPr/>
      </p:nvGrpSpPr>
      <p:grpSpPr>
        <a:xfrm>
          <a:off x="0" y="0"/>
          <a:ext cx="0" cy="0"/>
          <a:chOff x="0" y="0"/>
          <a:chExt cx="0" cy="0"/>
        </a:xfrm>
      </p:grpSpPr>
      <p:sp>
        <p:nvSpPr>
          <p:cNvPr id="120" name="Rectangle 119">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2" name="Rectangle 121">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gnifying glass showing decling performance">
            <a:extLst>
              <a:ext uri="{FF2B5EF4-FFF2-40B4-BE49-F238E27FC236}">
                <a16:creationId xmlns:a16="http://schemas.microsoft.com/office/drawing/2014/main" id="{F9F308B5-DE07-F135-E30D-B1F2FA5F9018}"/>
              </a:ext>
            </a:extLst>
          </p:cNvPr>
          <p:cNvPicPr>
            <a:picLocks noChangeAspect="1"/>
          </p:cNvPicPr>
          <p:nvPr/>
        </p:nvPicPr>
        <p:blipFill>
          <a:blip r:embed="rId3"/>
          <a:srcRect l="5925" r="38863"/>
          <a:stretch>
            <a:fillRect/>
          </a:stretch>
        </p:blipFill>
        <p:spPr>
          <a:xfrm>
            <a:off x="20" y="719747"/>
            <a:ext cx="4458058" cy="5389675"/>
          </a:xfrm>
          <a:prstGeom prst="rect">
            <a:avLst/>
          </a:prstGeom>
        </p:spPr>
      </p:pic>
      <p:sp>
        <p:nvSpPr>
          <p:cNvPr id="124" name="Rectangle 123">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2BD6E-A050-1E35-F04B-1FF5BC551E5B}"/>
              </a:ext>
            </a:extLst>
          </p:cNvPr>
          <p:cNvSpPr>
            <a:spLocks noGrp="1"/>
          </p:cNvSpPr>
          <p:nvPr>
            <p:ph type="title"/>
          </p:nvPr>
        </p:nvSpPr>
        <p:spPr>
          <a:xfrm>
            <a:off x="4919472" y="1056362"/>
            <a:ext cx="6627226" cy="1154102"/>
          </a:xfrm>
        </p:spPr>
        <p:txBody>
          <a:bodyPr vert="horz" lIns="109728" tIns="109728" rIns="109728" bIns="91440" rtlCol="0" anchor="ctr">
            <a:normAutofit/>
          </a:bodyPr>
          <a:lstStyle/>
          <a:p>
            <a:pPr>
              <a:lnSpc>
                <a:spcPct val="150000"/>
              </a:lnSpc>
            </a:pPr>
            <a:r>
              <a:rPr lang="en-US" sz="3600">
                <a:solidFill>
                  <a:schemeClr val="tx1">
                    <a:lumMod val="75000"/>
                    <a:lumOff val="25000"/>
                  </a:schemeClr>
                </a:solidFill>
              </a:rPr>
              <a:t>Sales Reporting</a:t>
            </a:r>
            <a:endParaRPr lang="en-US" sz="3600" dirty="0">
              <a:solidFill>
                <a:schemeClr val="tx1">
                  <a:lumMod val="75000"/>
                  <a:lumOff val="25000"/>
                </a:schemeClr>
              </a:solidFill>
            </a:endParaRPr>
          </a:p>
        </p:txBody>
      </p:sp>
      <p:sp>
        <p:nvSpPr>
          <p:cNvPr id="126" name="Rectangle 125">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F105A6D-5258-8F46-CFBD-56FF2CE3A421}"/>
              </a:ext>
            </a:extLst>
          </p:cNvPr>
          <p:cNvSpPr>
            <a:spLocks noGrp="1"/>
          </p:cNvSpPr>
          <p:nvPr>
            <p:ph sz="quarter" idx="17"/>
          </p:nvPr>
        </p:nvSpPr>
        <p:spPr>
          <a:xfrm>
            <a:off x="4921856" y="1920240"/>
            <a:ext cx="6924703" cy="4183368"/>
          </a:xfrm>
        </p:spPr>
        <p:txBody>
          <a:bodyPr vert="horz" lIns="109728" tIns="109728" rIns="109728" bIns="91440" rtlCol="0" anchor="t">
            <a:normAutofit/>
          </a:bodyPr>
          <a:lstStyle/>
          <a:p>
            <a:pPr>
              <a:lnSpc>
                <a:spcPct val="130000"/>
              </a:lnSpc>
              <a:spcAft>
                <a:spcPts val="0"/>
              </a:spcAft>
              <a:buFont typeface="Arial" panose="020B0604020202020204" pitchFamily="34" charset="0"/>
              <a:buChar char="•"/>
              <a:defRPr/>
            </a:pPr>
            <a:r>
              <a:rPr lang="en-US" sz="1400" dirty="0"/>
              <a:t>Complete Sales Report at the following link: </a:t>
            </a:r>
            <a:r>
              <a:rPr lang="en-US" sz="1400" b="1" dirty="0">
                <a:hlinkClick r:id="rId4"/>
              </a:rPr>
              <a:t>DES Login</a:t>
            </a:r>
            <a:r>
              <a:rPr lang="en-US" sz="1400" dirty="0"/>
              <a:t>.</a:t>
            </a:r>
          </a:p>
          <a:p>
            <a:pPr>
              <a:lnSpc>
                <a:spcPct val="130000"/>
              </a:lnSpc>
              <a:buFont typeface="Arial" panose="020B0604020202020204" pitchFamily="34" charset="0"/>
              <a:buChar char="•"/>
            </a:pPr>
            <a:r>
              <a:rPr lang="en-US" sz="1400" dirty="0"/>
              <a:t>Pay management fee for all revenue generated through the statewide contract during the quarter. </a:t>
            </a:r>
            <a:r>
              <a:rPr lang="en-US" sz="1400" i="1" dirty="0"/>
              <a:t>Management fee amounts vary. You can find details about your management fee in your contract document.    </a:t>
            </a:r>
          </a:p>
          <a:p>
            <a:pPr lvl="1">
              <a:lnSpc>
                <a:spcPct val="130000"/>
              </a:lnSpc>
            </a:pPr>
            <a:r>
              <a:rPr lang="en-US" sz="1400" dirty="0"/>
              <a:t>	</a:t>
            </a:r>
            <a:r>
              <a:rPr lang="en-US" sz="1400" b="1" dirty="0"/>
              <a:t>Gross receipts = total revenue, not profit </a:t>
            </a:r>
          </a:p>
          <a:p>
            <a:pPr lvl="1">
              <a:lnSpc>
                <a:spcPct val="130000"/>
              </a:lnSpc>
            </a:pPr>
            <a:r>
              <a:rPr lang="en-US" sz="1400" b="1" dirty="0"/>
              <a:t>	(total income before expenses)</a:t>
            </a:r>
          </a:p>
          <a:p>
            <a:pPr>
              <a:lnSpc>
                <a:spcPct val="130000"/>
              </a:lnSpc>
              <a:buFont typeface="Arial" panose="020B0604020202020204" pitchFamily="34" charset="0"/>
              <a:buChar char="•"/>
            </a:pPr>
            <a:r>
              <a:rPr lang="en-US" sz="1400" dirty="0"/>
              <a:t>Invoice will be posted in account and emailed to you.</a:t>
            </a:r>
          </a:p>
          <a:p>
            <a:pPr marL="285750" lvl="1" indent="-285750">
              <a:lnSpc>
                <a:spcPct val="130000"/>
              </a:lnSpc>
              <a:buFont typeface="Arial" panose="020B0604020202020204" pitchFamily="34" charset="0"/>
              <a:buChar char="•"/>
            </a:pPr>
            <a:r>
              <a:rPr lang="en-US" sz="1400" dirty="0"/>
              <a:t>You must call the DES Payment Processing department at (360) 725-5700 to pay your invoice. You cannot pay through an online account.</a:t>
            </a:r>
          </a:p>
        </p:txBody>
      </p:sp>
      <p:sp>
        <p:nvSpPr>
          <p:cNvPr id="127" name="Rectangle 126">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BCFB537-4D6F-8D86-D3DF-151F4EB3AA0C}"/>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5</a:t>
            </a:fld>
            <a:endParaRPr lang="en-US" sz="1600" b="1"/>
          </a:p>
        </p:txBody>
      </p:sp>
    </p:spTree>
    <p:extLst>
      <p:ext uri="{BB962C8B-B14F-4D97-AF65-F5344CB8AC3E}">
        <p14:creationId xmlns:p14="http://schemas.microsoft.com/office/powerpoint/2010/main" val="1457361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27E43E8-4218-7C73-DF3E-DEA4EAE7BD15}"/>
            </a:ext>
          </a:extLst>
        </p:cNvPr>
        <p:cNvGrpSpPr/>
        <p:nvPr/>
      </p:nvGrpSpPr>
      <p:grpSpPr>
        <a:xfrm>
          <a:off x="0" y="0"/>
          <a:ext cx="0" cy="0"/>
          <a:chOff x="0" y="0"/>
          <a:chExt cx="0" cy="0"/>
        </a:xfrm>
      </p:grpSpPr>
      <p:sp>
        <p:nvSpPr>
          <p:cNvPr id="55" name="Rectangle 54">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7" name="Rectangle 56">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91C552-BD26-EF9D-8352-B12181C4AA3E}"/>
              </a:ext>
            </a:extLst>
          </p:cNvPr>
          <p:cNvSpPr>
            <a:spLocks noGrp="1"/>
          </p:cNvSpPr>
          <p:nvPr>
            <p:ph type="title"/>
          </p:nvPr>
        </p:nvSpPr>
        <p:spPr>
          <a:xfrm>
            <a:off x="1434622" y="1113327"/>
            <a:ext cx="4862811" cy="2019488"/>
          </a:xfrm>
        </p:spPr>
        <p:txBody>
          <a:bodyPr vert="horz" lIns="109728" tIns="109728" rIns="109728" bIns="91440" rtlCol="0" anchor="ctr">
            <a:normAutofit/>
          </a:bodyPr>
          <a:lstStyle/>
          <a:p>
            <a:pPr>
              <a:lnSpc>
                <a:spcPct val="140000"/>
              </a:lnSpc>
            </a:pPr>
            <a:r>
              <a:rPr lang="en-US" sz="2800"/>
              <a:t>Small Business Registrations &amp; Certifications</a:t>
            </a:r>
          </a:p>
        </p:txBody>
      </p:sp>
      <p:sp>
        <p:nvSpPr>
          <p:cNvPr id="59" name="Rectangle 58">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C96E74B4-0A3B-FB09-60CE-F11763CF9BEC}"/>
              </a:ext>
            </a:extLst>
          </p:cNvPr>
          <p:cNvSpPr txBox="1">
            <a:spLocks/>
          </p:cNvSpPr>
          <p:nvPr/>
        </p:nvSpPr>
        <p:spPr>
          <a:xfrm>
            <a:off x="1434622" y="3707541"/>
            <a:ext cx="5117253" cy="2505801"/>
          </a:xfrm>
          <a:prstGeom prst="rect">
            <a:avLst/>
          </a:prstGeom>
        </p:spPr>
        <p:txBody>
          <a:bodyPr vert="horz" lIns="109728" tIns="109728" rIns="109728" bIns="91440" rtlCol="0" anchor="t">
            <a:normAutofit fontScale="92500" lnSpcReduction="20000"/>
          </a:bodyPr>
          <a:lstStyle>
            <a:lvl1pPr marL="285750" indent="-285750" algn="l" defTabSz="914400" rtl="0" eaLnBrk="1" latinLnBrk="0" hangingPunct="1">
              <a:lnSpc>
                <a:spcPct val="125000"/>
              </a:lnSpc>
              <a:spcBef>
                <a:spcPts val="930"/>
              </a:spcBef>
              <a:spcAft>
                <a:spcPts val="600"/>
              </a:spcAft>
              <a:buFont typeface="Wingdings" panose="05000000000000000000" pitchFamily="2" charset="2"/>
              <a:buChar char="§"/>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25000"/>
              </a:lnSpc>
              <a:spcBef>
                <a:spcPts val="930"/>
              </a:spcBef>
              <a:spcAft>
                <a:spcPts val="600"/>
              </a:spcAft>
              <a:buFont typeface="Corbel" panose="020B0503020204020204" pitchFamily="34" charset="0"/>
              <a:buNone/>
              <a:defRPr sz="18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25000"/>
              </a:lnSpc>
              <a:spcBef>
                <a:spcPts val="930"/>
              </a:spcBef>
              <a:spcAft>
                <a:spcPts val="600"/>
              </a:spcAft>
              <a:buFont typeface="Corbel" panose="020B0503020204020204" pitchFamily="34" charset="0"/>
              <a:buChar char="–"/>
              <a:defRPr sz="18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25000"/>
              </a:lnSpc>
              <a:spcBef>
                <a:spcPts val="930"/>
              </a:spcBef>
              <a:spcAft>
                <a:spcPts val="600"/>
              </a:spcAft>
              <a:buFont typeface="Corbel" panose="020B0503020204020204" pitchFamily="34" charset="0"/>
              <a:buChar char="–"/>
              <a:defRPr sz="18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25000"/>
              </a:lnSpc>
              <a:spcBef>
                <a:spcPts val="930"/>
              </a:spcBef>
              <a:spcAft>
                <a:spcPts val="600"/>
              </a:spcAft>
              <a:buFont typeface="Corbel" panose="020B0503020204020204" pitchFamily="34" charset="0"/>
              <a:buChar char="–"/>
              <a:defRPr sz="18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30000"/>
              </a:lnSpc>
              <a:buFont typeface="Arial" panose="020B0604020202020204" pitchFamily="34" charset="0"/>
              <a:buChar char="•"/>
            </a:pPr>
            <a:r>
              <a:rPr lang="en-US" sz="1500" dirty="0"/>
              <a:t>Small business certifications (small business, veteran, MBE/</a:t>
            </a:r>
            <a:r>
              <a:rPr lang="en-US" sz="1500" dirty="0" err="1"/>
              <a:t>WBE</a:t>
            </a:r>
            <a:r>
              <a:rPr lang="en-US" sz="1500" dirty="0"/>
              <a:t>, etc.), if any, are listed next to firms on the DES contract portal page. </a:t>
            </a:r>
          </a:p>
          <a:p>
            <a:pPr>
              <a:lnSpc>
                <a:spcPct val="130000"/>
              </a:lnSpc>
              <a:buFont typeface="Arial" panose="020B0604020202020204" pitchFamily="34" charset="0"/>
              <a:buChar char="•"/>
            </a:pPr>
            <a:r>
              <a:rPr lang="en-US" sz="1500" dirty="0"/>
              <a:t>If you obtain </a:t>
            </a:r>
            <a:r>
              <a:rPr lang="en-US" sz="1500" dirty="0" err="1"/>
              <a:t>OMWBE</a:t>
            </a:r>
            <a:r>
              <a:rPr lang="en-US" sz="1500" dirty="0"/>
              <a:t> certification (or your certification status changes) after your contract award, notify your contracting officer to update your file.</a:t>
            </a:r>
          </a:p>
          <a:p>
            <a:pPr marL="0">
              <a:lnSpc>
                <a:spcPct val="130000"/>
              </a:lnSpc>
              <a:buFont typeface="Corbel" panose="020B0503020204020204" pitchFamily="34" charset="0"/>
            </a:pPr>
            <a:endParaRPr lang="en-US" sz="1300" dirty="0"/>
          </a:p>
        </p:txBody>
      </p:sp>
      <p:sp>
        <p:nvSpPr>
          <p:cNvPr id="64" name="Rectangle 63">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blue and white circle with a grey ribbon&#10;&#10;AI-generated content may be incorrect.">
            <a:extLst>
              <a:ext uri="{FF2B5EF4-FFF2-40B4-BE49-F238E27FC236}">
                <a16:creationId xmlns:a16="http://schemas.microsoft.com/office/drawing/2014/main" id="{BEC66B93-9F52-7BEE-9A9B-06FAB5175CD9}"/>
              </a:ext>
            </a:extLst>
          </p:cNvPr>
          <p:cNvPicPr>
            <a:picLocks noGrp="1" noChangeAspect="1"/>
          </p:cNvPicPr>
          <p:nvPr>
            <p:ph sz="quarter" idx="17"/>
          </p:nvPr>
        </p:nvPicPr>
        <p:blipFill>
          <a:blip r:embed="rId3"/>
          <a:stretch>
            <a:fillRect/>
          </a:stretch>
        </p:blipFill>
        <p:spPr>
          <a:xfrm>
            <a:off x="7344569" y="1215596"/>
            <a:ext cx="4362798" cy="4362798"/>
          </a:xfrm>
          <a:prstGeom prst="rect">
            <a:avLst/>
          </a:prstGeom>
        </p:spPr>
      </p:pic>
      <p:sp>
        <p:nvSpPr>
          <p:cNvPr id="4" name="Slide Number Placeholder 3">
            <a:extLst>
              <a:ext uri="{FF2B5EF4-FFF2-40B4-BE49-F238E27FC236}">
                <a16:creationId xmlns:a16="http://schemas.microsoft.com/office/drawing/2014/main" id="{1CFF4BC7-788D-D153-FD10-7F722FB852A3}"/>
              </a:ext>
            </a:extLst>
          </p:cNvPr>
          <p:cNvSpPr>
            <a:spLocks noGrp="1"/>
          </p:cNvSpPr>
          <p:nvPr>
            <p:ph type="sldNum" sz="quarter" idx="12"/>
          </p:nvPr>
        </p:nvSpPr>
        <p:spPr/>
        <p:txBody>
          <a:bodyPr/>
          <a:lstStyle/>
          <a:p>
            <a:fld id="{FAEF9944-A4F6-4C59-AEBD-678D6480B8EA}" type="slidenum">
              <a:rPr lang="en-US" smtClean="0"/>
              <a:pPr/>
              <a:t>6</a:t>
            </a:fld>
            <a:endParaRPr lang="en-US"/>
          </a:p>
        </p:txBody>
      </p:sp>
    </p:spTree>
    <p:extLst>
      <p:ext uri="{BB962C8B-B14F-4D97-AF65-F5344CB8AC3E}">
        <p14:creationId xmlns:p14="http://schemas.microsoft.com/office/powerpoint/2010/main" val="4212521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B8818-6195-0E86-720D-995CCF569E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F48FD4-62EE-B341-A75E-B282E409E8F3}"/>
              </a:ext>
            </a:extLst>
          </p:cNvPr>
          <p:cNvSpPr>
            <a:spLocks noGrp="1"/>
          </p:cNvSpPr>
          <p:nvPr>
            <p:ph type="title"/>
          </p:nvPr>
        </p:nvSpPr>
        <p:spPr/>
        <p:txBody>
          <a:bodyPr/>
          <a:lstStyle/>
          <a:p>
            <a:r>
              <a:rPr lang="en-US" dirty="0"/>
              <a:t>Scope &amp; Quote Process</a:t>
            </a:r>
          </a:p>
        </p:txBody>
      </p:sp>
      <p:sp>
        <p:nvSpPr>
          <p:cNvPr id="3" name="Content Placeholder 2">
            <a:extLst>
              <a:ext uri="{FF2B5EF4-FFF2-40B4-BE49-F238E27FC236}">
                <a16:creationId xmlns:a16="http://schemas.microsoft.com/office/drawing/2014/main" id="{1EC7528F-1846-741E-41BE-ED70F521EEC7}"/>
              </a:ext>
            </a:extLst>
          </p:cNvPr>
          <p:cNvSpPr>
            <a:spLocks noGrp="1"/>
          </p:cNvSpPr>
          <p:nvPr>
            <p:ph sz="quarter" idx="18"/>
          </p:nvPr>
        </p:nvSpPr>
        <p:spPr>
          <a:xfrm>
            <a:off x="1542563" y="2590800"/>
            <a:ext cx="5029200" cy="4110038"/>
          </a:xfrm>
        </p:spPr>
        <p:txBody>
          <a:bodyPr>
            <a:normAutofit fontScale="47500" lnSpcReduction="20000"/>
          </a:bodyPr>
          <a:lstStyle/>
          <a:p>
            <a:pPr marL="285750" indent="-285750">
              <a:buFont typeface="Arial" panose="020B0604020202020204" pitchFamily="34" charset="0"/>
              <a:buChar char="•"/>
            </a:pPr>
            <a:r>
              <a:rPr lang="en-US" sz="3800" dirty="0"/>
              <a:t>Agencies will research firms</a:t>
            </a:r>
          </a:p>
          <a:p>
            <a:pPr marL="569214" lvl="1" indent="-285750">
              <a:lnSpc>
                <a:spcPct val="145000"/>
              </a:lnSpc>
              <a:buFont typeface="Meiryo" panose="020B0604030504040204" pitchFamily="34" charset="-128"/>
              <a:buChar char="—"/>
            </a:pPr>
            <a:r>
              <a:rPr lang="en-US" sz="3400" dirty="0"/>
              <a:t>They conduct preliminary research to narrow down firms.</a:t>
            </a:r>
          </a:p>
          <a:p>
            <a:pPr marL="569214" lvl="1" indent="-285750">
              <a:lnSpc>
                <a:spcPct val="145000"/>
              </a:lnSpc>
              <a:buFont typeface="Meiryo" panose="020B0604030504040204" pitchFamily="34" charset="-128"/>
              <a:buChar char="—"/>
            </a:pPr>
            <a:r>
              <a:rPr lang="en-US" sz="3400" dirty="0"/>
              <a:t>You should consider what the agency is looking for.</a:t>
            </a:r>
          </a:p>
          <a:p>
            <a:pPr marL="285750" indent="-285750">
              <a:buFont typeface="Arial" panose="020B0604020202020204" pitchFamily="34" charset="0"/>
              <a:buChar char="•"/>
            </a:pPr>
            <a:r>
              <a:rPr lang="en-US" sz="3800" dirty="0"/>
              <a:t>Outreach process</a:t>
            </a:r>
          </a:p>
          <a:p>
            <a:pPr marL="569214" lvl="1" indent="-285750">
              <a:lnSpc>
                <a:spcPct val="145000"/>
              </a:lnSpc>
              <a:buFont typeface="Meiryo" panose="020B0604030504040204" pitchFamily="34" charset="-128"/>
              <a:buChar char="—"/>
            </a:pPr>
            <a:r>
              <a:rPr lang="en-US" sz="3400" dirty="0"/>
              <a:t>Agencies reach out to vendor(s) of interest to request quotes.</a:t>
            </a:r>
          </a:p>
        </p:txBody>
      </p:sp>
      <p:sp>
        <p:nvSpPr>
          <p:cNvPr id="4" name="Content Placeholder 3">
            <a:extLst>
              <a:ext uri="{FF2B5EF4-FFF2-40B4-BE49-F238E27FC236}">
                <a16:creationId xmlns:a16="http://schemas.microsoft.com/office/drawing/2014/main" id="{F94F3920-02FE-45B0-A2A6-AF24ECF95473}"/>
              </a:ext>
            </a:extLst>
          </p:cNvPr>
          <p:cNvSpPr>
            <a:spLocks noGrp="1"/>
          </p:cNvSpPr>
          <p:nvPr>
            <p:ph sz="quarter" idx="17"/>
          </p:nvPr>
        </p:nvSpPr>
        <p:spPr>
          <a:xfrm>
            <a:off x="6739097" y="2590800"/>
            <a:ext cx="5029200" cy="3718557"/>
          </a:xfrm>
        </p:spPr>
        <p:txBody>
          <a:bodyPr>
            <a:normAutofit/>
          </a:bodyPr>
          <a:lstStyle/>
          <a:p>
            <a:pPr marL="285750" lvl="1" indent="-285750">
              <a:buFont typeface="Arial" panose="020B0604020202020204" pitchFamily="34" charset="0"/>
              <a:buChar char="•"/>
            </a:pPr>
            <a:r>
              <a:rPr lang="en-US" dirty="0"/>
              <a:t>Agencies may request</a:t>
            </a:r>
          </a:p>
          <a:p>
            <a:pPr marL="569214" lvl="1" indent="-285750">
              <a:lnSpc>
                <a:spcPct val="145000"/>
              </a:lnSpc>
              <a:buFont typeface="Meiryo" panose="020B0604030504040204" pitchFamily="34" charset="-128"/>
              <a:buChar char="—"/>
            </a:pPr>
            <a:r>
              <a:rPr lang="en-US" sz="1600" dirty="0"/>
              <a:t>Technical approach</a:t>
            </a:r>
            <a:endParaRPr lang="en-US" sz="1600" dirty="0">
              <a:highlight>
                <a:srgbClr val="FFFF00"/>
              </a:highlight>
            </a:endParaRPr>
          </a:p>
          <a:p>
            <a:pPr marL="569214" lvl="1" indent="-285750">
              <a:lnSpc>
                <a:spcPct val="145000"/>
              </a:lnSpc>
              <a:buFont typeface="Meiryo" panose="020B0604030504040204" pitchFamily="34" charset="-128"/>
              <a:buChar char="—"/>
            </a:pPr>
            <a:r>
              <a:rPr lang="en-US" sz="1600" dirty="0"/>
              <a:t>Firm/staff qualifications</a:t>
            </a:r>
          </a:p>
          <a:p>
            <a:pPr marL="569214" lvl="1" indent="-285750">
              <a:lnSpc>
                <a:spcPct val="145000"/>
              </a:lnSpc>
              <a:buFont typeface="Meiryo" panose="020B0604030504040204" pitchFamily="34" charset="-128"/>
              <a:buChar char="—"/>
            </a:pPr>
            <a:r>
              <a:rPr lang="en-US" sz="1600" dirty="0"/>
              <a:t>Price quote (cost of firm’s goods or  services, materials, and other direct costs related to the scope of work)</a:t>
            </a:r>
          </a:p>
          <a:p>
            <a:endParaRPr lang="en-US" dirty="0"/>
          </a:p>
        </p:txBody>
      </p:sp>
      <p:sp>
        <p:nvSpPr>
          <p:cNvPr id="6" name="Slide Number Placeholder 5">
            <a:extLst>
              <a:ext uri="{FF2B5EF4-FFF2-40B4-BE49-F238E27FC236}">
                <a16:creationId xmlns:a16="http://schemas.microsoft.com/office/drawing/2014/main" id="{5B78A975-B3FF-C630-619D-A0452D61255D}"/>
              </a:ext>
            </a:extLst>
          </p:cNvPr>
          <p:cNvSpPr>
            <a:spLocks noGrp="1"/>
          </p:cNvSpPr>
          <p:nvPr>
            <p:ph type="sldNum" sz="quarter" idx="12"/>
          </p:nvPr>
        </p:nvSpPr>
        <p:spPr/>
        <p:txBody>
          <a:bodyPr/>
          <a:lstStyle/>
          <a:p>
            <a:fld id="{FAEF9944-A4F6-4C59-AEBD-678D6480B8EA}" type="slidenum">
              <a:rPr lang="en-US" smtClean="0"/>
              <a:pPr/>
              <a:t>7</a:t>
            </a:fld>
            <a:endParaRPr lang="en-US"/>
          </a:p>
        </p:txBody>
      </p:sp>
    </p:spTree>
    <p:extLst>
      <p:ext uri="{BB962C8B-B14F-4D97-AF65-F5344CB8AC3E}">
        <p14:creationId xmlns:p14="http://schemas.microsoft.com/office/powerpoint/2010/main" val="3193908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B763D49-E51F-9DC2-983E-786A9350D86B}"/>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4C47C22D-0E0F-8078-C99D-F2BDD94024E6}"/>
              </a:ext>
            </a:extLst>
          </p:cNvPr>
          <p:cNvSpPr>
            <a:spLocks noGrp="1"/>
          </p:cNvSpPr>
          <p:nvPr>
            <p:ph type="body" idx="1"/>
          </p:nvPr>
        </p:nvSpPr>
        <p:spPr>
          <a:xfrm>
            <a:off x="1648958" y="4607731"/>
            <a:ext cx="9180747" cy="1654346"/>
          </a:xfrm>
        </p:spPr>
        <p:txBody>
          <a:bodyPr vert="horz" lIns="109728" tIns="109728" rIns="109728" bIns="91440" rtlCol="0" anchor="t">
            <a:normAutofit/>
          </a:bodyPr>
          <a:lstStyle/>
          <a:p>
            <a:pPr algn="l">
              <a:lnSpc>
                <a:spcPct val="140000"/>
              </a:lnSpc>
              <a:spcBef>
                <a:spcPts val="930"/>
              </a:spcBef>
            </a:pPr>
            <a:r>
              <a:rPr lang="en-US" sz="2800" b="1" dirty="0">
                <a:solidFill>
                  <a:srgbClr val="004D86"/>
                </a:solidFill>
              </a:rPr>
              <a:t>Strategic Emails and Newsletters: Adding Value and Staying Engaged with Agencies</a:t>
            </a:r>
            <a:endParaRPr lang="en-US" dirty="0">
              <a:solidFill>
                <a:srgbClr val="004D86"/>
              </a:solidFill>
            </a:endParaRPr>
          </a:p>
        </p:txBody>
      </p:sp>
      <p:sp>
        <p:nvSpPr>
          <p:cNvPr id="13" name="TextBox 12">
            <a:extLst>
              <a:ext uri="{FF2B5EF4-FFF2-40B4-BE49-F238E27FC236}">
                <a16:creationId xmlns:a16="http://schemas.microsoft.com/office/drawing/2014/main" id="{93F04450-405A-4CCF-E5E2-F89A87322BC7}"/>
              </a:ext>
            </a:extLst>
          </p:cNvPr>
          <p:cNvSpPr txBox="1"/>
          <p:nvPr/>
        </p:nvSpPr>
        <p:spPr>
          <a:xfrm>
            <a:off x="0" y="0"/>
            <a:ext cx="12191999" cy="3916905"/>
          </a:xfrm>
          <a:prstGeom prst="rect">
            <a:avLst/>
          </a:prstGeom>
          <a:solidFill>
            <a:srgbClr val="F1FFE8"/>
          </a:solidFill>
        </p:spPr>
        <p:txBody>
          <a:bodyPr wrap="square" rtlCol="0">
            <a:spAutoFit/>
          </a:bodyPr>
          <a:lstStyle/>
          <a:p>
            <a:endParaRPr lang="en-US" dirty="0"/>
          </a:p>
        </p:txBody>
      </p:sp>
      <p:pic>
        <p:nvPicPr>
          <p:cNvPr id="11" name="Picture 10" descr="A person looking at a computer screen&#10;&#10;AI-generated content may be incorrect.">
            <a:extLst>
              <a:ext uri="{FF2B5EF4-FFF2-40B4-BE49-F238E27FC236}">
                <a16:creationId xmlns:a16="http://schemas.microsoft.com/office/drawing/2014/main" id="{8E42C32C-34D4-1760-F624-0A0B5E1261E1}"/>
              </a:ext>
            </a:extLst>
          </p:cNvPr>
          <p:cNvPicPr>
            <a:picLocks noChangeAspect="1"/>
          </p:cNvPicPr>
          <p:nvPr/>
        </p:nvPicPr>
        <p:blipFill>
          <a:blip r:embed="rId3"/>
          <a:stretch>
            <a:fillRect/>
          </a:stretch>
        </p:blipFill>
        <p:spPr>
          <a:xfrm>
            <a:off x="1406798" y="462565"/>
            <a:ext cx="9422907" cy="2991773"/>
          </a:xfrm>
          <a:prstGeom prst="rect">
            <a:avLst/>
          </a:prstGeom>
        </p:spPr>
      </p:pic>
      <p:sp>
        <p:nvSpPr>
          <p:cNvPr id="3" name="Slide Number Placeholder 2">
            <a:extLst>
              <a:ext uri="{FF2B5EF4-FFF2-40B4-BE49-F238E27FC236}">
                <a16:creationId xmlns:a16="http://schemas.microsoft.com/office/drawing/2014/main" id="{28EECCD4-3F42-4FE0-8854-57229B0554BA}"/>
              </a:ext>
            </a:extLst>
          </p:cNvPr>
          <p:cNvSpPr>
            <a:spLocks noGrp="1"/>
          </p:cNvSpPr>
          <p:nvPr>
            <p:ph type="sldNum" sz="quarter" idx="12"/>
          </p:nvPr>
        </p:nvSpPr>
        <p:spPr/>
        <p:txBody>
          <a:bodyPr/>
          <a:lstStyle/>
          <a:p>
            <a:fld id="{FAEF9944-A4F6-4C59-AEBD-678D6480B8EA}" type="slidenum">
              <a:rPr lang="en-US" smtClean="0"/>
              <a:pPr/>
              <a:t>8</a:t>
            </a:fld>
            <a:endParaRPr lang="en-US"/>
          </a:p>
        </p:txBody>
      </p:sp>
    </p:spTree>
    <p:extLst>
      <p:ext uri="{BB962C8B-B14F-4D97-AF65-F5344CB8AC3E}">
        <p14:creationId xmlns:p14="http://schemas.microsoft.com/office/powerpoint/2010/main" val="2591003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9618413-0F6A-4B5A-6896-1ECC10784BE0}"/>
            </a:ext>
          </a:extLst>
        </p:cNvPr>
        <p:cNvGrpSpPr/>
        <p:nvPr/>
      </p:nvGrpSpPr>
      <p:grpSpPr>
        <a:xfrm>
          <a:off x="0" y="0"/>
          <a:ext cx="0" cy="0"/>
          <a:chOff x="0" y="0"/>
          <a:chExt cx="0" cy="0"/>
        </a:xfrm>
      </p:grpSpPr>
      <p:sp>
        <p:nvSpPr>
          <p:cNvPr id="290" name="Rectangle 289">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2" name="Rectangle 291">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Rectangle 292">
            <a:extLst>
              <a:ext uri="{FF2B5EF4-FFF2-40B4-BE49-F238E27FC236}">
                <a16:creationId xmlns:a16="http://schemas.microsoft.com/office/drawing/2014/main" id="{61363234-E0BA-4476-B051-D8D9FA506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0645"/>
            <a:ext cx="4062884" cy="63873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572"/>
            <a:ext cx="4086897" cy="5132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10C9F0E8-EF8B-43C1-9C77-E9DDAF1A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59990"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296" name="Rectangle 295">
            <a:extLst>
              <a:ext uri="{FF2B5EF4-FFF2-40B4-BE49-F238E27FC236}">
                <a16:creationId xmlns:a16="http://schemas.microsoft.com/office/drawing/2014/main" id="{379DC473-98F8-45DF-B136-EC0F0F4C6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70645"/>
            <a:ext cx="1219200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297" name="Rectangle 296">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20996" y="534650"/>
            <a:ext cx="8071002" cy="563296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FD33F7-8771-5750-D944-C28AC03B1C69}"/>
              </a:ext>
            </a:extLst>
          </p:cNvPr>
          <p:cNvSpPr>
            <a:spLocks noGrp="1"/>
          </p:cNvSpPr>
          <p:nvPr>
            <p:ph type="title"/>
          </p:nvPr>
        </p:nvSpPr>
        <p:spPr>
          <a:xfrm>
            <a:off x="4642191" y="676397"/>
            <a:ext cx="6754446" cy="1154102"/>
          </a:xfrm>
        </p:spPr>
        <p:txBody>
          <a:bodyPr vert="horz" lIns="109728" tIns="109728" rIns="109728" bIns="91440" rtlCol="0" anchor="ctr">
            <a:normAutofit fontScale="90000"/>
          </a:bodyPr>
          <a:lstStyle/>
          <a:p>
            <a:r>
              <a:rPr lang="en-US">
                <a:solidFill>
                  <a:schemeClr val="tx1"/>
                </a:solidFill>
              </a:rPr>
              <a:t>Images and Marketing Workshop</a:t>
            </a:r>
            <a:endParaRPr lang="en-US" dirty="0">
              <a:solidFill>
                <a:schemeClr val="tx1"/>
              </a:solidFill>
            </a:endParaRPr>
          </a:p>
        </p:txBody>
      </p:sp>
      <p:sp>
        <p:nvSpPr>
          <p:cNvPr id="6" name="Content Placeholder 2">
            <a:extLst>
              <a:ext uri="{FF2B5EF4-FFF2-40B4-BE49-F238E27FC236}">
                <a16:creationId xmlns:a16="http://schemas.microsoft.com/office/drawing/2014/main" id="{543D2026-F0E5-7819-6DC3-1480F21087E2}"/>
              </a:ext>
            </a:extLst>
          </p:cNvPr>
          <p:cNvSpPr txBox="1">
            <a:spLocks/>
          </p:cNvSpPr>
          <p:nvPr/>
        </p:nvSpPr>
        <p:spPr>
          <a:xfrm>
            <a:off x="4642191" y="1949922"/>
            <a:ext cx="6627226" cy="3594059"/>
          </a:xfrm>
          <a:prstGeom prst="rect">
            <a:avLst/>
          </a:prstGeom>
        </p:spPr>
        <p:txBody>
          <a:bodyPr vert="horz" lIns="109728" tIns="109728" rIns="109728" bIns="91440" rtlCol="0" anchor="t">
            <a:no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en-US" b="0" dirty="0"/>
              <a:t>In this session, we will give small businesses practical tools to use photos and video to market services under statewide contracts.</a:t>
            </a:r>
          </a:p>
          <a:p>
            <a:pPr marL="285750" indent="-285750">
              <a:buFont typeface="Arial" panose="020B0604020202020204" pitchFamily="34" charset="0"/>
              <a:buChar char="•"/>
            </a:pPr>
            <a:r>
              <a:rPr lang="en-US" b="0" dirty="0"/>
              <a:t>Quality visuals increase credibility and reduce buyer risk.</a:t>
            </a:r>
          </a:p>
          <a:p>
            <a:pPr marL="285750" indent="-285750">
              <a:buFont typeface="Arial" panose="020B0604020202020204" pitchFamily="34" charset="0"/>
              <a:buChar char="•"/>
            </a:pPr>
            <a:r>
              <a:rPr lang="en-US" b="0" dirty="0"/>
              <a:t>Strong visuals that help demonstrate the ability to meet agency needs and show proof of performance can inform procurement staff making buying decisions.</a:t>
            </a:r>
          </a:p>
        </p:txBody>
      </p:sp>
      <p:sp>
        <p:nvSpPr>
          <p:cNvPr id="4" name="Slide Number Placeholder 3">
            <a:extLst>
              <a:ext uri="{FF2B5EF4-FFF2-40B4-BE49-F238E27FC236}">
                <a16:creationId xmlns:a16="http://schemas.microsoft.com/office/drawing/2014/main" id="{D1C79853-2244-2B50-F4C9-74940DF4CDF5}"/>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9</a:t>
            </a:fld>
            <a:endParaRPr lang="en-US" sz="1600" b="1"/>
          </a:p>
        </p:txBody>
      </p:sp>
      <p:pic>
        <p:nvPicPr>
          <p:cNvPr id="14" name="Picture 13" descr="A person holding a pen and a notebook&#10;&#10;AI-generated content may be incorrect.">
            <a:extLst>
              <a:ext uri="{FF2B5EF4-FFF2-40B4-BE49-F238E27FC236}">
                <a16:creationId xmlns:a16="http://schemas.microsoft.com/office/drawing/2014/main" id="{0DBEB293-E66C-382C-64E7-95780FF9195B}"/>
              </a:ext>
            </a:extLst>
          </p:cNvPr>
          <p:cNvPicPr>
            <a:picLocks noChangeAspect="1"/>
          </p:cNvPicPr>
          <p:nvPr/>
        </p:nvPicPr>
        <p:blipFill>
          <a:blip r:embed="rId3"/>
          <a:stretch>
            <a:fillRect/>
          </a:stretch>
        </p:blipFill>
        <p:spPr>
          <a:xfrm>
            <a:off x="-1" y="575867"/>
            <a:ext cx="4120995" cy="2747330"/>
          </a:xfrm>
          <a:prstGeom prst="rect">
            <a:avLst/>
          </a:prstGeom>
        </p:spPr>
      </p:pic>
    </p:spTree>
    <p:extLst>
      <p:ext uri="{BB962C8B-B14F-4D97-AF65-F5344CB8AC3E}">
        <p14:creationId xmlns:p14="http://schemas.microsoft.com/office/powerpoint/2010/main" val="1591315499"/>
      </p:ext>
    </p:extLst>
  </p:cSld>
  <p:clrMapOvr>
    <a:masterClrMapping/>
  </p:clrMapOvr>
</p:sld>
</file>

<file path=ppt/theme/theme1.xml><?xml version="1.0" encoding="utf-8"?>
<a:theme xmlns:a="http://schemas.openxmlformats.org/drawingml/2006/main" name="ShojiVTI">
  <a:themeElements>
    <a:clrScheme name="Custom 1">
      <a:dk1>
        <a:srgbClr val="000000"/>
      </a:dk1>
      <a:lt1>
        <a:srgbClr val="FE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FF477C-132F-44F8-8C56-EBFF95FAF97B}">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F36CB81-A037-44A8-88EB-C0C0F17FD4B1}">
  <ds:schemaRefs>
    <ds:schemaRef ds:uri="http://schemas.microsoft.com/sharepoint/v3/contenttype/forms"/>
  </ds:schemaRefs>
</ds:datastoreItem>
</file>

<file path=customXml/itemProps3.xml><?xml version="1.0" encoding="utf-8"?>
<ds:datastoreItem xmlns:ds="http://schemas.openxmlformats.org/officeDocument/2006/customXml" ds:itemID="{2C1AA24C-4CA6-40FF-8947-DA1F6F47456C}">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1024</TotalTime>
  <Words>2124</Words>
  <Application>Microsoft Office PowerPoint</Application>
  <PresentationFormat>Widescreen</PresentationFormat>
  <Paragraphs>220</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ShojiVTI</vt:lpstr>
      <vt:lpstr>Strategic Emails and Newsletters:  Adding Value and Staying Engaged with Agencies</vt:lpstr>
      <vt:lpstr>Agenda</vt:lpstr>
      <vt:lpstr>PowerPoint Presentation</vt:lpstr>
      <vt:lpstr>OFM Vendor Payee Registration</vt:lpstr>
      <vt:lpstr>Sales Reporting</vt:lpstr>
      <vt:lpstr>Small Business Registrations &amp; Certifications</vt:lpstr>
      <vt:lpstr>Scope &amp; Quote Process</vt:lpstr>
      <vt:lpstr>PowerPoint Presentation</vt:lpstr>
      <vt:lpstr>Images and Marketing Workshop</vt:lpstr>
      <vt:lpstr>How Public Buyers Evaluate You</vt:lpstr>
      <vt:lpstr>Professionalism in Visual Marketing</vt:lpstr>
      <vt:lpstr>Choosing Images for Authenticity and Engagement</vt:lpstr>
      <vt:lpstr>Your Supplies, Work and Projects: What to Capture for Past Performance Materials</vt:lpstr>
      <vt:lpstr>Equipment and Organization</vt:lpstr>
      <vt:lpstr>Editing Photos Made Simple</vt:lpstr>
      <vt:lpstr>Editing Video for Small Businesses</vt:lpstr>
      <vt:lpstr>Video Types That Build Credibility</vt:lpstr>
      <vt:lpstr>Examples of Photos or Videos</vt:lpstr>
      <vt:lpstr>PowerPoint Presentation</vt:lpstr>
      <vt:lpstr>Visual Marketing Strategy</vt:lpstr>
      <vt:lpstr>Budget and Cost Expectations</vt:lpstr>
      <vt:lpstr>Using AI Responsibly</vt:lpstr>
      <vt:lpstr>Common Mistakes and Red Flags</vt:lpstr>
      <vt:lpstr>Conclusion</vt:lpstr>
      <vt:lpstr>Reminder Before Q&amp;A: Next Session</vt:lpstr>
      <vt:lpstr>Q &amp; A:  Online Presence</vt:lpstr>
      <vt:lpstr>Q &amp; A: Statewide Contracting</vt:lpstr>
      <vt:lpstr>Closing</vt:lpstr>
      <vt:lpstr>Thank You! See you 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Veronica Ybarra</dc:creator>
  <cp:lastModifiedBy>Veronica Ybarra</cp:lastModifiedBy>
  <cp:revision>10</cp:revision>
  <dcterms:created xsi:type="dcterms:W3CDTF">2025-04-14T21:51:05Z</dcterms:created>
  <dcterms:modified xsi:type="dcterms:W3CDTF">2026-03-25T22:13:20Z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