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3"/>
  </p:notesMasterIdLst>
  <p:handoutMasterIdLst>
    <p:handoutMasterId r:id="rId34"/>
  </p:handoutMasterIdLst>
  <p:sldIdLst>
    <p:sldId id="315" r:id="rId5"/>
    <p:sldId id="266" r:id="rId6"/>
    <p:sldId id="331" r:id="rId7"/>
    <p:sldId id="309" r:id="rId8"/>
    <p:sldId id="317" r:id="rId9"/>
    <p:sldId id="330" r:id="rId10"/>
    <p:sldId id="321" r:id="rId11"/>
    <p:sldId id="332" r:id="rId12"/>
    <p:sldId id="337" r:id="rId13"/>
    <p:sldId id="360" r:id="rId14"/>
    <p:sldId id="322" r:id="rId15"/>
    <p:sldId id="347" r:id="rId16"/>
    <p:sldId id="348" r:id="rId17"/>
    <p:sldId id="305" r:id="rId18"/>
    <p:sldId id="350" r:id="rId19"/>
    <p:sldId id="351" r:id="rId20"/>
    <p:sldId id="354" r:id="rId21"/>
    <p:sldId id="355" r:id="rId22"/>
    <p:sldId id="356" r:id="rId23"/>
    <p:sldId id="361" r:id="rId24"/>
    <p:sldId id="358" r:id="rId25"/>
    <p:sldId id="359" r:id="rId26"/>
    <p:sldId id="353" r:id="rId27"/>
    <p:sldId id="313" r:id="rId28"/>
    <p:sldId id="344" r:id="rId29"/>
    <p:sldId id="343" r:id="rId30"/>
    <p:sldId id="329" r:id="rId31"/>
    <p:sldId id="29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F11CC46-6077-877F-3139-A18FE4C8E573}" name="Katherine Boyd" initials="KB" userId="e8bd434d05a52747" providerId="Windows Live"/>
  <p188:author id="{5AA1BD55-57CD-466E-0725-B6CBA11E0D12}" name="Lauren Weldy (ALLEGIS GROUP SERVICES)" initials="LW" userId="S::v-lweldy@microsoft.com::07a2285c-a352-4b96-8658-ecc34365c15e" providerId="AD"/>
  <p188:author id="{E576E3B8-BAF9-50CE-AC58-FBA4279FF897}" name="DuValle Daniel" initials="DD" userId="6221f965e26bd7c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86"/>
    <a:srgbClr val="F1FFE8"/>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6F7EE8-7CC0-4CFC-8FB2-96E97A355683}" v="24" dt="2026-02-05T01:25:59.189"/>
  </p1510:revLst>
</p1510:revInfo>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2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22AAC8-582A-4C1A-95F3-C1D94599F7E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4A0446D-5605-4F51-B244-39132D9D0A4D}">
      <dgm:prSet/>
      <dgm:spPr/>
      <dgm:t>
        <a:bodyPr/>
        <a:lstStyle/>
        <a:p>
          <a:r>
            <a:rPr lang="en-US" dirty="0"/>
            <a:t>Publicly funded agencies purchase services from vendors every day in Washington state by referencing various platforms and utilizing various contracting instruments.</a:t>
          </a:r>
        </a:p>
      </dgm:t>
    </dgm:pt>
    <dgm:pt modelId="{D3176E8A-377F-417D-83D3-D37CEE16FF06}" type="parTrans" cxnId="{9FD68F5B-0F8A-4915-9784-4348980DE9A6}">
      <dgm:prSet/>
      <dgm:spPr/>
      <dgm:t>
        <a:bodyPr/>
        <a:lstStyle/>
        <a:p>
          <a:endParaRPr lang="en-US"/>
        </a:p>
      </dgm:t>
    </dgm:pt>
    <dgm:pt modelId="{2E6AE8C3-7963-4B98-9E9C-0EDDD7F34AFD}" type="sibTrans" cxnId="{9FD68F5B-0F8A-4915-9784-4348980DE9A6}">
      <dgm:prSet/>
      <dgm:spPr/>
      <dgm:t>
        <a:bodyPr/>
        <a:lstStyle/>
        <a:p>
          <a:endParaRPr lang="en-US"/>
        </a:p>
      </dgm:t>
    </dgm:pt>
    <dgm:pt modelId="{275358CA-2974-4CF2-A1DF-7F423208FA94}">
      <dgm:prSet/>
      <dgm:spPr/>
      <dgm:t>
        <a:bodyPr/>
        <a:lstStyle/>
        <a:p>
          <a:r>
            <a:rPr lang="en-US" b="1" dirty="0"/>
            <a:t>Rosters: </a:t>
          </a:r>
          <a:r>
            <a:rPr lang="en-US" b="0" dirty="0"/>
            <a:t>Register on</a:t>
          </a:r>
          <a:r>
            <a:rPr lang="en-US" dirty="0"/>
            <a:t> Rosters. This allows public agencies and institutions' to view your registration, business description, NAICS codes, location, and more to determine whether they would like to request a quote from your firm. Commonly used rosters include the MRSC, King County SCS, and other rosters established and used by local agencies.</a:t>
          </a:r>
        </a:p>
      </dgm:t>
    </dgm:pt>
    <dgm:pt modelId="{E2F040ED-49C5-4786-B05C-5BD712AD90D3}" type="parTrans" cxnId="{7D077527-CCB3-40F1-97F9-054ED1472118}">
      <dgm:prSet/>
      <dgm:spPr/>
      <dgm:t>
        <a:bodyPr/>
        <a:lstStyle/>
        <a:p>
          <a:endParaRPr lang="en-US"/>
        </a:p>
      </dgm:t>
    </dgm:pt>
    <dgm:pt modelId="{A62C29A2-5CBA-4087-921B-9094D42A32B5}" type="sibTrans" cxnId="{7D077527-CCB3-40F1-97F9-054ED1472118}">
      <dgm:prSet/>
      <dgm:spPr/>
      <dgm:t>
        <a:bodyPr/>
        <a:lstStyle/>
        <a:p>
          <a:endParaRPr lang="en-US"/>
        </a:p>
      </dgm:t>
    </dgm:pt>
    <dgm:pt modelId="{23C1E45B-EA70-499A-AF8D-2C46E3DCBDC3}">
      <dgm:prSet/>
      <dgm:spPr/>
      <dgm:t>
        <a:bodyPr/>
        <a:lstStyle/>
        <a:p>
          <a:r>
            <a:rPr lang="en-US" b="1" dirty="0"/>
            <a:t>Business Databases: </a:t>
          </a:r>
          <a:r>
            <a:rPr lang="en-US" dirty="0"/>
            <a:t>Registering for business databases will allow local agencies to locate and learn more about your firm when they are researching firms from which to request quotes for projects. </a:t>
          </a:r>
        </a:p>
      </dgm:t>
    </dgm:pt>
    <dgm:pt modelId="{51CDA26A-22A8-4E46-B9A1-E8B8F76FC340}" type="parTrans" cxnId="{7EE77686-B801-44BF-B9AF-96661E757A27}">
      <dgm:prSet/>
      <dgm:spPr/>
      <dgm:t>
        <a:bodyPr/>
        <a:lstStyle/>
        <a:p>
          <a:endParaRPr lang="en-US"/>
        </a:p>
      </dgm:t>
    </dgm:pt>
    <dgm:pt modelId="{06A108FB-1143-405E-8D6C-4A4697A42E48}" type="sibTrans" cxnId="{7EE77686-B801-44BF-B9AF-96661E757A27}">
      <dgm:prSet/>
      <dgm:spPr/>
      <dgm:t>
        <a:bodyPr/>
        <a:lstStyle/>
        <a:p>
          <a:endParaRPr lang="en-US"/>
        </a:p>
      </dgm:t>
    </dgm:pt>
    <dgm:pt modelId="{0427E406-61A0-492C-A92E-8F728AA7945F}" type="pres">
      <dgm:prSet presAssocID="{9522AAC8-582A-4C1A-95F3-C1D94599F7E7}" presName="linear" presStyleCnt="0">
        <dgm:presLayoutVars>
          <dgm:animLvl val="lvl"/>
          <dgm:resizeHandles val="exact"/>
        </dgm:presLayoutVars>
      </dgm:prSet>
      <dgm:spPr/>
    </dgm:pt>
    <dgm:pt modelId="{B0BF8686-C139-4B5C-85C2-EE9B5ED3CF78}" type="pres">
      <dgm:prSet presAssocID="{F4A0446D-5605-4F51-B244-39132D9D0A4D}" presName="parentText" presStyleLbl="node1" presStyleIdx="0" presStyleCnt="3">
        <dgm:presLayoutVars>
          <dgm:chMax val="0"/>
          <dgm:bulletEnabled val="1"/>
        </dgm:presLayoutVars>
      </dgm:prSet>
      <dgm:spPr/>
    </dgm:pt>
    <dgm:pt modelId="{C5261921-39C8-4D05-8EFD-57738AC8D4A4}" type="pres">
      <dgm:prSet presAssocID="{2E6AE8C3-7963-4B98-9E9C-0EDDD7F34AFD}" presName="spacer" presStyleCnt="0"/>
      <dgm:spPr/>
    </dgm:pt>
    <dgm:pt modelId="{1F44FBC0-1A76-425D-A984-0D4B2670A4DA}" type="pres">
      <dgm:prSet presAssocID="{275358CA-2974-4CF2-A1DF-7F423208FA94}" presName="parentText" presStyleLbl="node1" presStyleIdx="1" presStyleCnt="3">
        <dgm:presLayoutVars>
          <dgm:chMax val="0"/>
          <dgm:bulletEnabled val="1"/>
        </dgm:presLayoutVars>
      </dgm:prSet>
      <dgm:spPr/>
    </dgm:pt>
    <dgm:pt modelId="{FAA87DF3-E54A-4533-B6E6-5B50673F565D}" type="pres">
      <dgm:prSet presAssocID="{A62C29A2-5CBA-4087-921B-9094D42A32B5}" presName="spacer" presStyleCnt="0"/>
      <dgm:spPr/>
    </dgm:pt>
    <dgm:pt modelId="{51E8EC6C-4A42-4D57-87C7-D0CF5FD755A7}" type="pres">
      <dgm:prSet presAssocID="{23C1E45B-EA70-499A-AF8D-2C46E3DCBDC3}" presName="parentText" presStyleLbl="node1" presStyleIdx="2" presStyleCnt="3">
        <dgm:presLayoutVars>
          <dgm:chMax val="0"/>
          <dgm:bulletEnabled val="1"/>
        </dgm:presLayoutVars>
      </dgm:prSet>
      <dgm:spPr/>
    </dgm:pt>
  </dgm:ptLst>
  <dgm:cxnLst>
    <dgm:cxn modelId="{7D077527-CCB3-40F1-97F9-054ED1472118}" srcId="{9522AAC8-582A-4C1A-95F3-C1D94599F7E7}" destId="{275358CA-2974-4CF2-A1DF-7F423208FA94}" srcOrd="1" destOrd="0" parTransId="{E2F040ED-49C5-4786-B05C-5BD712AD90D3}" sibTransId="{A62C29A2-5CBA-4087-921B-9094D42A32B5}"/>
    <dgm:cxn modelId="{9FD68F5B-0F8A-4915-9784-4348980DE9A6}" srcId="{9522AAC8-582A-4C1A-95F3-C1D94599F7E7}" destId="{F4A0446D-5605-4F51-B244-39132D9D0A4D}" srcOrd="0" destOrd="0" parTransId="{D3176E8A-377F-417D-83D3-D37CEE16FF06}" sibTransId="{2E6AE8C3-7963-4B98-9E9C-0EDDD7F34AFD}"/>
    <dgm:cxn modelId="{A4820B64-55EB-494A-8482-6A472D78084F}" type="presOf" srcId="{23C1E45B-EA70-499A-AF8D-2C46E3DCBDC3}" destId="{51E8EC6C-4A42-4D57-87C7-D0CF5FD755A7}" srcOrd="0" destOrd="0" presId="urn:microsoft.com/office/officeart/2005/8/layout/vList2"/>
    <dgm:cxn modelId="{7EE77686-B801-44BF-B9AF-96661E757A27}" srcId="{9522AAC8-582A-4C1A-95F3-C1D94599F7E7}" destId="{23C1E45B-EA70-499A-AF8D-2C46E3DCBDC3}" srcOrd="2" destOrd="0" parTransId="{51CDA26A-22A8-4E46-B9A1-E8B8F76FC340}" sibTransId="{06A108FB-1143-405E-8D6C-4A4697A42E48}"/>
    <dgm:cxn modelId="{59D470CB-2644-46EB-95E8-6DE8F9476922}" type="presOf" srcId="{F4A0446D-5605-4F51-B244-39132D9D0A4D}" destId="{B0BF8686-C139-4B5C-85C2-EE9B5ED3CF78}" srcOrd="0" destOrd="0" presId="urn:microsoft.com/office/officeart/2005/8/layout/vList2"/>
    <dgm:cxn modelId="{A0C2FDDC-E1D6-4603-B7B5-4A91408ACB8E}" type="presOf" srcId="{275358CA-2974-4CF2-A1DF-7F423208FA94}" destId="{1F44FBC0-1A76-425D-A984-0D4B2670A4DA}" srcOrd="0" destOrd="0" presId="urn:microsoft.com/office/officeart/2005/8/layout/vList2"/>
    <dgm:cxn modelId="{DD3A4CE5-66B4-48D1-A46A-46FB8368B86A}" type="presOf" srcId="{9522AAC8-582A-4C1A-95F3-C1D94599F7E7}" destId="{0427E406-61A0-492C-A92E-8F728AA7945F}" srcOrd="0" destOrd="0" presId="urn:microsoft.com/office/officeart/2005/8/layout/vList2"/>
    <dgm:cxn modelId="{887418AD-8EF0-466F-BDFD-35FF5046F3C0}" type="presParOf" srcId="{0427E406-61A0-492C-A92E-8F728AA7945F}" destId="{B0BF8686-C139-4B5C-85C2-EE9B5ED3CF78}" srcOrd="0" destOrd="0" presId="urn:microsoft.com/office/officeart/2005/8/layout/vList2"/>
    <dgm:cxn modelId="{F296D6C0-D3C9-4DCB-8201-0F4F684C6D16}" type="presParOf" srcId="{0427E406-61A0-492C-A92E-8F728AA7945F}" destId="{C5261921-39C8-4D05-8EFD-57738AC8D4A4}" srcOrd="1" destOrd="0" presId="urn:microsoft.com/office/officeart/2005/8/layout/vList2"/>
    <dgm:cxn modelId="{892937D8-C576-42F1-B796-6EAA25484E1A}" type="presParOf" srcId="{0427E406-61A0-492C-A92E-8F728AA7945F}" destId="{1F44FBC0-1A76-425D-A984-0D4B2670A4DA}" srcOrd="2" destOrd="0" presId="urn:microsoft.com/office/officeart/2005/8/layout/vList2"/>
    <dgm:cxn modelId="{27442B25-0112-4EEE-9AE9-C3DC3DD99145}" type="presParOf" srcId="{0427E406-61A0-492C-A92E-8F728AA7945F}" destId="{FAA87DF3-E54A-4533-B6E6-5B50673F565D}" srcOrd="3" destOrd="0" presId="urn:microsoft.com/office/officeart/2005/8/layout/vList2"/>
    <dgm:cxn modelId="{E411D90C-CE40-4B5D-929B-DF0454FACCF8}" type="presParOf" srcId="{0427E406-61A0-492C-A92E-8F728AA7945F}" destId="{51E8EC6C-4A42-4D57-87C7-D0CF5FD755A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49F3F6-CC85-49FD-A249-FA05F17C9E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E643E9-F7A3-4A9A-A5CA-0CC38C7983E0}">
      <dgm:prSet custT="1"/>
      <dgm:spPr/>
      <dgm:t>
        <a:bodyPr/>
        <a:lstStyle/>
        <a:p>
          <a:r>
            <a:rPr lang="en-US" sz="1600" b="1" baseline="0" dirty="0"/>
            <a:t>Do potential customers have the need, budget, and authority to decide on purchasing your product or service?</a:t>
          </a:r>
          <a:endParaRPr lang="en-US" sz="1600" b="1" dirty="0"/>
        </a:p>
      </dgm:t>
    </dgm:pt>
    <dgm:pt modelId="{2C4F5E2F-236A-4ACB-92DD-753F65F2F9C7}" type="parTrans" cxnId="{A8391796-7907-49EB-ABEC-402057D47356}">
      <dgm:prSet/>
      <dgm:spPr/>
      <dgm:t>
        <a:bodyPr/>
        <a:lstStyle/>
        <a:p>
          <a:endParaRPr lang="en-US"/>
        </a:p>
      </dgm:t>
    </dgm:pt>
    <dgm:pt modelId="{E7822336-5677-4120-967D-D3814FA5E9FE}" type="sibTrans" cxnId="{A8391796-7907-49EB-ABEC-402057D47356}">
      <dgm:prSet/>
      <dgm:spPr/>
      <dgm:t>
        <a:bodyPr/>
        <a:lstStyle/>
        <a:p>
          <a:endParaRPr lang="en-US"/>
        </a:p>
      </dgm:t>
    </dgm:pt>
    <dgm:pt modelId="{FF67B12F-6153-4AE2-BBC5-455EEE60D8CC}">
      <dgm:prSet custT="1"/>
      <dgm:spPr/>
      <dgm:t>
        <a:bodyPr/>
        <a:lstStyle/>
        <a:p>
          <a:pPr marL="233363" indent="-233363"/>
          <a:r>
            <a:rPr lang="en-US" sz="1400" b="1" baseline="0" dirty="0"/>
            <a:t>Evaluate the urgency and timeline of their decision-making</a:t>
          </a:r>
          <a:r>
            <a:rPr lang="en-US" sz="1400" b="0" baseline="0" dirty="0"/>
            <a:t> to gauge when they might commit.</a:t>
          </a:r>
          <a:endParaRPr lang="en-US" sz="1400" dirty="0"/>
        </a:p>
      </dgm:t>
    </dgm:pt>
    <dgm:pt modelId="{3C819F93-FCA1-4F3E-A6A5-8EEF9121ABA0}" type="parTrans" cxnId="{D3ED1194-4069-49A1-AFF5-5628345BA50B}">
      <dgm:prSet/>
      <dgm:spPr/>
      <dgm:t>
        <a:bodyPr/>
        <a:lstStyle/>
        <a:p>
          <a:endParaRPr lang="en-US"/>
        </a:p>
      </dgm:t>
    </dgm:pt>
    <dgm:pt modelId="{861B2C6F-FE96-4775-92A0-5ADDC016FC0A}" type="sibTrans" cxnId="{D3ED1194-4069-49A1-AFF5-5628345BA50B}">
      <dgm:prSet/>
      <dgm:spPr/>
      <dgm:t>
        <a:bodyPr/>
        <a:lstStyle/>
        <a:p>
          <a:endParaRPr lang="en-US"/>
        </a:p>
      </dgm:t>
    </dgm:pt>
    <dgm:pt modelId="{4361380E-7997-4432-B105-4E32313ED9B3}">
      <dgm:prSet custT="1"/>
      <dgm:spPr/>
      <dgm:t>
        <a:bodyPr/>
        <a:lstStyle/>
        <a:p>
          <a:pPr marL="233363" indent="-233363"/>
          <a:r>
            <a:rPr lang="en-US" sz="1400" b="1" baseline="0" dirty="0"/>
            <a:t>Investigate their business</a:t>
          </a:r>
          <a:r>
            <a:rPr lang="en-US" sz="1400" b="0" baseline="0" dirty="0"/>
            <a:t> to confirm they align with your target market in terms of size, industry, and location.</a:t>
          </a:r>
          <a:endParaRPr lang="en-US" sz="1400" dirty="0"/>
        </a:p>
      </dgm:t>
    </dgm:pt>
    <dgm:pt modelId="{7AB6BDFF-ECBC-4086-81C6-F835D05067D8}" type="parTrans" cxnId="{9774E834-290F-45EF-8BAC-FF41597C179F}">
      <dgm:prSet/>
      <dgm:spPr/>
      <dgm:t>
        <a:bodyPr/>
        <a:lstStyle/>
        <a:p>
          <a:endParaRPr lang="en-US"/>
        </a:p>
      </dgm:t>
    </dgm:pt>
    <dgm:pt modelId="{7984F102-1893-4296-9F70-11412D9ABED9}" type="sibTrans" cxnId="{9774E834-290F-45EF-8BAC-FF41597C179F}">
      <dgm:prSet/>
      <dgm:spPr/>
      <dgm:t>
        <a:bodyPr/>
        <a:lstStyle/>
        <a:p>
          <a:endParaRPr lang="en-US"/>
        </a:p>
      </dgm:t>
    </dgm:pt>
    <dgm:pt modelId="{39F31AF7-3F6E-4C43-BD87-45CEE28C0970}">
      <dgm:prSet custT="1"/>
      <dgm:spPr/>
      <dgm:t>
        <a:bodyPr/>
        <a:lstStyle/>
        <a:p>
          <a:pPr marL="233363" indent="-233363"/>
          <a:r>
            <a:rPr lang="en-US" sz="1400" b="1" baseline="0" dirty="0"/>
            <a:t>Focus on leads that have shown clear interest</a:t>
          </a:r>
          <a:r>
            <a:rPr lang="en-US" sz="1400" b="0" baseline="0" dirty="0"/>
            <a:t> through inquiries, engagement, or participation in events.</a:t>
          </a:r>
          <a:endParaRPr lang="en-US" sz="1400" dirty="0"/>
        </a:p>
      </dgm:t>
    </dgm:pt>
    <dgm:pt modelId="{21A4CCB9-FF4B-46FD-AB2C-946EEAAC3C8C}" type="parTrans" cxnId="{D55B18F3-AEF9-4F3B-B9CA-7A8297F6D4D1}">
      <dgm:prSet/>
      <dgm:spPr/>
      <dgm:t>
        <a:bodyPr/>
        <a:lstStyle/>
        <a:p>
          <a:endParaRPr lang="en-US"/>
        </a:p>
      </dgm:t>
    </dgm:pt>
    <dgm:pt modelId="{4BF91C13-C976-458E-8F0C-94BA43951325}" type="sibTrans" cxnId="{D55B18F3-AEF9-4F3B-B9CA-7A8297F6D4D1}">
      <dgm:prSet/>
      <dgm:spPr/>
      <dgm:t>
        <a:bodyPr/>
        <a:lstStyle/>
        <a:p>
          <a:endParaRPr lang="en-US"/>
        </a:p>
      </dgm:t>
    </dgm:pt>
    <dgm:pt modelId="{63748058-52BC-4AB0-9EB7-0FC96BC6DB56}">
      <dgm:prSet custT="1"/>
      <dgm:spPr/>
      <dgm:t>
        <a:bodyPr/>
        <a:lstStyle/>
        <a:p>
          <a:pPr marL="233363" indent="-233363"/>
          <a:r>
            <a:rPr lang="en-US" sz="1400" b="1" baseline="0" dirty="0"/>
            <a:t>Allocate more time to leads with a strong chance of conversion</a:t>
          </a:r>
          <a:r>
            <a:rPr lang="en-US" sz="1400" b="0" baseline="0" dirty="0"/>
            <a:t> while reducing effort on those with lesser potential.</a:t>
          </a:r>
          <a:endParaRPr lang="en-US" sz="1400" dirty="0"/>
        </a:p>
      </dgm:t>
    </dgm:pt>
    <dgm:pt modelId="{58E41D47-5EB3-4460-82CD-F18FA2549DE1}" type="parTrans" cxnId="{441412A1-BABB-4EC2-9D7E-515B016CC7DC}">
      <dgm:prSet/>
      <dgm:spPr/>
      <dgm:t>
        <a:bodyPr/>
        <a:lstStyle/>
        <a:p>
          <a:endParaRPr lang="en-US"/>
        </a:p>
      </dgm:t>
    </dgm:pt>
    <dgm:pt modelId="{9FDAF815-8A15-44B4-97F7-7E0E1134D6F8}" type="sibTrans" cxnId="{441412A1-BABB-4EC2-9D7E-515B016CC7DC}">
      <dgm:prSet/>
      <dgm:spPr/>
      <dgm:t>
        <a:bodyPr/>
        <a:lstStyle/>
        <a:p>
          <a:endParaRPr lang="en-US"/>
        </a:p>
      </dgm:t>
    </dgm:pt>
    <dgm:pt modelId="{040FF1D2-E538-4CE0-BE23-5A1C0F800BE8}" type="pres">
      <dgm:prSet presAssocID="{6A49F3F6-CC85-49FD-A249-FA05F17C9E3B}" presName="linear" presStyleCnt="0">
        <dgm:presLayoutVars>
          <dgm:animLvl val="lvl"/>
          <dgm:resizeHandles val="exact"/>
        </dgm:presLayoutVars>
      </dgm:prSet>
      <dgm:spPr/>
    </dgm:pt>
    <dgm:pt modelId="{D160E0C6-BE6B-43DD-99A0-8FFE28476094}" type="pres">
      <dgm:prSet presAssocID="{10E643E9-F7A3-4A9A-A5CA-0CC38C7983E0}" presName="parentText" presStyleLbl="node1" presStyleIdx="0" presStyleCnt="1" custLinFactNeighborX="-112" custLinFactNeighborY="-24367">
        <dgm:presLayoutVars>
          <dgm:chMax val="0"/>
          <dgm:bulletEnabled val="1"/>
        </dgm:presLayoutVars>
      </dgm:prSet>
      <dgm:spPr/>
    </dgm:pt>
    <dgm:pt modelId="{5BE9F8A5-FB0C-4E7F-9024-769703FE1A93}" type="pres">
      <dgm:prSet presAssocID="{10E643E9-F7A3-4A9A-A5CA-0CC38C7983E0}" presName="childText" presStyleLbl="revTx" presStyleIdx="0" presStyleCnt="1">
        <dgm:presLayoutVars>
          <dgm:bulletEnabled val="1"/>
        </dgm:presLayoutVars>
      </dgm:prSet>
      <dgm:spPr/>
    </dgm:pt>
  </dgm:ptLst>
  <dgm:cxnLst>
    <dgm:cxn modelId="{9CF31529-CF7C-4FBF-9DE8-367A51283301}" type="presOf" srcId="{4361380E-7997-4432-B105-4E32313ED9B3}" destId="{5BE9F8A5-FB0C-4E7F-9024-769703FE1A93}" srcOrd="0" destOrd="1" presId="urn:microsoft.com/office/officeart/2005/8/layout/vList2"/>
    <dgm:cxn modelId="{9EC8E02A-26AB-4F1D-BDEE-F477D193B95D}" type="presOf" srcId="{6A49F3F6-CC85-49FD-A249-FA05F17C9E3B}" destId="{040FF1D2-E538-4CE0-BE23-5A1C0F800BE8}" srcOrd="0" destOrd="0" presId="urn:microsoft.com/office/officeart/2005/8/layout/vList2"/>
    <dgm:cxn modelId="{9774E834-290F-45EF-8BAC-FF41597C179F}" srcId="{10E643E9-F7A3-4A9A-A5CA-0CC38C7983E0}" destId="{4361380E-7997-4432-B105-4E32313ED9B3}" srcOrd="1" destOrd="0" parTransId="{7AB6BDFF-ECBC-4086-81C6-F835D05067D8}" sibTransId="{7984F102-1893-4296-9F70-11412D9ABED9}"/>
    <dgm:cxn modelId="{42BD3A61-11B5-4912-A487-F0F355A4AFF2}" type="presOf" srcId="{FF67B12F-6153-4AE2-BBC5-455EEE60D8CC}" destId="{5BE9F8A5-FB0C-4E7F-9024-769703FE1A93}" srcOrd="0" destOrd="0" presId="urn:microsoft.com/office/officeart/2005/8/layout/vList2"/>
    <dgm:cxn modelId="{5EC2CA71-2BC4-454A-8E31-AAED7610E907}" type="presOf" srcId="{39F31AF7-3F6E-4C43-BD87-45CEE28C0970}" destId="{5BE9F8A5-FB0C-4E7F-9024-769703FE1A93}" srcOrd="0" destOrd="2" presId="urn:microsoft.com/office/officeart/2005/8/layout/vList2"/>
    <dgm:cxn modelId="{74AD6891-8543-4FD7-9171-5B9471490F67}" type="presOf" srcId="{10E643E9-F7A3-4A9A-A5CA-0CC38C7983E0}" destId="{D160E0C6-BE6B-43DD-99A0-8FFE28476094}" srcOrd="0" destOrd="0" presId="urn:microsoft.com/office/officeart/2005/8/layout/vList2"/>
    <dgm:cxn modelId="{D3ED1194-4069-49A1-AFF5-5628345BA50B}" srcId="{10E643E9-F7A3-4A9A-A5CA-0CC38C7983E0}" destId="{FF67B12F-6153-4AE2-BBC5-455EEE60D8CC}" srcOrd="0" destOrd="0" parTransId="{3C819F93-FCA1-4F3E-A6A5-8EEF9121ABA0}" sibTransId="{861B2C6F-FE96-4775-92A0-5ADDC016FC0A}"/>
    <dgm:cxn modelId="{A8391796-7907-49EB-ABEC-402057D47356}" srcId="{6A49F3F6-CC85-49FD-A249-FA05F17C9E3B}" destId="{10E643E9-F7A3-4A9A-A5CA-0CC38C7983E0}" srcOrd="0" destOrd="0" parTransId="{2C4F5E2F-236A-4ACB-92DD-753F65F2F9C7}" sibTransId="{E7822336-5677-4120-967D-D3814FA5E9FE}"/>
    <dgm:cxn modelId="{441412A1-BABB-4EC2-9D7E-515B016CC7DC}" srcId="{10E643E9-F7A3-4A9A-A5CA-0CC38C7983E0}" destId="{63748058-52BC-4AB0-9EB7-0FC96BC6DB56}" srcOrd="3" destOrd="0" parTransId="{58E41D47-5EB3-4460-82CD-F18FA2549DE1}" sibTransId="{9FDAF815-8A15-44B4-97F7-7E0E1134D6F8}"/>
    <dgm:cxn modelId="{D55B18F3-AEF9-4F3B-B9CA-7A8297F6D4D1}" srcId="{10E643E9-F7A3-4A9A-A5CA-0CC38C7983E0}" destId="{39F31AF7-3F6E-4C43-BD87-45CEE28C0970}" srcOrd="2" destOrd="0" parTransId="{21A4CCB9-FF4B-46FD-AB2C-946EEAAC3C8C}" sibTransId="{4BF91C13-C976-458E-8F0C-94BA43951325}"/>
    <dgm:cxn modelId="{D9AA99F3-7EEE-4416-ABD3-1920DD4E0CB1}" type="presOf" srcId="{63748058-52BC-4AB0-9EB7-0FC96BC6DB56}" destId="{5BE9F8A5-FB0C-4E7F-9024-769703FE1A93}" srcOrd="0" destOrd="3" presId="urn:microsoft.com/office/officeart/2005/8/layout/vList2"/>
    <dgm:cxn modelId="{AB948660-4B4E-4017-A9CE-EF40369791B0}" type="presParOf" srcId="{040FF1D2-E538-4CE0-BE23-5A1C0F800BE8}" destId="{D160E0C6-BE6B-43DD-99A0-8FFE28476094}" srcOrd="0" destOrd="0" presId="urn:microsoft.com/office/officeart/2005/8/layout/vList2"/>
    <dgm:cxn modelId="{287FE6C3-87F9-4C85-BA47-B3E9024C841B}" type="presParOf" srcId="{040FF1D2-E538-4CE0-BE23-5A1C0F800BE8}" destId="{5BE9F8A5-FB0C-4E7F-9024-769703FE1A9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CF2DFA-24C0-47C9-8781-BA544CCCBC04}"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D4B6B269-FBFE-4F70-BF75-8793C6CA1FD1}">
      <dgm:prSet custT="1"/>
      <dgm:spPr/>
      <dgm:t>
        <a:bodyPr/>
        <a:lstStyle/>
        <a:p>
          <a:pPr>
            <a:lnSpc>
              <a:spcPct val="100000"/>
            </a:lnSpc>
          </a:pPr>
          <a:r>
            <a:rPr lang="en-US" sz="1600" b="1" baseline="0">
              <a:solidFill>
                <a:srgbClr val="004D86"/>
              </a:solidFill>
            </a:rPr>
            <a:t>Ryan Taylor</a:t>
          </a:r>
          <a:endParaRPr lang="en-US" sz="1600" b="1">
            <a:solidFill>
              <a:srgbClr val="004D86"/>
            </a:solidFill>
          </a:endParaRPr>
        </a:p>
      </dgm:t>
    </dgm:pt>
    <dgm:pt modelId="{39EF19DE-E8AB-4DBF-B299-498EDC24B3D9}" type="parTrans" cxnId="{96A887F3-7190-4FE9-B348-FF8EEB85CE01}">
      <dgm:prSet/>
      <dgm:spPr/>
      <dgm:t>
        <a:bodyPr/>
        <a:lstStyle/>
        <a:p>
          <a:endParaRPr lang="en-US"/>
        </a:p>
      </dgm:t>
    </dgm:pt>
    <dgm:pt modelId="{BE89F3CA-115C-48F3-A34C-760D2109F8C7}" type="sibTrans" cxnId="{96A887F3-7190-4FE9-B348-FF8EEB85CE01}">
      <dgm:prSet/>
      <dgm:spPr/>
      <dgm:t>
        <a:bodyPr/>
        <a:lstStyle/>
        <a:p>
          <a:endParaRPr lang="en-US"/>
        </a:p>
      </dgm:t>
    </dgm:pt>
    <dgm:pt modelId="{3474F863-A8EA-40E8-9B4A-544D2B5191E6}">
      <dgm:prSet custT="1"/>
      <dgm:spPr/>
      <dgm:t>
        <a:bodyPr/>
        <a:lstStyle/>
        <a:p>
          <a:pPr>
            <a:lnSpc>
              <a:spcPct val="100000"/>
            </a:lnSpc>
          </a:pPr>
          <a:r>
            <a:rPr lang="en-US" sz="1600" b="1" baseline="0">
              <a:solidFill>
                <a:srgbClr val="004D86"/>
              </a:solidFill>
            </a:rPr>
            <a:t>206-397-7872</a:t>
          </a:r>
          <a:endParaRPr lang="en-US" sz="1200" b="1">
            <a:solidFill>
              <a:srgbClr val="004D86"/>
            </a:solidFill>
          </a:endParaRPr>
        </a:p>
      </dgm:t>
    </dgm:pt>
    <dgm:pt modelId="{F02A33F2-8065-4346-BA49-087D2C9EC37D}" type="parTrans" cxnId="{99E892F1-6B1E-442B-84FA-2D75F77DAD24}">
      <dgm:prSet/>
      <dgm:spPr/>
      <dgm:t>
        <a:bodyPr/>
        <a:lstStyle/>
        <a:p>
          <a:endParaRPr lang="en-US"/>
        </a:p>
      </dgm:t>
    </dgm:pt>
    <dgm:pt modelId="{27F450BD-C101-43C0-9C61-D56E8E6D7C3D}" type="sibTrans" cxnId="{99E892F1-6B1E-442B-84FA-2D75F77DAD24}">
      <dgm:prSet/>
      <dgm:spPr/>
      <dgm:t>
        <a:bodyPr/>
        <a:lstStyle/>
        <a:p>
          <a:endParaRPr lang="en-US"/>
        </a:p>
      </dgm:t>
    </dgm:pt>
    <dgm:pt modelId="{97B218AA-DB28-4F47-9019-2C1F49745C12}">
      <dgm:prSet custT="1"/>
      <dgm:spPr/>
      <dgm:t>
        <a:bodyPr/>
        <a:lstStyle/>
        <a:p>
          <a:pPr>
            <a:lnSpc>
              <a:spcPct val="100000"/>
            </a:lnSpc>
          </a:pPr>
          <a:r>
            <a:rPr lang="en-US" sz="1600" b="1" baseline="0">
              <a:solidFill>
                <a:srgbClr val="004D86"/>
              </a:solidFill>
            </a:rPr>
            <a:t>ryan@goldengiftconsulting.com</a:t>
          </a:r>
          <a:endParaRPr lang="en-US" sz="1600" b="1">
            <a:solidFill>
              <a:srgbClr val="004D86"/>
            </a:solidFill>
          </a:endParaRPr>
        </a:p>
      </dgm:t>
    </dgm:pt>
    <dgm:pt modelId="{5BAFC20A-FE47-4A2C-BB74-BC110B135C69}" type="parTrans" cxnId="{E9BDB1F3-DC63-418C-B5B7-747D35606ABC}">
      <dgm:prSet/>
      <dgm:spPr/>
      <dgm:t>
        <a:bodyPr/>
        <a:lstStyle/>
        <a:p>
          <a:endParaRPr lang="en-US"/>
        </a:p>
      </dgm:t>
    </dgm:pt>
    <dgm:pt modelId="{958B7C0A-0E0B-45DB-8817-BE866E8B6E88}" type="sibTrans" cxnId="{E9BDB1F3-DC63-418C-B5B7-747D35606ABC}">
      <dgm:prSet/>
      <dgm:spPr/>
      <dgm:t>
        <a:bodyPr/>
        <a:lstStyle/>
        <a:p>
          <a:endParaRPr lang="en-US"/>
        </a:p>
      </dgm:t>
    </dgm:pt>
    <dgm:pt modelId="{57A9B6BE-67D5-4631-9540-AC1245F303AB}">
      <dgm:prSet custT="1"/>
      <dgm:spPr/>
      <dgm:t>
        <a:bodyPr/>
        <a:lstStyle/>
        <a:p>
          <a:pPr>
            <a:lnSpc>
              <a:spcPct val="100000"/>
            </a:lnSpc>
          </a:pPr>
          <a:r>
            <a:rPr lang="en-US" sz="1600" b="1" baseline="0">
              <a:solidFill>
                <a:srgbClr val="004D86"/>
              </a:solidFill>
            </a:rPr>
            <a:t>www.goldengiftconsulting.com</a:t>
          </a:r>
          <a:endParaRPr lang="en-US" sz="1600" b="1">
            <a:solidFill>
              <a:srgbClr val="004D86"/>
            </a:solidFill>
          </a:endParaRPr>
        </a:p>
      </dgm:t>
    </dgm:pt>
    <dgm:pt modelId="{BEF381CA-B376-4FF7-9132-21FCC2D87EFC}" type="parTrans" cxnId="{D5913772-CE72-45C3-AC94-64A8C36DA990}">
      <dgm:prSet/>
      <dgm:spPr/>
      <dgm:t>
        <a:bodyPr/>
        <a:lstStyle/>
        <a:p>
          <a:endParaRPr lang="en-US"/>
        </a:p>
      </dgm:t>
    </dgm:pt>
    <dgm:pt modelId="{3897F357-EEC5-4A37-9BBB-189AB8B0C4DD}" type="sibTrans" cxnId="{D5913772-CE72-45C3-AC94-64A8C36DA990}">
      <dgm:prSet/>
      <dgm:spPr/>
      <dgm:t>
        <a:bodyPr/>
        <a:lstStyle/>
        <a:p>
          <a:endParaRPr lang="en-US"/>
        </a:p>
      </dgm:t>
    </dgm:pt>
    <dgm:pt modelId="{E3213A12-AE4E-43C5-9AB4-45D0C59414C4}" type="pres">
      <dgm:prSet presAssocID="{2DCF2DFA-24C0-47C9-8781-BA544CCCBC04}" presName="root" presStyleCnt="0">
        <dgm:presLayoutVars>
          <dgm:dir/>
          <dgm:resizeHandles val="exact"/>
        </dgm:presLayoutVars>
      </dgm:prSet>
      <dgm:spPr/>
    </dgm:pt>
    <dgm:pt modelId="{697BBE87-0928-413A-BBAE-2121F6123D7A}" type="pres">
      <dgm:prSet presAssocID="{D4B6B269-FBFE-4F70-BF75-8793C6CA1FD1}" presName="compNode" presStyleCnt="0"/>
      <dgm:spPr/>
    </dgm:pt>
    <dgm:pt modelId="{CA1118AC-7973-41CF-BCC3-D94A662000B7}" type="pres">
      <dgm:prSet presAssocID="{D4B6B269-FBFE-4F70-BF75-8793C6CA1FD1}"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F0FA6987-F6F0-4205-83D0-6FE5CFB80097}" type="pres">
      <dgm:prSet presAssocID="{D4B6B269-FBFE-4F70-BF75-8793C6CA1FD1}" presName="spaceRect" presStyleCnt="0"/>
      <dgm:spPr/>
    </dgm:pt>
    <dgm:pt modelId="{EA328F28-2028-4772-BEDD-A960E9727EFE}" type="pres">
      <dgm:prSet presAssocID="{D4B6B269-FBFE-4F70-BF75-8793C6CA1FD1}" presName="textRect" presStyleLbl="revTx" presStyleIdx="0" presStyleCnt="4">
        <dgm:presLayoutVars>
          <dgm:chMax val="1"/>
          <dgm:chPref val="1"/>
        </dgm:presLayoutVars>
      </dgm:prSet>
      <dgm:spPr/>
    </dgm:pt>
    <dgm:pt modelId="{57E95C56-6BD1-4419-8CD1-2E6AC1B9F03F}" type="pres">
      <dgm:prSet presAssocID="{BE89F3CA-115C-48F3-A34C-760D2109F8C7}" presName="sibTrans" presStyleCnt="0"/>
      <dgm:spPr/>
    </dgm:pt>
    <dgm:pt modelId="{D4090C5F-8A00-4C93-8E21-C86434774D08}" type="pres">
      <dgm:prSet presAssocID="{3474F863-A8EA-40E8-9B4A-544D2B5191E6}" presName="compNode" presStyleCnt="0"/>
      <dgm:spPr/>
    </dgm:pt>
    <dgm:pt modelId="{27741ADC-5662-4F34-8ADE-15BE3222378C}" type="pres">
      <dgm:prSet presAssocID="{3474F863-A8EA-40E8-9B4A-544D2B5191E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EC560825-7BE3-4DB6-9F5B-5982575A0F5E}" type="pres">
      <dgm:prSet presAssocID="{3474F863-A8EA-40E8-9B4A-544D2B5191E6}" presName="spaceRect" presStyleCnt="0"/>
      <dgm:spPr/>
    </dgm:pt>
    <dgm:pt modelId="{9767249C-6E96-4A74-BA2D-7DD65656538F}" type="pres">
      <dgm:prSet presAssocID="{3474F863-A8EA-40E8-9B4A-544D2B5191E6}" presName="textRect" presStyleLbl="revTx" presStyleIdx="1" presStyleCnt="4">
        <dgm:presLayoutVars>
          <dgm:chMax val="1"/>
          <dgm:chPref val="1"/>
        </dgm:presLayoutVars>
      </dgm:prSet>
      <dgm:spPr/>
    </dgm:pt>
    <dgm:pt modelId="{FCBBB763-F3E8-49AD-82EF-5C2BB0B19272}" type="pres">
      <dgm:prSet presAssocID="{27F450BD-C101-43C0-9C61-D56E8E6D7C3D}" presName="sibTrans" presStyleCnt="0"/>
      <dgm:spPr/>
    </dgm:pt>
    <dgm:pt modelId="{AF21D83E-7F90-4070-AA09-BC9D5470C01E}" type="pres">
      <dgm:prSet presAssocID="{97B218AA-DB28-4F47-9019-2C1F49745C12}" presName="compNode" presStyleCnt="0"/>
      <dgm:spPr/>
    </dgm:pt>
    <dgm:pt modelId="{887A2213-58CD-48EF-BE35-6F2725218366}" type="pres">
      <dgm:prSet presAssocID="{97B218AA-DB28-4F47-9019-2C1F49745C12}"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mail"/>
        </a:ext>
      </dgm:extLst>
    </dgm:pt>
    <dgm:pt modelId="{00027EE2-DB9F-47C1-B58E-633D92966D3D}" type="pres">
      <dgm:prSet presAssocID="{97B218AA-DB28-4F47-9019-2C1F49745C12}" presName="spaceRect" presStyleCnt="0"/>
      <dgm:spPr/>
    </dgm:pt>
    <dgm:pt modelId="{0875C6AC-7D5B-458F-ACF7-191B765D438B}" type="pres">
      <dgm:prSet presAssocID="{97B218AA-DB28-4F47-9019-2C1F49745C12}" presName="textRect" presStyleLbl="revTx" presStyleIdx="2" presStyleCnt="4" custScaleX="192237">
        <dgm:presLayoutVars>
          <dgm:chMax val="1"/>
          <dgm:chPref val="1"/>
        </dgm:presLayoutVars>
      </dgm:prSet>
      <dgm:spPr/>
    </dgm:pt>
    <dgm:pt modelId="{560A0DA5-E2BF-4F60-A227-CC0D251D18B3}" type="pres">
      <dgm:prSet presAssocID="{958B7C0A-0E0B-45DB-8817-BE866E8B6E88}" presName="sibTrans" presStyleCnt="0"/>
      <dgm:spPr/>
    </dgm:pt>
    <dgm:pt modelId="{B1C41280-559E-40A6-9764-F234F9F90114}" type="pres">
      <dgm:prSet presAssocID="{57A9B6BE-67D5-4631-9540-AC1245F303AB}" presName="compNode" presStyleCnt="0"/>
      <dgm:spPr/>
    </dgm:pt>
    <dgm:pt modelId="{6E58A94B-D90F-48FD-A182-5A7905B56223}" type="pres">
      <dgm:prSet presAssocID="{57A9B6BE-67D5-4631-9540-AC1245F303AB}"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8045ADC2-5C94-4F73-9B8E-A3D2B7BBDAFF}" type="pres">
      <dgm:prSet presAssocID="{57A9B6BE-67D5-4631-9540-AC1245F303AB}" presName="spaceRect" presStyleCnt="0"/>
      <dgm:spPr/>
    </dgm:pt>
    <dgm:pt modelId="{067C961D-0921-4CE7-8011-7BA7126DF6A1}" type="pres">
      <dgm:prSet presAssocID="{57A9B6BE-67D5-4631-9540-AC1245F303AB}" presName="textRect" presStyleLbl="revTx" presStyleIdx="3" presStyleCnt="4" custScaleX="201475">
        <dgm:presLayoutVars>
          <dgm:chMax val="1"/>
          <dgm:chPref val="1"/>
        </dgm:presLayoutVars>
      </dgm:prSet>
      <dgm:spPr/>
    </dgm:pt>
  </dgm:ptLst>
  <dgm:cxnLst>
    <dgm:cxn modelId="{5AE9C02E-CCD3-4F92-9C2C-A1F737E05154}" type="presOf" srcId="{D4B6B269-FBFE-4F70-BF75-8793C6CA1FD1}" destId="{EA328F28-2028-4772-BEDD-A960E9727EFE}" srcOrd="0" destOrd="0" presId="urn:microsoft.com/office/officeart/2018/2/layout/IconLabelList"/>
    <dgm:cxn modelId="{D5913772-CE72-45C3-AC94-64A8C36DA990}" srcId="{2DCF2DFA-24C0-47C9-8781-BA544CCCBC04}" destId="{57A9B6BE-67D5-4631-9540-AC1245F303AB}" srcOrd="3" destOrd="0" parTransId="{BEF381CA-B376-4FF7-9132-21FCC2D87EFC}" sibTransId="{3897F357-EEC5-4A37-9BBB-189AB8B0C4DD}"/>
    <dgm:cxn modelId="{57959B9C-BDA5-4F29-8ADC-27A83E713626}" type="presOf" srcId="{3474F863-A8EA-40E8-9B4A-544D2B5191E6}" destId="{9767249C-6E96-4A74-BA2D-7DD65656538F}" srcOrd="0" destOrd="0" presId="urn:microsoft.com/office/officeart/2018/2/layout/IconLabelList"/>
    <dgm:cxn modelId="{29E8C8C1-4E9D-4AFD-912D-91446B0B7476}" type="presOf" srcId="{2DCF2DFA-24C0-47C9-8781-BA544CCCBC04}" destId="{E3213A12-AE4E-43C5-9AB4-45D0C59414C4}" srcOrd="0" destOrd="0" presId="urn:microsoft.com/office/officeart/2018/2/layout/IconLabelList"/>
    <dgm:cxn modelId="{C2E70CCA-A667-4548-9C03-FE779D96DF47}" type="presOf" srcId="{97B218AA-DB28-4F47-9019-2C1F49745C12}" destId="{0875C6AC-7D5B-458F-ACF7-191B765D438B}" srcOrd="0" destOrd="0" presId="urn:microsoft.com/office/officeart/2018/2/layout/IconLabelList"/>
    <dgm:cxn modelId="{8838D5D5-F5CA-4D59-B224-F0C4EFF62A05}" type="presOf" srcId="{57A9B6BE-67D5-4631-9540-AC1245F303AB}" destId="{067C961D-0921-4CE7-8011-7BA7126DF6A1}" srcOrd="0" destOrd="0" presId="urn:microsoft.com/office/officeart/2018/2/layout/IconLabelList"/>
    <dgm:cxn modelId="{99E892F1-6B1E-442B-84FA-2D75F77DAD24}" srcId="{2DCF2DFA-24C0-47C9-8781-BA544CCCBC04}" destId="{3474F863-A8EA-40E8-9B4A-544D2B5191E6}" srcOrd="1" destOrd="0" parTransId="{F02A33F2-8065-4346-BA49-087D2C9EC37D}" sibTransId="{27F450BD-C101-43C0-9C61-D56E8E6D7C3D}"/>
    <dgm:cxn modelId="{96A887F3-7190-4FE9-B348-FF8EEB85CE01}" srcId="{2DCF2DFA-24C0-47C9-8781-BA544CCCBC04}" destId="{D4B6B269-FBFE-4F70-BF75-8793C6CA1FD1}" srcOrd="0" destOrd="0" parTransId="{39EF19DE-E8AB-4DBF-B299-498EDC24B3D9}" sibTransId="{BE89F3CA-115C-48F3-A34C-760D2109F8C7}"/>
    <dgm:cxn modelId="{E9BDB1F3-DC63-418C-B5B7-747D35606ABC}" srcId="{2DCF2DFA-24C0-47C9-8781-BA544CCCBC04}" destId="{97B218AA-DB28-4F47-9019-2C1F49745C12}" srcOrd="2" destOrd="0" parTransId="{5BAFC20A-FE47-4A2C-BB74-BC110B135C69}" sibTransId="{958B7C0A-0E0B-45DB-8817-BE866E8B6E88}"/>
    <dgm:cxn modelId="{091D6BC8-B00A-4FD5-BE78-676BB32B8C6D}" type="presParOf" srcId="{E3213A12-AE4E-43C5-9AB4-45D0C59414C4}" destId="{697BBE87-0928-413A-BBAE-2121F6123D7A}" srcOrd="0" destOrd="0" presId="urn:microsoft.com/office/officeart/2018/2/layout/IconLabelList"/>
    <dgm:cxn modelId="{5CCD0BA7-6859-4AB3-A9D4-9F9132E15066}" type="presParOf" srcId="{697BBE87-0928-413A-BBAE-2121F6123D7A}" destId="{CA1118AC-7973-41CF-BCC3-D94A662000B7}" srcOrd="0" destOrd="0" presId="urn:microsoft.com/office/officeart/2018/2/layout/IconLabelList"/>
    <dgm:cxn modelId="{B2A2A7B1-A4DB-43C8-A2C1-9DC981BE4210}" type="presParOf" srcId="{697BBE87-0928-413A-BBAE-2121F6123D7A}" destId="{F0FA6987-F6F0-4205-83D0-6FE5CFB80097}" srcOrd="1" destOrd="0" presId="urn:microsoft.com/office/officeart/2018/2/layout/IconLabelList"/>
    <dgm:cxn modelId="{9E25264C-7255-4DEA-A4AB-EE580EF4764B}" type="presParOf" srcId="{697BBE87-0928-413A-BBAE-2121F6123D7A}" destId="{EA328F28-2028-4772-BEDD-A960E9727EFE}" srcOrd="2" destOrd="0" presId="urn:microsoft.com/office/officeart/2018/2/layout/IconLabelList"/>
    <dgm:cxn modelId="{90D2A6F0-C914-4258-BC02-1A79CDD8BBCB}" type="presParOf" srcId="{E3213A12-AE4E-43C5-9AB4-45D0C59414C4}" destId="{57E95C56-6BD1-4419-8CD1-2E6AC1B9F03F}" srcOrd="1" destOrd="0" presId="urn:microsoft.com/office/officeart/2018/2/layout/IconLabelList"/>
    <dgm:cxn modelId="{2C5089E7-A7BD-483C-A664-8026299F6664}" type="presParOf" srcId="{E3213A12-AE4E-43C5-9AB4-45D0C59414C4}" destId="{D4090C5F-8A00-4C93-8E21-C86434774D08}" srcOrd="2" destOrd="0" presId="urn:microsoft.com/office/officeart/2018/2/layout/IconLabelList"/>
    <dgm:cxn modelId="{DEF26BCB-94A5-4E91-863F-7B7A56E759B1}" type="presParOf" srcId="{D4090C5F-8A00-4C93-8E21-C86434774D08}" destId="{27741ADC-5662-4F34-8ADE-15BE3222378C}" srcOrd="0" destOrd="0" presId="urn:microsoft.com/office/officeart/2018/2/layout/IconLabelList"/>
    <dgm:cxn modelId="{38377C46-FDBB-4374-B8F6-7143EFB5A275}" type="presParOf" srcId="{D4090C5F-8A00-4C93-8E21-C86434774D08}" destId="{EC560825-7BE3-4DB6-9F5B-5982575A0F5E}" srcOrd="1" destOrd="0" presId="urn:microsoft.com/office/officeart/2018/2/layout/IconLabelList"/>
    <dgm:cxn modelId="{F7ECCAE0-0A3B-4AD1-A95E-6021AB91CF4D}" type="presParOf" srcId="{D4090C5F-8A00-4C93-8E21-C86434774D08}" destId="{9767249C-6E96-4A74-BA2D-7DD65656538F}" srcOrd="2" destOrd="0" presId="urn:microsoft.com/office/officeart/2018/2/layout/IconLabelList"/>
    <dgm:cxn modelId="{4127956F-AD30-43FA-A1CF-8F32E132ABEC}" type="presParOf" srcId="{E3213A12-AE4E-43C5-9AB4-45D0C59414C4}" destId="{FCBBB763-F3E8-49AD-82EF-5C2BB0B19272}" srcOrd="3" destOrd="0" presId="urn:microsoft.com/office/officeart/2018/2/layout/IconLabelList"/>
    <dgm:cxn modelId="{9F74FBE4-BEE8-4707-BC75-77691337769B}" type="presParOf" srcId="{E3213A12-AE4E-43C5-9AB4-45D0C59414C4}" destId="{AF21D83E-7F90-4070-AA09-BC9D5470C01E}" srcOrd="4" destOrd="0" presId="urn:microsoft.com/office/officeart/2018/2/layout/IconLabelList"/>
    <dgm:cxn modelId="{2992655E-1BDF-4316-A770-5D28E9C16251}" type="presParOf" srcId="{AF21D83E-7F90-4070-AA09-BC9D5470C01E}" destId="{887A2213-58CD-48EF-BE35-6F2725218366}" srcOrd="0" destOrd="0" presId="urn:microsoft.com/office/officeart/2018/2/layout/IconLabelList"/>
    <dgm:cxn modelId="{895CEC7A-2F67-4AA8-8E32-97B1D0A655F3}" type="presParOf" srcId="{AF21D83E-7F90-4070-AA09-BC9D5470C01E}" destId="{00027EE2-DB9F-47C1-B58E-633D92966D3D}" srcOrd="1" destOrd="0" presId="urn:microsoft.com/office/officeart/2018/2/layout/IconLabelList"/>
    <dgm:cxn modelId="{753071D8-D4A0-40A1-84F2-0C01D4FCDCB6}" type="presParOf" srcId="{AF21D83E-7F90-4070-AA09-BC9D5470C01E}" destId="{0875C6AC-7D5B-458F-ACF7-191B765D438B}" srcOrd="2" destOrd="0" presId="urn:microsoft.com/office/officeart/2018/2/layout/IconLabelList"/>
    <dgm:cxn modelId="{26A47241-5707-4406-8A7F-446BDD1202C7}" type="presParOf" srcId="{E3213A12-AE4E-43C5-9AB4-45D0C59414C4}" destId="{560A0DA5-E2BF-4F60-A227-CC0D251D18B3}" srcOrd="5" destOrd="0" presId="urn:microsoft.com/office/officeart/2018/2/layout/IconLabelList"/>
    <dgm:cxn modelId="{E9060F19-AC0E-40F2-9BA8-72C5275B7960}" type="presParOf" srcId="{E3213A12-AE4E-43C5-9AB4-45D0C59414C4}" destId="{B1C41280-559E-40A6-9764-F234F9F90114}" srcOrd="6" destOrd="0" presId="urn:microsoft.com/office/officeart/2018/2/layout/IconLabelList"/>
    <dgm:cxn modelId="{A1650783-5824-46F4-9BE7-22EE598C6AA7}" type="presParOf" srcId="{B1C41280-559E-40A6-9764-F234F9F90114}" destId="{6E58A94B-D90F-48FD-A182-5A7905B56223}" srcOrd="0" destOrd="0" presId="urn:microsoft.com/office/officeart/2018/2/layout/IconLabelList"/>
    <dgm:cxn modelId="{B92C0F3C-5818-48A7-B7BD-05C8AFA5AE68}" type="presParOf" srcId="{B1C41280-559E-40A6-9764-F234F9F90114}" destId="{8045ADC2-5C94-4F73-9B8E-A3D2B7BBDAFF}" srcOrd="1" destOrd="0" presId="urn:microsoft.com/office/officeart/2018/2/layout/IconLabelList"/>
    <dgm:cxn modelId="{9C129143-03CA-4090-B270-7BD5D3FE3806}" type="presParOf" srcId="{B1C41280-559E-40A6-9764-F234F9F90114}" destId="{067C961D-0921-4CE7-8011-7BA7126DF6A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F8686-C139-4B5C-85C2-EE9B5ED3CF78}">
      <dsp:nvSpPr>
        <dsp:cNvPr id="0" name=""/>
        <dsp:cNvSpPr/>
      </dsp:nvSpPr>
      <dsp:spPr>
        <a:xfrm>
          <a:off x="0" y="147542"/>
          <a:ext cx="6172199" cy="16110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Publicly funded agencies purchase services from vendors every day in Washington state by referencing various platforms and utilizing various contracting instruments.</a:t>
          </a:r>
        </a:p>
      </dsp:txBody>
      <dsp:txXfrm>
        <a:off x="78647" y="226189"/>
        <a:ext cx="6014905" cy="1453795"/>
      </dsp:txXfrm>
    </dsp:sp>
    <dsp:sp modelId="{1F44FBC0-1A76-425D-A984-0D4B2670A4DA}">
      <dsp:nvSpPr>
        <dsp:cNvPr id="0" name=""/>
        <dsp:cNvSpPr/>
      </dsp:nvSpPr>
      <dsp:spPr>
        <a:xfrm>
          <a:off x="0" y="1793192"/>
          <a:ext cx="6172199" cy="1611089"/>
        </a:xfrm>
        <a:prstGeom prst="roundRect">
          <a:avLst/>
        </a:prstGeom>
        <a:solidFill>
          <a:schemeClr val="accent5">
            <a:hueOff val="-9360190"/>
            <a:satOff val="12758"/>
            <a:lumOff val="-2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t>Rosters: </a:t>
          </a:r>
          <a:r>
            <a:rPr lang="en-US" sz="1200" b="0" kern="1200" dirty="0"/>
            <a:t>Register on</a:t>
          </a:r>
          <a:r>
            <a:rPr lang="en-US" sz="1200" kern="1200" dirty="0"/>
            <a:t> Rosters. This allows public agencies and institutions' to view your registration, business description, NAICS codes, location, and more to determine whether they would like to request a quote from your firm. Commonly used rosters include the MRSC, King County SCS, and other rosters established and used by local agencies.</a:t>
          </a:r>
        </a:p>
      </dsp:txBody>
      <dsp:txXfrm>
        <a:off x="78647" y="1871839"/>
        <a:ext cx="6014905" cy="1453795"/>
      </dsp:txXfrm>
    </dsp:sp>
    <dsp:sp modelId="{51E8EC6C-4A42-4D57-87C7-D0CF5FD755A7}">
      <dsp:nvSpPr>
        <dsp:cNvPr id="0" name=""/>
        <dsp:cNvSpPr/>
      </dsp:nvSpPr>
      <dsp:spPr>
        <a:xfrm>
          <a:off x="0" y="3438842"/>
          <a:ext cx="6172199" cy="1611089"/>
        </a:xfrm>
        <a:prstGeom prst="roundRect">
          <a:avLst/>
        </a:prstGeom>
        <a:solidFill>
          <a:schemeClr val="accent5">
            <a:hueOff val="-18720379"/>
            <a:satOff val="25516"/>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t>Business Databases: </a:t>
          </a:r>
          <a:r>
            <a:rPr lang="en-US" sz="1200" kern="1200" dirty="0"/>
            <a:t>Registering for business databases will allow local agencies to locate and learn more about your firm when they are researching firms from which to request quotes for projects. </a:t>
          </a:r>
        </a:p>
      </dsp:txBody>
      <dsp:txXfrm>
        <a:off x="78647" y="3517489"/>
        <a:ext cx="6014905" cy="1453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0E0C6-BE6B-43DD-99A0-8FFE28476094}">
      <dsp:nvSpPr>
        <dsp:cNvPr id="0" name=""/>
        <dsp:cNvSpPr/>
      </dsp:nvSpPr>
      <dsp:spPr>
        <a:xfrm>
          <a:off x="0" y="0"/>
          <a:ext cx="9074430" cy="1085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baseline="0" dirty="0"/>
            <a:t>Do potential customers have the need, budget, and authority to decide on purchasing your product or service?</a:t>
          </a:r>
          <a:endParaRPr lang="en-US" sz="1600" b="1" kern="1200" dirty="0"/>
        </a:p>
      </dsp:txBody>
      <dsp:txXfrm>
        <a:off x="53002" y="53002"/>
        <a:ext cx="8968426" cy="979756"/>
      </dsp:txXfrm>
    </dsp:sp>
    <dsp:sp modelId="{5BE9F8A5-FB0C-4E7F-9024-769703FE1A93}">
      <dsp:nvSpPr>
        <dsp:cNvPr id="0" name=""/>
        <dsp:cNvSpPr/>
      </dsp:nvSpPr>
      <dsp:spPr>
        <a:xfrm>
          <a:off x="0" y="1111455"/>
          <a:ext cx="9074430" cy="2761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113" tIns="17780" rIns="99568" bIns="17780" numCol="1" spcCol="1270" anchor="t" anchorCtr="0">
          <a:noAutofit/>
        </a:bodyPr>
        <a:lstStyle/>
        <a:p>
          <a:pPr marL="233363" lvl="1" indent="-233363" algn="l" defTabSz="622300">
            <a:lnSpc>
              <a:spcPct val="90000"/>
            </a:lnSpc>
            <a:spcBef>
              <a:spcPct val="0"/>
            </a:spcBef>
            <a:spcAft>
              <a:spcPct val="20000"/>
            </a:spcAft>
            <a:buChar char="•"/>
          </a:pPr>
          <a:r>
            <a:rPr lang="en-US" sz="1400" b="1" kern="1200" baseline="0" dirty="0"/>
            <a:t>Evaluate the urgency and timeline of their decision-making</a:t>
          </a:r>
          <a:r>
            <a:rPr lang="en-US" sz="1400" b="0" kern="1200" baseline="0" dirty="0"/>
            <a:t> to gauge when they might commit.</a:t>
          </a:r>
          <a:endParaRPr lang="en-US" sz="1400" kern="1200" dirty="0"/>
        </a:p>
        <a:p>
          <a:pPr marL="233363" lvl="1" indent="-233363" algn="l" defTabSz="622300">
            <a:lnSpc>
              <a:spcPct val="90000"/>
            </a:lnSpc>
            <a:spcBef>
              <a:spcPct val="0"/>
            </a:spcBef>
            <a:spcAft>
              <a:spcPct val="20000"/>
            </a:spcAft>
            <a:buChar char="•"/>
          </a:pPr>
          <a:r>
            <a:rPr lang="en-US" sz="1400" b="1" kern="1200" baseline="0" dirty="0"/>
            <a:t>Investigate their business</a:t>
          </a:r>
          <a:r>
            <a:rPr lang="en-US" sz="1400" b="0" kern="1200" baseline="0" dirty="0"/>
            <a:t> to confirm they align with your target market in terms of size, industry, and location.</a:t>
          </a:r>
          <a:endParaRPr lang="en-US" sz="1400" kern="1200" dirty="0"/>
        </a:p>
        <a:p>
          <a:pPr marL="233363" lvl="1" indent="-233363" algn="l" defTabSz="622300">
            <a:lnSpc>
              <a:spcPct val="90000"/>
            </a:lnSpc>
            <a:spcBef>
              <a:spcPct val="0"/>
            </a:spcBef>
            <a:spcAft>
              <a:spcPct val="20000"/>
            </a:spcAft>
            <a:buChar char="•"/>
          </a:pPr>
          <a:r>
            <a:rPr lang="en-US" sz="1400" b="1" kern="1200" baseline="0" dirty="0"/>
            <a:t>Focus on leads that have shown clear interest</a:t>
          </a:r>
          <a:r>
            <a:rPr lang="en-US" sz="1400" b="0" kern="1200" baseline="0" dirty="0"/>
            <a:t> through inquiries, engagement, or participation in events.</a:t>
          </a:r>
          <a:endParaRPr lang="en-US" sz="1400" kern="1200" dirty="0"/>
        </a:p>
        <a:p>
          <a:pPr marL="233363" lvl="1" indent="-233363" algn="l" defTabSz="622300">
            <a:lnSpc>
              <a:spcPct val="90000"/>
            </a:lnSpc>
            <a:spcBef>
              <a:spcPct val="0"/>
            </a:spcBef>
            <a:spcAft>
              <a:spcPct val="20000"/>
            </a:spcAft>
            <a:buChar char="•"/>
          </a:pPr>
          <a:r>
            <a:rPr lang="en-US" sz="1400" b="1" kern="1200" baseline="0" dirty="0"/>
            <a:t>Allocate more time to leads with a strong chance of conversion</a:t>
          </a:r>
          <a:r>
            <a:rPr lang="en-US" sz="1400" b="0" kern="1200" baseline="0" dirty="0"/>
            <a:t> while reducing effort on those with lesser potential.</a:t>
          </a:r>
          <a:endParaRPr lang="en-US" sz="1400" kern="1200" dirty="0"/>
        </a:p>
      </dsp:txBody>
      <dsp:txXfrm>
        <a:off x="0" y="1111455"/>
        <a:ext cx="9074430" cy="2761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118AC-7973-41CF-BCC3-D94A662000B7}">
      <dsp:nvSpPr>
        <dsp:cNvPr id="0" name=""/>
        <dsp:cNvSpPr/>
      </dsp:nvSpPr>
      <dsp:spPr>
        <a:xfrm>
          <a:off x="1051316"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328F28-2028-4772-BEDD-A960E9727EFE}">
      <dsp:nvSpPr>
        <dsp:cNvPr id="0" name=""/>
        <dsp:cNvSpPr/>
      </dsp:nvSpPr>
      <dsp:spPr>
        <a:xfrm>
          <a:off x="556316" y="1847927"/>
          <a:ext cx="180000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Ryan Taylor</a:t>
          </a:r>
          <a:endParaRPr lang="en-US" sz="1600" b="1" kern="1200">
            <a:solidFill>
              <a:srgbClr val="004D86"/>
            </a:solidFill>
          </a:endParaRPr>
        </a:p>
      </dsp:txBody>
      <dsp:txXfrm>
        <a:off x="556316" y="1847927"/>
        <a:ext cx="1800000" cy="746917"/>
      </dsp:txXfrm>
    </dsp:sp>
    <dsp:sp modelId="{27741ADC-5662-4F34-8ADE-15BE3222378C}">
      <dsp:nvSpPr>
        <dsp:cNvPr id="0" name=""/>
        <dsp:cNvSpPr/>
      </dsp:nvSpPr>
      <dsp:spPr>
        <a:xfrm>
          <a:off x="3166317"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67249C-6E96-4A74-BA2D-7DD65656538F}">
      <dsp:nvSpPr>
        <dsp:cNvPr id="0" name=""/>
        <dsp:cNvSpPr/>
      </dsp:nvSpPr>
      <dsp:spPr>
        <a:xfrm>
          <a:off x="2671317" y="1847927"/>
          <a:ext cx="180000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206-397-7872</a:t>
          </a:r>
          <a:endParaRPr lang="en-US" sz="1200" b="1" kern="1200">
            <a:solidFill>
              <a:srgbClr val="004D86"/>
            </a:solidFill>
          </a:endParaRPr>
        </a:p>
      </dsp:txBody>
      <dsp:txXfrm>
        <a:off x="2671317" y="1847927"/>
        <a:ext cx="1800000" cy="746917"/>
      </dsp:txXfrm>
    </dsp:sp>
    <dsp:sp modelId="{887A2213-58CD-48EF-BE35-6F2725218366}">
      <dsp:nvSpPr>
        <dsp:cNvPr id="0" name=""/>
        <dsp:cNvSpPr/>
      </dsp:nvSpPr>
      <dsp:spPr>
        <a:xfrm>
          <a:off x="6111449"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75C6AC-7D5B-458F-ACF7-191B765D438B}">
      <dsp:nvSpPr>
        <dsp:cNvPr id="0" name=""/>
        <dsp:cNvSpPr/>
      </dsp:nvSpPr>
      <dsp:spPr>
        <a:xfrm>
          <a:off x="4786317" y="1847927"/>
          <a:ext cx="3460266"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ryan@goldengiftconsulting.com</a:t>
          </a:r>
          <a:endParaRPr lang="en-US" sz="1600" b="1" kern="1200">
            <a:solidFill>
              <a:srgbClr val="004D86"/>
            </a:solidFill>
          </a:endParaRPr>
        </a:p>
      </dsp:txBody>
      <dsp:txXfrm>
        <a:off x="4786317" y="1847927"/>
        <a:ext cx="3460266" cy="746917"/>
      </dsp:txXfrm>
    </dsp:sp>
    <dsp:sp modelId="{6E58A94B-D90F-48FD-A182-5A7905B56223}">
      <dsp:nvSpPr>
        <dsp:cNvPr id="0" name=""/>
        <dsp:cNvSpPr/>
      </dsp:nvSpPr>
      <dsp:spPr>
        <a:xfrm>
          <a:off x="9969857" y="762717"/>
          <a:ext cx="810000" cy="81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7C961D-0921-4CE7-8011-7BA7126DF6A1}">
      <dsp:nvSpPr>
        <dsp:cNvPr id="0" name=""/>
        <dsp:cNvSpPr/>
      </dsp:nvSpPr>
      <dsp:spPr>
        <a:xfrm>
          <a:off x="8561583" y="1847927"/>
          <a:ext cx="362655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baseline="0">
              <a:solidFill>
                <a:srgbClr val="004D86"/>
              </a:solidFill>
            </a:rPr>
            <a:t>www.goldengiftconsulting.com</a:t>
          </a:r>
          <a:endParaRPr lang="en-US" sz="1600" b="1" kern="1200">
            <a:solidFill>
              <a:srgbClr val="004D86"/>
            </a:solidFill>
          </a:endParaRPr>
        </a:p>
      </dsp:txBody>
      <dsp:txXfrm>
        <a:off x="8561583" y="1847927"/>
        <a:ext cx="3626550" cy="7469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3/25/2026</a:t>
            </a:fld>
            <a:endParaRPr lang="en-US"/>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43ED9-4E06-498C-770F-0F9031D0C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E4422-DF0B-2F97-D479-D9D363001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1DCE0-B346-BEBC-6C0D-560C7284A0C0}"/>
              </a:ext>
            </a:extLst>
          </p:cNvPr>
          <p:cNvSpPr>
            <a:spLocks noGrp="1"/>
          </p:cNvSpPr>
          <p:nvPr>
            <p:ph type="body" idx="1"/>
          </p:nvPr>
        </p:nvSpPr>
        <p:spPr/>
        <p:txBody>
          <a:bodyPr/>
          <a:lstStyle/>
          <a:p>
            <a:r>
              <a:rPr lang="en-US" dirty="0"/>
              <a:t>Ryan, here’s my proposed talking point: “Why are we starting here? Because all of your marketing materials should have the same branding. Everything we are going to talk in this workshop should be branded with your company’s logo, palette, font, images, etc. “ Then remind them on each subsequent slide to BRAND THEIR MATERIALS</a:t>
            </a:r>
          </a:p>
        </p:txBody>
      </p:sp>
      <p:sp>
        <p:nvSpPr>
          <p:cNvPr id="4" name="Slide Number Placeholder 3">
            <a:extLst>
              <a:ext uri="{FF2B5EF4-FFF2-40B4-BE49-F238E27FC236}">
                <a16:creationId xmlns:a16="http://schemas.microsoft.com/office/drawing/2014/main" id="{0A95208C-5A60-B36B-9142-3841A2DDAE45}"/>
              </a:ext>
            </a:extLst>
          </p:cNvPr>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3072680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23501-5042-0FE6-6868-5B84F98D6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EC1EE-AC2F-DF23-6A30-9DE766CC8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54FC1-848D-6F0B-EB5C-D94403538F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C8FA77-9EDD-A89D-2549-E429CA608EE7}"/>
              </a:ext>
            </a:extLst>
          </p:cNvPr>
          <p:cNvSpPr>
            <a:spLocks noGrp="1"/>
          </p:cNvSpPr>
          <p:nvPr>
            <p:ph type="sldNum" sz="quarter" idx="5"/>
          </p:nvPr>
        </p:nvSpPr>
        <p:spPr/>
        <p:txBody>
          <a:bodyPr/>
          <a:lstStyle/>
          <a:p>
            <a:fld id="{54EEB602-95FC-483A-B12D-216A7AD7EA24}" type="slidenum">
              <a:rPr lang="en-US" smtClean="0"/>
              <a:t>11</a:t>
            </a:fld>
            <a:endParaRPr lang="en-US" dirty="0"/>
          </a:p>
        </p:txBody>
      </p:sp>
    </p:spTree>
    <p:extLst>
      <p:ext uri="{BB962C8B-B14F-4D97-AF65-F5344CB8AC3E}">
        <p14:creationId xmlns:p14="http://schemas.microsoft.com/office/powerpoint/2010/main" val="343846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A5723-B68A-5737-8F81-4E285FAB6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AC0F9-ECF5-634D-3D8F-29B16D214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C88C7-FA9F-A9A4-26A1-2F13D41327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AC6F7D-2D2C-4898-46B1-E615DC463031}"/>
              </a:ext>
            </a:extLst>
          </p:cNvPr>
          <p:cNvSpPr>
            <a:spLocks noGrp="1"/>
          </p:cNvSpPr>
          <p:nvPr>
            <p:ph type="sldNum" sz="quarter" idx="5"/>
          </p:nvPr>
        </p:nvSpPr>
        <p:spPr/>
        <p:txBody>
          <a:bodyPr/>
          <a:lstStyle/>
          <a:p>
            <a:fld id="{54EEB602-95FC-483A-B12D-216A7AD7EA24}" type="slidenum">
              <a:rPr lang="en-US" smtClean="0"/>
              <a:t>12</a:t>
            </a:fld>
            <a:endParaRPr lang="en-US" dirty="0"/>
          </a:p>
        </p:txBody>
      </p:sp>
    </p:spTree>
    <p:extLst>
      <p:ext uri="{BB962C8B-B14F-4D97-AF65-F5344CB8AC3E}">
        <p14:creationId xmlns:p14="http://schemas.microsoft.com/office/powerpoint/2010/main" val="4103008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A1DE-97DD-B470-1499-7DA2B8847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E67F9-C4A1-8C09-41DD-211A87E08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BE7B4-B627-3A2C-6EAC-6C5192425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311313-5422-7CE3-DA36-9E43965177E1}"/>
              </a:ext>
            </a:extLst>
          </p:cNvPr>
          <p:cNvSpPr>
            <a:spLocks noGrp="1"/>
          </p:cNvSpPr>
          <p:nvPr>
            <p:ph type="sldNum" sz="quarter" idx="5"/>
          </p:nvPr>
        </p:nvSpPr>
        <p:spPr/>
        <p:txBody>
          <a:bodyPr/>
          <a:lstStyle/>
          <a:p>
            <a:fld id="{54EEB602-95FC-483A-B12D-216A7AD7EA24}" type="slidenum">
              <a:rPr lang="en-US" smtClean="0"/>
              <a:t>13</a:t>
            </a:fld>
            <a:endParaRPr lang="en-US" dirty="0"/>
          </a:p>
        </p:txBody>
      </p:sp>
    </p:spTree>
    <p:extLst>
      <p:ext uri="{BB962C8B-B14F-4D97-AF65-F5344CB8AC3E}">
        <p14:creationId xmlns:p14="http://schemas.microsoft.com/office/powerpoint/2010/main" val="1829574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you can get a logo designed cheaply using AI or </a:t>
            </a:r>
            <a:r>
              <a:rPr lang="en-US" dirty="0" err="1"/>
              <a:t>Fivver</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14</a:t>
            </a:fld>
            <a:endParaRPr lang="en-US"/>
          </a:p>
        </p:txBody>
      </p:sp>
    </p:spTree>
    <p:extLst>
      <p:ext uri="{BB962C8B-B14F-4D97-AF65-F5344CB8AC3E}">
        <p14:creationId xmlns:p14="http://schemas.microsoft.com/office/powerpoint/2010/main" val="2714327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74642-886C-0260-C62C-82B7CB8AD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59A2D-119C-AFBB-A378-515346B6F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05684-7134-8842-4524-C69191DCF5CE}"/>
              </a:ext>
            </a:extLst>
          </p:cNvPr>
          <p:cNvSpPr>
            <a:spLocks noGrp="1"/>
          </p:cNvSpPr>
          <p:nvPr>
            <p:ph type="body" idx="1"/>
          </p:nvPr>
        </p:nvSpPr>
        <p:spPr/>
        <p:txBody>
          <a:bodyPr/>
          <a:lstStyle/>
          <a:p>
            <a:r>
              <a:rPr lang="en-US" dirty="0"/>
              <a:t>Note: you can get a logo designed cheaply using AI or </a:t>
            </a:r>
            <a:r>
              <a:rPr lang="en-US" dirty="0" err="1"/>
              <a:t>Fivver</a:t>
            </a:r>
            <a:endParaRPr lang="en-US" dirty="0"/>
          </a:p>
        </p:txBody>
      </p:sp>
      <p:sp>
        <p:nvSpPr>
          <p:cNvPr id="4" name="Slide Number Placeholder 3">
            <a:extLst>
              <a:ext uri="{FF2B5EF4-FFF2-40B4-BE49-F238E27FC236}">
                <a16:creationId xmlns:a16="http://schemas.microsoft.com/office/drawing/2014/main" id="{1E7DE35F-3C66-FE73-B470-5EDFB5BF6C64}"/>
              </a:ext>
            </a:extLst>
          </p:cNvPr>
          <p:cNvSpPr>
            <a:spLocks noGrp="1"/>
          </p:cNvSpPr>
          <p:nvPr>
            <p:ph type="sldNum" sz="quarter" idx="5"/>
          </p:nvPr>
        </p:nvSpPr>
        <p:spPr/>
        <p:txBody>
          <a:bodyPr/>
          <a:lstStyle/>
          <a:p>
            <a:fld id="{54EEB602-95FC-483A-B12D-216A7AD7EA24}" type="slidenum">
              <a:rPr lang="en-US" smtClean="0"/>
              <a:t>15</a:t>
            </a:fld>
            <a:endParaRPr lang="en-US"/>
          </a:p>
        </p:txBody>
      </p:sp>
    </p:spTree>
    <p:extLst>
      <p:ext uri="{BB962C8B-B14F-4D97-AF65-F5344CB8AC3E}">
        <p14:creationId xmlns:p14="http://schemas.microsoft.com/office/powerpoint/2010/main" val="1117997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24BC-21B1-2EF5-36AC-0150F7BB7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DF20C-FF2C-70F4-EFB5-94911D93E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2C6DD-3F3A-3147-B96D-2E141B918A66}"/>
              </a:ext>
            </a:extLst>
          </p:cNvPr>
          <p:cNvSpPr>
            <a:spLocks noGrp="1"/>
          </p:cNvSpPr>
          <p:nvPr>
            <p:ph type="body" idx="1"/>
          </p:nvPr>
        </p:nvSpPr>
        <p:spPr/>
        <p:txBody>
          <a:bodyPr/>
          <a:lstStyle/>
          <a:p>
            <a:r>
              <a:rPr lang="en-US"/>
              <a:t>Note: you can get a logo designed cheaply using AI or </a:t>
            </a:r>
            <a:r>
              <a:rPr lang="en-US" err="1"/>
              <a:t>Fivver</a:t>
            </a:r>
            <a:endParaRPr lang="en-US"/>
          </a:p>
        </p:txBody>
      </p:sp>
      <p:sp>
        <p:nvSpPr>
          <p:cNvPr id="4" name="Slide Number Placeholder 3">
            <a:extLst>
              <a:ext uri="{FF2B5EF4-FFF2-40B4-BE49-F238E27FC236}">
                <a16:creationId xmlns:a16="http://schemas.microsoft.com/office/drawing/2014/main" id="{714E03E6-BF56-734A-297E-6296D587268B}"/>
              </a:ext>
            </a:extLst>
          </p:cNvPr>
          <p:cNvSpPr>
            <a:spLocks noGrp="1"/>
          </p:cNvSpPr>
          <p:nvPr>
            <p:ph type="sldNum" sz="quarter" idx="5"/>
          </p:nvPr>
        </p:nvSpPr>
        <p:spPr/>
        <p:txBody>
          <a:bodyPr/>
          <a:lstStyle/>
          <a:p>
            <a:fld id="{54EEB602-95FC-483A-B12D-216A7AD7EA24}" type="slidenum">
              <a:rPr lang="en-US" smtClean="0"/>
              <a:t>16</a:t>
            </a:fld>
            <a:endParaRPr lang="en-US"/>
          </a:p>
        </p:txBody>
      </p:sp>
    </p:spTree>
    <p:extLst>
      <p:ext uri="{BB962C8B-B14F-4D97-AF65-F5344CB8AC3E}">
        <p14:creationId xmlns:p14="http://schemas.microsoft.com/office/powerpoint/2010/main" val="2134432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C044-0E5F-64A7-FF0D-0C611A77A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5839B-A2CD-B842-002C-4383B6869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1BEE6-8172-6B31-25B8-73A3E339FD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398AE1-142A-BC08-E06E-F064BDB77D64}"/>
              </a:ext>
            </a:extLst>
          </p:cNvPr>
          <p:cNvSpPr>
            <a:spLocks noGrp="1"/>
          </p:cNvSpPr>
          <p:nvPr>
            <p:ph type="sldNum" sz="quarter" idx="5"/>
          </p:nvPr>
        </p:nvSpPr>
        <p:spPr/>
        <p:txBody>
          <a:bodyPr/>
          <a:lstStyle/>
          <a:p>
            <a:fld id="{54EEB602-95FC-483A-B12D-216A7AD7EA24}" type="slidenum">
              <a:rPr lang="en-US" smtClean="0"/>
              <a:t>17</a:t>
            </a:fld>
            <a:endParaRPr lang="en-US" dirty="0"/>
          </a:p>
        </p:txBody>
      </p:sp>
    </p:spTree>
    <p:extLst>
      <p:ext uri="{BB962C8B-B14F-4D97-AF65-F5344CB8AC3E}">
        <p14:creationId xmlns:p14="http://schemas.microsoft.com/office/powerpoint/2010/main" val="2303339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6ED92-6F89-A239-39B6-921CA0F02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7D354-CE44-A54E-C57B-13E9A2F52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7DD56-E50E-08AA-725A-39D2165FD5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20890C-7679-459B-9A6B-C0D5B2953CB9}"/>
              </a:ext>
            </a:extLst>
          </p:cNvPr>
          <p:cNvSpPr>
            <a:spLocks noGrp="1"/>
          </p:cNvSpPr>
          <p:nvPr>
            <p:ph type="sldNum" sz="quarter" idx="5"/>
          </p:nvPr>
        </p:nvSpPr>
        <p:spPr/>
        <p:txBody>
          <a:bodyPr/>
          <a:lstStyle/>
          <a:p>
            <a:fld id="{54EEB602-95FC-483A-B12D-216A7AD7EA24}" type="slidenum">
              <a:rPr lang="en-US" smtClean="0"/>
              <a:t>18</a:t>
            </a:fld>
            <a:endParaRPr lang="en-US" dirty="0"/>
          </a:p>
        </p:txBody>
      </p:sp>
    </p:spTree>
    <p:extLst>
      <p:ext uri="{BB962C8B-B14F-4D97-AF65-F5344CB8AC3E}">
        <p14:creationId xmlns:p14="http://schemas.microsoft.com/office/powerpoint/2010/main" val="148289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0D93D-86EB-E994-AE91-54C66474F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459D1-9781-E0FB-1DA3-8030F02DF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4EFED-0B6F-BA2A-EAE8-A51E8FB20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0610DD-6AC2-D990-6BC9-1C55782E4272}"/>
              </a:ext>
            </a:extLst>
          </p:cNvPr>
          <p:cNvSpPr>
            <a:spLocks noGrp="1"/>
          </p:cNvSpPr>
          <p:nvPr>
            <p:ph type="sldNum" sz="quarter" idx="5"/>
          </p:nvPr>
        </p:nvSpPr>
        <p:spPr/>
        <p:txBody>
          <a:bodyPr/>
          <a:lstStyle/>
          <a:p>
            <a:fld id="{54EEB602-95FC-483A-B12D-216A7AD7EA24}" type="slidenum">
              <a:rPr lang="en-US" smtClean="0"/>
              <a:t>19</a:t>
            </a:fld>
            <a:endParaRPr lang="en-US" dirty="0"/>
          </a:p>
        </p:txBody>
      </p:sp>
    </p:spTree>
    <p:extLst>
      <p:ext uri="{BB962C8B-B14F-4D97-AF65-F5344CB8AC3E}">
        <p14:creationId xmlns:p14="http://schemas.microsoft.com/office/powerpoint/2010/main" val="4115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540C4-BE45-03B3-0E8F-AFE9F2B57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10590-8D05-3170-B49E-E1DF6863A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77B8-F659-AC70-A83F-A43CEF5F68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07508B-377E-9626-90F2-76036A3D7BD8}"/>
              </a:ext>
            </a:extLst>
          </p:cNvPr>
          <p:cNvSpPr>
            <a:spLocks noGrp="1"/>
          </p:cNvSpPr>
          <p:nvPr>
            <p:ph type="sldNum" sz="quarter" idx="5"/>
          </p:nvPr>
        </p:nvSpPr>
        <p:spPr/>
        <p:txBody>
          <a:bodyPr/>
          <a:lstStyle/>
          <a:p>
            <a:fld id="{54EEB602-95FC-483A-B12D-216A7AD7EA24}" type="slidenum">
              <a:rPr lang="en-US" smtClean="0"/>
              <a:t>20</a:t>
            </a:fld>
            <a:endParaRPr lang="en-US" dirty="0"/>
          </a:p>
        </p:txBody>
      </p:sp>
    </p:spTree>
    <p:extLst>
      <p:ext uri="{BB962C8B-B14F-4D97-AF65-F5344CB8AC3E}">
        <p14:creationId xmlns:p14="http://schemas.microsoft.com/office/powerpoint/2010/main" val="2163030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B8940-5A92-B0E1-C71F-32721E722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FE2A3-BB87-AE08-42ED-23A0C781C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B313E-6F66-C8B1-BCE3-7FE98D34C9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C25D0F-EE90-19C6-EBF4-818C6391AC8F}"/>
              </a:ext>
            </a:extLst>
          </p:cNvPr>
          <p:cNvSpPr>
            <a:spLocks noGrp="1"/>
          </p:cNvSpPr>
          <p:nvPr>
            <p:ph type="sldNum" sz="quarter" idx="5"/>
          </p:nvPr>
        </p:nvSpPr>
        <p:spPr/>
        <p:txBody>
          <a:bodyPr/>
          <a:lstStyle/>
          <a:p>
            <a:fld id="{54EEB602-95FC-483A-B12D-216A7AD7EA24}" type="slidenum">
              <a:rPr lang="en-US" smtClean="0"/>
              <a:t>21</a:t>
            </a:fld>
            <a:endParaRPr lang="en-US" dirty="0"/>
          </a:p>
        </p:txBody>
      </p:sp>
    </p:spTree>
    <p:extLst>
      <p:ext uri="{BB962C8B-B14F-4D97-AF65-F5344CB8AC3E}">
        <p14:creationId xmlns:p14="http://schemas.microsoft.com/office/powerpoint/2010/main" val="4290085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3458A-AAE9-528C-F73E-342027335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E6B79-E324-EFCD-E11F-80DD96A52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725C0-C7DB-EA58-AB1F-8BC81DEF29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FA22EA-00D1-AA6A-BF34-C97DFBE9B651}"/>
              </a:ext>
            </a:extLst>
          </p:cNvPr>
          <p:cNvSpPr>
            <a:spLocks noGrp="1"/>
          </p:cNvSpPr>
          <p:nvPr>
            <p:ph type="sldNum" sz="quarter" idx="5"/>
          </p:nvPr>
        </p:nvSpPr>
        <p:spPr/>
        <p:txBody>
          <a:bodyPr/>
          <a:lstStyle/>
          <a:p>
            <a:fld id="{54EEB602-95FC-483A-B12D-216A7AD7EA24}" type="slidenum">
              <a:rPr lang="en-US" smtClean="0"/>
              <a:t>22</a:t>
            </a:fld>
            <a:endParaRPr lang="en-US" dirty="0"/>
          </a:p>
        </p:txBody>
      </p:sp>
    </p:spTree>
    <p:extLst>
      <p:ext uri="{BB962C8B-B14F-4D97-AF65-F5344CB8AC3E}">
        <p14:creationId xmlns:p14="http://schemas.microsoft.com/office/powerpoint/2010/main" val="3190257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F4231-50E9-700D-C8AF-34F36991B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83608-7283-425D-8247-17235FFDE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BE565-E3BB-5398-FFC8-3B03CC6152DD}"/>
              </a:ext>
            </a:extLst>
          </p:cNvPr>
          <p:cNvSpPr>
            <a:spLocks noGrp="1"/>
          </p:cNvSpPr>
          <p:nvPr>
            <p:ph type="body" idx="1"/>
          </p:nvPr>
        </p:nvSpPr>
        <p:spPr/>
        <p:txBody>
          <a:bodyPr/>
          <a:lstStyle/>
          <a:p>
            <a:r>
              <a:rPr lang="en-US"/>
              <a:t>Note: you can get a logo designed cheaply using AI or </a:t>
            </a:r>
            <a:r>
              <a:rPr lang="en-US" err="1"/>
              <a:t>Fivver</a:t>
            </a:r>
            <a:endParaRPr lang="en-US"/>
          </a:p>
        </p:txBody>
      </p:sp>
      <p:sp>
        <p:nvSpPr>
          <p:cNvPr id="4" name="Slide Number Placeholder 3">
            <a:extLst>
              <a:ext uri="{FF2B5EF4-FFF2-40B4-BE49-F238E27FC236}">
                <a16:creationId xmlns:a16="http://schemas.microsoft.com/office/drawing/2014/main" id="{F5E2E2FB-440B-36AF-EEE1-9CAEE57142A7}"/>
              </a:ext>
            </a:extLst>
          </p:cNvPr>
          <p:cNvSpPr>
            <a:spLocks noGrp="1"/>
          </p:cNvSpPr>
          <p:nvPr>
            <p:ph type="sldNum" sz="quarter" idx="5"/>
          </p:nvPr>
        </p:nvSpPr>
        <p:spPr/>
        <p:txBody>
          <a:bodyPr/>
          <a:lstStyle/>
          <a:p>
            <a:fld id="{54EEB602-95FC-483A-B12D-216A7AD7EA24}" type="slidenum">
              <a:rPr lang="en-US" smtClean="0"/>
              <a:t>23</a:t>
            </a:fld>
            <a:endParaRPr lang="en-US"/>
          </a:p>
        </p:txBody>
      </p:sp>
    </p:spTree>
    <p:extLst>
      <p:ext uri="{BB962C8B-B14F-4D97-AF65-F5344CB8AC3E}">
        <p14:creationId xmlns:p14="http://schemas.microsoft.com/office/powerpoint/2010/main" val="3403153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EEB602-95FC-483A-B12D-216A7AD7EA24}" type="slidenum">
              <a:rPr lang="en-US" smtClean="0"/>
              <a:t>24</a:t>
            </a:fld>
            <a:endParaRPr lang="en-US"/>
          </a:p>
        </p:txBody>
      </p:sp>
    </p:spTree>
    <p:extLst>
      <p:ext uri="{BB962C8B-B14F-4D97-AF65-F5344CB8AC3E}">
        <p14:creationId xmlns:p14="http://schemas.microsoft.com/office/powerpoint/2010/main" val="3986912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207D3-8935-3699-CAF8-05B75AE41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20C56-71AF-7B19-3DD0-77D779B06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57E17-7A1E-372C-AB51-D457CD98BE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74D091-5893-CF5A-9A9C-B5B7D5DDC8BA}"/>
              </a:ext>
            </a:extLst>
          </p:cNvPr>
          <p:cNvSpPr>
            <a:spLocks noGrp="1"/>
          </p:cNvSpPr>
          <p:nvPr>
            <p:ph type="sldNum" sz="quarter" idx="5"/>
          </p:nvPr>
        </p:nvSpPr>
        <p:spPr/>
        <p:txBody>
          <a:bodyPr/>
          <a:lstStyle/>
          <a:p>
            <a:fld id="{54EEB602-95FC-483A-B12D-216A7AD7EA24}" type="slidenum">
              <a:rPr lang="en-US" smtClean="0"/>
              <a:t>25</a:t>
            </a:fld>
            <a:endParaRPr lang="en-US"/>
          </a:p>
        </p:txBody>
      </p:sp>
    </p:spTree>
    <p:extLst>
      <p:ext uri="{BB962C8B-B14F-4D97-AF65-F5344CB8AC3E}">
        <p14:creationId xmlns:p14="http://schemas.microsoft.com/office/powerpoint/2010/main" val="882465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4795-D1A1-E649-235D-26D24F3FA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FD194-088C-B064-1864-3E74E182C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3A314-DEAC-24E5-75B7-DF42597837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001363-29D2-C762-C69D-80BC6197D629}"/>
              </a:ext>
            </a:extLst>
          </p:cNvPr>
          <p:cNvSpPr>
            <a:spLocks noGrp="1"/>
          </p:cNvSpPr>
          <p:nvPr>
            <p:ph type="sldNum" sz="quarter" idx="5"/>
          </p:nvPr>
        </p:nvSpPr>
        <p:spPr/>
        <p:txBody>
          <a:bodyPr/>
          <a:lstStyle/>
          <a:p>
            <a:fld id="{54EEB602-95FC-483A-B12D-216A7AD7EA24}" type="slidenum">
              <a:rPr lang="en-US" smtClean="0"/>
              <a:t>26</a:t>
            </a:fld>
            <a:endParaRPr lang="en-US"/>
          </a:p>
        </p:txBody>
      </p:sp>
    </p:spTree>
    <p:extLst>
      <p:ext uri="{BB962C8B-B14F-4D97-AF65-F5344CB8AC3E}">
        <p14:creationId xmlns:p14="http://schemas.microsoft.com/office/powerpoint/2010/main" val="3900303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F501-2396-F050-BB68-5F1067DB2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29937-080C-E0DA-9E97-E24D0EE52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0532D-2639-68FC-091F-4EABA065C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95C0F2-956E-B22C-216C-9421B2B4EB62}"/>
              </a:ext>
            </a:extLst>
          </p:cNvPr>
          <p:cNvSpPr>
            <a:spLocks noGrp="1"/>
          </p:cNvSpPr>
          <p:nvPr>
            <p:ph type="sldNum" sz="quarter" idx="5"/>
          </p:nvPr>
        </p:nvSpPr>
        <p:spPr/>
        <p:txBody>
          <a:bodyPr/>
          <a:lstStyle/>
          <a:p>
            <a:fld id="{54EEB602-95FC-483A-B12D-216A7AD7EA24}" type="slidenum">
              <a:rPr lang="en-US" smtClean="0"/>
              <a:t>27</a:t>
            </a:fld>
            <a:endParaRPr lang="en-US"/>
          </a:p>
        </p:txBody>
      </p:sp>
    </p:spTree>
    <p:extLst>
      <p:ext uri="{BB962C8B-B14F-4D97-AF65-F5344CB8AC3E}">
        <p14:creationId xmlns:p14="http://schemas.microsoft.com/office/powerpoint/2010/main" val="3673116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7F282E-55F5-4803-B60F-09BA4600E538}" type="slidenum">
              <a:rPr lang="en-US" smtClean="0"/>
              <a:t>28</a:t>
            </a:fld>
            <a:endParaRPr lang="en-US"/>
          </a:p>
        </p:txBody>
      </p:sp>
    </p:spTree>
    <p:extLst>
      <p:ext uri="{BB962C8B-B14F-4D97-AF65-F5344CB8AC3E}">
        <p14:creationId xmlns:p14="http://schemas.microsoft.com/office/powerpoint/2010/main" val="58069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909E5-4EEF-C268-AA34-A334BFF23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93B77-E9BB-32B5-2EC3-EC7C5CA33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3A7DA-38C6-4A3B-8B54-2DE2573002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DEEE92-2A89-6F5A-26ED-3875BFF2BFBA}"/>
              </a:ext>
            </a:extLst>
          </p:cNvPr>
          <p:cNvSpPr>
            <a:spLocks noGrp="1"/>
          </p:cNvSpPr>
          <p:nvPr>
            <p:ph type="sldNum" sz="quarter" idx="5"/>
          </p:nvPr>
        </p:nvSpPr>
        <p:spPr/>
        <p:txBody>
          <a:bodyPr/>
          <a:lstStyle/>
          <a:p>
            <a:fld id="{54EEB602-95FC-483A-B12D-216A7AD7EA24}" type="slidenum">
              <a:rPr lang="en-US" smtClean="0"/>
              <a:t>3</a:t>
            </a:fld>
            <a:endParaRPr lang="en-US" dirty="0"/>
          </a:p>
        </p:txBody>
      </p:sp>
    </p:spTree>
    <p:extLst>
      <p:ext uri="{BB962C8B-B14F-4D97-AF65-F5344CB8AC3E}">
        <p14:creationId xmlns:p14="http://schemas.microsoft.com/office/powerpoint/2010/main" val="392108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219126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39853-6537-85EE-F69B-C0A1BD512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5DE57-21BC-D4E9-0189-A768ACC9A6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E1592-D7B5-3BB6-C29A-E1F490F3F3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FCD598-9BB5-1838-1F75-CA6978EB7D5C}"/>
              </a:ext>
            </a:extLst>
          </p:cNvPr>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102042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A53D-C6A7-582B-CAE9-6A8F18468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0A716-0A1C-1694-5F9F-C4D10854F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5CECF-72FC-5BF6-381B-FD796804B1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F8EFEF-BF42-318D-80B3-D4FE807AFE23}"/>
              </a:ext>
            </a:extLst>
          </p:cNvPr>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90860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5332C-3387-F08F-B8E3-DFE223959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D3EC6-1827-074C-2528-ECEF14D5D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E631C-AAAE-829A-D969-B417C35D9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52A621-8560-77C5-B082-BF091DF68081}"/>
              </a:ext>
            </a:extLst>
          </p:cNvPr>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231389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3742-7AA6-DCC9-8FFD-1E8134EF0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3A404-1D4D-A4C3-88F8-531578F93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0B8CD-D3A7-AC9B-D7BC-9A19B0BE2E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D34CE-E348-6B37-9A43-A0149FACE235}"/>
              </a:ext>
            </a:extLst>
          </p:cNvPr>
          <p:cNvSpPr>
            <a:spLocks noGrp="1"/>
          </p:cNvSpPr>
          <p:nvPr>
            <p:ph type="sldNum" sz="quarter" idx="5"/>
          </p:nvPr>
        </p:nvSpPr>
        <p:spPr/>
        <p:txBody>
          <a:bodyPr/>
          <a:lstStyle/>
          <a:p>
            <a:fld id="{54EEB602-95FC-483A-B12D-216A7AD7EA24}" type="slidenum">
              <a:rPr lang="en-US" smtClean="0"/>
              <a:t>8</a:t>
            </a:fld>
            <a:endParaRPr lang="en-US" dirty="0"/>
          </a:p>
        </p:txBody>
      </p:sp>
    </p:spTree>
    <p:extLst>
      <p:ext uri="{BB962C8B-B14F-4D97-AF65-F5344CB8AC3E}">
        <p14:creationId xmlns:p14="http://schemas.microsoft.com/office/powerpoint/2010/main" val="376033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84D21-DAD7-E8D4-2C2C-10BE1D1B6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30D33-13DB-0311-922E-5BBCE8545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A545E-3398-2C86-A853-4A47F86190E4}"/>
              </a:ext>
            </a:extLst>
          </p:cNvPr>
          <p:cNvSpPr>
            <a:spLocks noGrp="1"/>
          </p:cNvSpPr>
          <p:nvPr>
            <p:ph type="body" idx="1"/>
          </p:nvPr>
        </p:nvSpPr>
        <p:spPr/>
        <p:txBody>
          <a:bodyPr/>
          <a:lstStyle/>
          <a:p>
            <a:r>
              <a:rPr lang="en-US" dirty="0"/>
              <a:t>Ryan, here’s my proposed talking point: “Why are we starting here? Because all of your marketing materials should have the same branding. Everything we are going to talk in this workshop should be branded with your company’s logo, palette, font, images, etc. “ Then remind them on each subsequent slide to BRAND THEIR MATERIALS</a:t>
            </a:r>
          </a:p>
        </p:txBody>
      </p:sp>
      <p:sp>
        <p:nvSpPr>
          <p:cNvPr id="4" name="Slide Number Placeholder 3">
            <a:extLst>
              <a:ext uri="{FF2B5EF4-FFF2-40B4-BE49-F238E27FC236}">
                <a16:creationId xmlns:a16="http://schemas.microsoft.com/office/drawing/2014/main" id="{81C3B5B6-26E1-7792-8338-32530EEDF6B2}"/>
              </a:ext>
            </a:extLst>
          </p:cNvPr>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4094222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423306206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33523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r>
              <a:rPr lang="en-US"/>
              <a:t>9/8/20XX</a:t>
            </a:r>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15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53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141023" y="167463"/>
            <a:ext cx="6408058" cy="1580890"/>
          </a:xfrm>
        </p:spPr>
        <p:txBody>
          <a:bodyPr anchor="b" anchorCtr="0">
            <a:noAutofit/>
          </a:bodyPr>
          <a:lstStyle>
            <a:lvl1pPr>
              <a:lnSpc>
                <a:spcPct val="100000"/>
              </a:lnSpc>
              <a:defRPr sz="3200"/>
            </a:lvl1pPr>
          </a:lstStyle>
          <a:p>
            <a:r>
              <a:rPr lang="en-US"/>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0" y="0"/>
            <a:ext cx="4613275" cy="6858000"/>
          </a:xfrm>
        </p:spPr>
        <p:txBody>
          <a:bodyPr/>
          <a:lstStyle>
            <a:lvl1pPr>
              <a:defRPr/>
            </a:lvl1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5140405" y="1959427"/>
            <a:ext cx="6408665" cy="4161653"/>
          </a:xfrm>
        </p:spPr>
        <p:txBody>
          <a:bodyPr anchor="t">
            <a:normAutofit/>
          </a:bodyPr>
          <a:lstStyle>
            <a:lvl1pPr marL="0" indent="0">
              <a:lnSpc>
                <a:spcPct val="100000"/>
              </a:lnSpc>
              <a:spcAft>
                <a:spcPts val="600"/>
              </a:spcAft>
              <a:buNone/>
              <a:defRPr sz="1800" b="0"/>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D15B6AB-EFBA-3087-EC3D-8DA945B70C0F}"/>
              </a:ext>
            </a:extLst>
          </p:cNvPr>
          <p:cNvSpPr>
            <a:spLocks noGrp="1"/>
          </p:cNvSpPr>
          <p:nvPr>
            <p:ph type="ftr" sz="quarter" idx="11"/>
          </p:nvPr>
        </p:nvSpPr>
        <p:spPr>
          <a:xfrm>
            <a:off x="5140405" y="6309360"/>
            <a:ext cx="3982428" cy="457200"/>
          </a:xfrm>
        </p:spPr>
        <p:txBody>
          <a:bodyPr/>
          <a:lstStyle>
            <a:lvl1pPr algn="ctr">
              <a:defRPr>
                <a:effectLst/>
              </a:defRPr>
            </a:lvl1pPr>
          </a:lstStyle>
          <a:p>
            <a:pPr algn="l"/>
            <a:r>
              <a:rPr lang="en-US"/>
              <a:t>Presentation Title</a:t>
            </a:r>
          </a:p>
        </p:txBody>
      </p:sp>
      <p:sp>
        <p:nvSpPr>
          <p:cNvPr id="10" name="Date Placeholder 3">
            <a:extLst>
              <a:ext uri="{FF2B5EF4-FFF2-40B4-BE49-F238E27FC236}">
                <a16:creationId xmlns:a16="http://schemas.microsoft.com/office/drawing/2014/main" id="{6A3371A6-1409-7906-744F-59D906DF6755}"/>
              </a:ext>
            </a:extLst>
          </p:cNvPr>
          <p:cNvSpPr>
            <a:spLocks noGrp="1"/>
          </p:cNvSpPr>
          <p:nvPr>
            <p:ph type="dt" sz="half" idx="10"/>
          </p:nvPr>
        </p:nvSpPr>
        <p:spPr>
          <a:xfrm>
            <a:off x="9238415" y="6309360"/>
            <a:ext cx="1215204" cy="457200"/>
          </a:xfrm>
        </p:spPr>
        <p:txBody>
          <a:bodyPr/>
          <a:lstStyle>
            <a:lvl1pPr algn="ctr">
              <a:defRPr>
                <a:effectLst/>
              </a:defRPr>
            </a:lvl1pPr>
          </a:lstStyle>
          <a:p>
            <a:r>
              <a:rPr lang="en-US">
                <a:solidFill>
                  <a:schemeClr val="tx2"/>
                </a:solidFill>
              </a:rPr>
              <a:t>9/8/20XX</a:t>
            </a:r>
            <a:endParaRPr lang="en-US"/>
          </a:p>
        </p:txBody>
      </p:sp>
      <p:sp>
        <p:nvSpPr>
          <p:cNvPr id="11" name="Slide Number Placeholder 5">
            <a:extLst>
              <a:ext uri="{FF2B5EF4-FFF2-40B4-BE49-F238E27FC236}">
                <a16:creationId xmlns:a16="http://schemas.microsoft.com/office/drawing/2014/main" id="{8546652F-6212-09E9-1A75-28F7C8EEF073}"/>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Tree>
    <p:extLst>
      <p:ext uri="{BB962C8B-B14F-4D97-AF65-F5344CB8AC3E}">
        <p14:creationId xmlns:p14="http://schemas.microsoft.com/office/powerpoint/2010/main" val="2768418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049579" cy="457200"/>
          </a:xfrm>
        </p:spPr>
        <p:txBody>
          <a:bodyPr/>
          <a:lstStyle/>
          <a:p>
            <a:r>
              <a:rPr lang="en-US"/>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6678168" y="6309360"/>
            <a:ext cx="2148840" cy="457200"/>
          </a:xfrm>
        </p:spPr>
        <p:txBody>
          <a:bodyPr/>
          <a:lstStyle>
            <a:lvl1pPr algn="l">
              <a:defRPr/>
            </a:lvl1pPr>
          </a:lstStyle>
          <a:p>
            <a:r>
              <a:rPr lang="en-US"/>
              <a:t>9/8/20XX</a:t>
            </a:r>
          </a:p>
        </p:txBody>
      </p:sp>
    </p:spTree>
    <p:extLst>
      <p:ext uri="{BB962C8B-B14F-4D97-AF65-F5344CB8AC3E}">
        <p14:creationId xmlns:p14="http://schemas.microsoft.com/office/powerpoint/2010/main" val="161647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a:t>Presentation Title</a:t>
            </a:r>
            <a:endParaRPr lang="en-US">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73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848455"/>
            <a:ext cx="5102365" cy="2601914"/>
          </a:xfrm>
        </p:spPr>
        <p:txBody>
          <a:bodyPr tIns="182880" anchor="ctr" anchorCtr="0">
            <a:noAutofit/>
          </a:bodyPr>
          <a:lstStyle>
            <a:lvl1pPr>
              <a:lnSpc>
                <a:spcPct val="100000"/>
              </a:lnSpc>
              <a:defRPr sz="3200" cap="all" baseline="0">
                <a:solidFill>
                  <a:schemeClr val="bg1"/>
                </a:solidFill>
              </a:defRPr>
            </a:lvl1pPr>
          </a:lstStyle>
          <a:p>
            <a:r>
              <a:rPr lang="en-US">
                <a:solidFill>
                  <a:schemeClr val="bg1"/>
                </a:solidFill>
              </a:rPr>
              <a:t>CLICK TO ADD TITLE</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ctr">
            <a:normAutofit/>
          </a:bodyPr>
          <a:lstStyle>
            <a:lvl1pPr marL="0" indent="0">
              <a:lnSpc>
                <a:spcPct val="100000"/>
              </a:lnSpc>
              <a:spcAft>
                <a:spcPts val="600"/>
              </a:spcAft>
              <a:buNone/>
              <a:defRPr sz="1800" b="0"/>
            </a:lvl1pPr>
          </a:lstStyle>
          <a:p>
            <a:r>
              <a:rPr lang="en-US"/>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lang="en-US" sz="1200" kern="1200" spc="150" baseline="0" dirty="0">
                <a:solidFill>
                  <a:schemeClr val="tx1">
                    <a:lumMod val="75000"/>
                    <a:lumOff val="25000"/>
                  </a:schemeClr>
                </a:solidFill>
                <a:latin typeface="+mj-lt"/>
                <a:ea typeface="+mn-ea"/>
                <a:cs typeface="+mn-cs"/>
              </a:defRPr>
            </a:lvl1pPr>
          </a:lstStyle>
          <a:p>
            <a:r>
              <a:rPr lang="en-US"/>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a:t>9/8/20XX</a:t>
            </a:r>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a:p>
        </p:txBody>
      </p:sp>
      <p:sp>
        <p:nvSpPr>
          <p:cNvPr id="2" name="Rectangle 1">
            <a:extLst>
              <a:ext uri="{FF2B5EF4-FFF2-40B4-BE49-F238E27FC236}">
                <a16:creationId xmlns:a16="http://schemas.microsoft.com/office/drawing/2014/main" id="{50557ABF-B75C-BD78-1A04-E483A57A9491}"/>
              </a:ext>
              <a:ext uri="{C183D7F6-B498-43B3-948B-1728B52AA6E4}">
                <adec:decorative xmlns:adec="http://schemas.microsoft.com/office/drawing/2017/decorative" val="1"/>
              </a:ext>
            </a:extLst>
          </p:cNvPr>
          <p:cNvSpPr/>
          <p:nvPr userDrawn="1"/>
        </p:nvSpPr>
        <p:spPr>
          <a:xfrm>
            <a:off x="1067712" y="0"/>
            <a:ext cx="5728216" cy="845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838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9/8/20XX</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12084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5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9/8/20XX</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75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9/8/20XX</a:t>
            </a:r>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5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9/8/20XX</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8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293822554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804140893"/>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p>
        </p:txBody>
      </p:sp>
    </p:spTree>
    <p:extLst>
      <p:ext uri="{BB962C8B-B14F-4D97-AF65-F5344CB8AC3E}">
        <p14:creationId xmlns:p14="http://schemas.microsoft.com/office/powerpoint/2010/main" val="1370631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48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1" r:id="rId13"/>
    <p:sldLayoutId id="2147483704" r:id="rId14"/>
    <p:sldLayoutId id="2147483707" r:id="rId15"/>
    <p:sldLayoutId id="2147483709" r:id="rId16"/>
    <p:sldLayoutId id="2147483682" r:id="rId17"/>
  </p:sldLayoutIdLst>
  <p:hf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ofm.wa.gov/it-systems/accounting-systems/statewide-vendorpayee-services/vendor-payee-registration"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https://apps.des.wa.gov/CSR/login.asp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title"/>
          </p:nvPr>
        </p:nvSpPr>
        <p:spPr/>
        <p:txBody>
          <a:bodyPr vert="horz" lIns="109728" tIns="109728" rIns="109728" bIns="91440" rtlCol="0" anchor="ctr">
            <a:noAutofit/>
          </a:bodyPr>
          <a:lstStyle/>
          <a:p>
            <a:r>
              <a:rPr lang="en-US" sz="2200" cap="none" dirty="0"/>
              <a:t>Proactive &amp; Complimentary Marketing: Direct Buys, Rosters (</a:t>
            </a:r>
            <a:r>
              <a:rPr lang="en-US" sz="2200" cap="none" dirty="0" err="1"/>
              <a:t>MRSC</a:t>
            </a:r>
            <a:r>
              <a:rPr lang="en-US" sz="2200" cap="none" dirty="0"/>
              <a:t>, </a:t>
            </a:r>
            <a:r>
              <a:rPr lang="en-US" sz="2200" cap="none" dirty="0" err="1"/>
              <a:t>DSBS</a:t>
            </a:r>
            <a:r>
              <a:rPr lang="en-US" sz="2200" cap="none" dirty="0"/>
              <a:t>, </a:t>
            </a:r>
            <a:r>
              <a:rPr lang="en-US" sz="2200" cap="none" dirty="0" err="1"/>
              <a:t>OMWBE</a:t>
            </a:r>
            <a:r>
              <a:rPr lang="en-US" sz="2200" cap="none" dirty="0"/>
              <a:t>, etc.), &amp; Business Databases</a:t>
            </a:r>
          </a:p>
        </p:txBody>
      </p:sp>
      <p:pic>
        <p:nvPicPr>
          <p:cNvPr id="12" name="Content Placeholder 11" descr="Several images of people working together&#10;&#10;AI-generated content may be incorrect.">
            <a:extLst>
              <a:ext uri="{FF2B5EF4-FFF2-40B4-BE49-F238E27FC236}">
                <a16:creationId xmlns:a16="http://schemas.microsoft.com/office/drawing/2014/main" id="{0CF2E8D0-6911-B5A9-7427-D52E8FCE2E9E}"/>
              </a:ext>
            </a:extLst>
          </p:cNvPr>
          <p:cNvPicPr>
            <a:picLocks noGrp="1" noChangeAspect="1"/>
          </p:cNvPicPr>
          <p:nvPr>
            <p:ph idx="1"/>
          </p:nvPr>
        </p:nvPicPr>
        <p:blipFill>
          <a:blip r:embed="rId3"/>
          <a:stretch>
            <a:fillRect/>
          </a:stretch>
        </p:blipFill>
        <p:spPr>
          <a:xfrm>
            <a:off x="7857647" y="3929063"/>
            <a:ext cx="3220406" cy="2284412"/>
          </a:xfrm>
        </p:spPr>
      </p:pic>
      <p:sp>
        <p:nvSpPr>
          <p:cNvPr id="8" name="TextBox 7">
            <a:extLst>
              <a:ext uri="{FF2B5EF4-FFF2-40B4-BE49-F238E27FC236}">
                <a16:creationId xmlns:a16="http://schemas.microsoft.com/office/drawing/2014/main" id="{89A25599-7B59-1F8B-E71A-F231026A886B}"/>
              </a:ext>
            </a:extLst>
          </p:cNvPr>
          <p:cNvSpPr txBox="1"/>
          <p:nvPr/>
        </p:nvSpPr>
        <p:spPr>
          <a:xfrm>
            <a:off x="6859934" y="18970"/>
            <a:ext cx="5343600" cy="6826249"/>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1BEDEC3B-0023-58D5-55B3-F28DB63C8A67}"/>
              </a:ext>
            </a:extLst>
          </p:cNvPr>
          <p:cNvSpPr txBox="1"/>
          <p:nvPr/>
        </p:nvSpPr>
        <p:spPr>
          <a:xfrm>
            <a:off x="1082351" y="3450369"/>
            <a:ext cx="5715000" cy="3431399"/>
          </a:xfrm>
          <a:prstGeom prst="rect">
            <a:avLst/>
          </a:prstGeom>
          <a:solidFill>
            <a:schemeClr val="bg1"/>
          </a:solidFill>
        </p:spPr>
        <p:txBody>
          <a:bodyPr wrap="square" rtlCol="0">
            <a:spAutoFit/>
          </a:bodyPr>
          <a:lstStyle/>
          <a:p>
            <a:endParaRPr lang="en-US" dirty="0"/>
          </a:p>
        </p:txBody>
      </p:sp>
      <p:pic>
        <p:nvPicPr>
          <p:cNvPr id="5" name="Picture 4" descr="A logo for a company&#10;&#10;AI-generated content may be incorrect.">
            <a:extLst>
              <a:ext uri="{FF2B5EF4-FFF2-40B4-BE49-F238E27FC236}">
                <a16:creationId xmlns:a16="http://schemas.microsoft.com/office/drawing/2014/main" id="{BE4CD878-BD91-1D09-FF77-2C6699E5790D}"/>
              </a:ext>
            </a:extLst>
          </p:cNvPr>
          <p:cNvPicPr>
            <a:picLocks noChangeAspect="1"/>
          </p:cNvPicPr>
          <p:nvPr/>
        </p:nvPicPr>
        <p:blipFill>
          <a:blip r:embed="rId4"/>
          <a:stretch>
            <a:fillRect/>
          </a:stretch>
        </p:blipFill>
        <p:spPr>
          <a:xfrm>
            <a:off x="4194732" y="5260120"/>
            <a:ext cx="1856217" cy="1370511"/>
          </a:xfrm>
          <a:prstGeom prst="rect">
            <a:avLst/>
          </a:prstGeom>
        </p:spPr>
      </p:pic>
      <p:sp>
        <p:nvSpPr>
          <p:cNvPr id="6" name="TextBox 5">
            <a:extLst>
              <a:ext uri="{FF2B5EF4-FFF2-40B4-BE49-F238E27FC236}">
                <a16:creationId xmlns:a16="http://schemas.microsoft.com/office/drawing/2014/main" id="{9D1AB2A6-99C2-51A2-AA1E-F5FC73C59288}"/>
              </a:ext>
            </a:extLst>
          </p:cNvPr>
          <p:cNvSpPr txBox="1"/>
          <p:nvPr/>
        </p:nvSpPr>
        <p:spPr>
          <a:xfrm>
            <a:off x="7384406" y="4851965"/>
            <a:ext cx="4614762" cy="1677382"/>
          </a:xfrm>
          <a:prstGeom prst="rect">
            <a:avLst/>
          </a:prstGeom>
          <a:noFill/>
        </p:spPr>
        <p:txBody>
          <a:bodyPr wrap="square" rtlCol="0">
            <a:spAutoFit/>
          </a:bodyPr>
          <a:lstStyle/>
          <a:p>
            <a:pPr>
              <a:lnSpc>
                <a:spcPct val="150000"/>
              </a:lnSpc>
              <a:spcAft>
                <a:spcPts val="1200"/>
              </a:spcAft>
            </a:pPr>
            <a:r>
              <a:rPr lang="en-US" sz="1400" dirty="0">
                <a:solidFill>
                  <a:srgbClr val="004D86"/>
                </a:solidFill>
              </a:rPr>
              <a:t>Presented by</a:t>
            </a:r>
          </a:p>
          <a:p>
            <a:r>
              <a:rPr lang="en-US" b="1" dirty="0">
                <a:solidFill>
                  <a:srgbClr val="004D86"/>
                </a:solidFill>
              </a:rPr>
              <a:t>Ryan Taylor, President</a:t>
            </a:r>
            <a:br>
              <a:rPr lang="en-US" b="1" dirty="0">
                <a:solidFill>
                  <a:srgbClr val="004D86"/>
                </a:solidFill>
              </a:rPr>
            </a:br>
            <a:r>
              <a:rPr lang="en-US" b="1" dirty="0">
                <a:solidFill>
                  <a:srgbClr val="004D86"/>
                </a:solidFill>
              </a:rPr>
              <a:t>Golden Gift Consulting</a:t>
            </a:r>
          </a:p>
          <a:p>
            <a:endParaRPr lang="en-US" b="1" dirty="0">
              <a:solidFill>
                <a:srgbClr val="004D86"/>
              </a:solidFill>
            </a:endParaRPr>
          </a:p>
          <a:p>
            <a:r>
              <a:rPr lang="en-US" b="1" dirty="0">
                <a:solidFill>
                  <a:srgbClr val="004D86"/>
                </a:solidFill>
              </a:rPr>
              <a:t>February 4, 2026</a:t>
            </a:r>
          </a:p>
        </p:txBody>
      </p:sp>
      <p:pic>
        <p:nvPicPr>
          <p:cNvPr id="3" name="Picture 2" descr="A logo with a letter s&#10;&#10;AI-generated content may be incorrect.">
            <a:extLst>
              <a:ext uri="{FF2B5EF4-FFF2-40B4-BE49-F238E27FC236}">
                <a16:creationId xmlns:a16="http://schemas.microsoft.com/office/drawing/2014/main" id="{F0DF8002-2619-008C-1D65-C606D18CE13F}"/>
              </a:ext>
            </a:extLst>
          </p:cNvPr>
          <p:cNvPicPr>
            <a:picLocks noChangeAspect="1"/>
          </p:cNvPicPr>
          <p:nvPr/>
        </p:nvPicPr>
        <p:blipFill>
          <a:blip r:embed="rId5"/>
          <a:stretch>
            <a:fillRect/>
          </a:stretch>
        </p:blipFill>
        <p:spPr>
          <a:xfrm>
            <a:off x="1319476" y="5690656"/>
            <a:ext cx="2638635" cy="974536"/>
          </a:xfrm>
          <a:prstGeom prst="rect">
            <a:avLst/>
          </a:prstGeom>
        </p:spPr>
      </p:pic>
      <p:sp>
        <p:nvSpPr>
          <p:cNvPr id="9" name="TextBox 8">
            <a:extLst>
              <a:ext uri="{FF2B5EF4-FFF2-40B4-BE49-F238E27FC236}">
                <a16:creationId xmlns:a16="http://schemas.microsoft.com/office/drawing/2014/main" id="{0D6555CD-EF5C-9BCA-544D-9B41ADAAECB6}"/>
              </a:ext>
            </a:extLst>
          </p:cNvPr>
          <p:cNvSpPr txBox="1"/>
          <p:nvPr/>
        </p:nvSpPr>
        <p:spPr>
          <a:xfrm>
            <a:off x="1357231" y="324472"/>
            <a:ext cx="5270500" cy="400110"/>
          </a:xfrm>
          <a:prstGeom prst="rect">
            <a:avLst/>
          </a:prstGeom>
          <a:noFill/>
        </p:spPr>
        <p:txBody>
          <a:bodyPr wrap="square" rtlCol="0">
            <a:spAutoFit/>
          </a:bodyPr>
          <a:lstStyle/>
          <a:p>
            <a:r>
              <a:rPr lang="en-US" sz="2000" i="1" spc="100" dirty="0">
                <a:solidFill>
                  <a:srgbClr val="004D86"/>
                </a:solidFill>
              </a:rPr>
              <a:t>Learn &amp; Grow Workshop Series</a:t>
            </a:r>
          </a:p>
        </p:txBody>
      </p:sp>
      <p:pic>
        <p:nvPicPr>
          <p:cNvPr id="16" name="Picture 15" descr="Several images of people working together&#10;&#10;AI-generated content may be incorrect.">
            <a:extLst>
              <a:ext uri="{FF2B5EF4-FFF2-40B4-BE49-F238E27FC236}">
                <a16:creationId xmlns:a16="http://schemas.microsoft.com/office/drawing/2014/main" id="{49A0A2D2-B724-A728-D495-55EF28E81A3B}"/>
              </a:ext>
            </a:extLst>
          </p:cNvPr>
          <p:cNvPicPr>
            <a:picLocks noChangeAspect="1"/>
          </p:cNvPicPr>
          <p:nvPr/>
        </p:nvPicPr>
        <p:blipFill>
          <a:blip r:embed="rId3"/>
          <a:stretch>
            <a:fillRect/>
          </a:stretch>
        </p:blipFill>
        <p:spPr>
          <a:xfrm>
            <a:off x="7224353" y="512660"/>
            <a:ext cx="4614762" cy="3273504"/>
          </a:xfrm>
          <a:prstGeom prst="rect">
            <a:avLst/>
          </a:prstGeom>
        </p:spPr>
      </p:pic>
      <p:sp>
        <p:nvSpPr>
          <p:cNvPr id="4" name="Slide Number Placeholder 3">
            <a:extLst>
              <a:ext uri="{FF2B5EF4-FFF2-40B4-BE49-F238E27FC236}">
                <a16:creationId xmlns:a16="http://schemas.microsoft.com/office/drawing/2014/main" id="{4B508BB8-ADAA-B12E-4A3B-6D7BFBE3FBBC}"/>
              </a:ext>
            </a:extLst>
          </p:cNvPr>
          <p:cNvSpPr>
            <a:spLocks noGrp="1"/>
          </p:cNvSpPr>
          <p:nvPr>
            <p:ph type="sldNum" sz="quarter" idx="12"/>
          </p:nvPr>
        </p:nvSpPr>
        <p:spPr/>
        <p:txBody>
          <a:bodyPr/>
          <a:lstStyle/>
          <a:p>
            <a:fld id="{FAEF9944-A4F6-4C59-AEBD-678D6480B8EA}" type="slidenum">
              <a:rPr lang="en-US" smtClean="0"/>
              <a:pPr/>
              <a:t>1</a:t>
            </a:fld>
            <a:endParaRPr lang="en-US"/>
          </a:p>
        </p:txBody>
      </p:sp>
    </p:spTree>
    <p:extLst>
      <p:ext uri="{BB962C8B-B14F-4D97-AF65-F5344CB8AC3E}">
        <p14:creationId xmlns:p14="http://schemas.microsoft.com/office/powerpoint/2010/main" val="232390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93CEB3A-CE58-4F8B-2F40-945C5D3563D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87809-B485-4A55-C5F3-B4DEC381C732}"/>
              </a:ext>
            </a:extLst>
          </p:cNvPr>
          <p:cNvSpPr>
            <a:spLocks noGrp="1"/>
          </p:cNvSpPr>
          <p:nvPr>
            <p:ph type="title"/>
          </p:nvPr>
        </p:nvSpPr>
        <p:spPr>
          <a:xfrm>
            <a:off x="1535371" y="1044054"/>
            <a:ext cx="10013709" cy="1030360"/>
          </a:xfrm>
        </p:spPr>
        <p:txBody>
          <a:bodyPr vert="horz" lIns="109728" tIns="109728" rIns="109728" bIns="91440" rtlCol="0" anchor="ctr">
            <a:noAutofit/>
          </a:bodyPr>
          <a:lstStyle/>
          <a:p>
            <a:pPr>
              <a:lnSpc>
                <a:spcPct val="140000"/>
              </a:lnSpc>
            </a:pPr>
            <a:r>
              <a:rPr lang="en-US" dirty="0"/>
              <a:t>Proactive &amp; Complimentary Marketing – </a:t>
            </a:r>
            <a:br>
              <a:rPr lang="en-US" dirty="0"/>
            </a:br>
            <a:r>
              <a:rPr lang="en-US" dirty="0"/>
              <a:t>Leveraging Tools</a:t>
            </a:r>
          </a:p>
        </p:txBody>
      </p:sp>
      <p:sp>
        <p:nvSpPr>
          <p:cNvPr id="22" name="Rectangle 21">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1DEDF1A-AAA8-8711-0097-06D3E45A8BDB}"/>
              </a:ext>
            </a:extLst>
          </p:cNvPr>
          <p:cNvSpPr txBox="1">
            <a:spLocks/>
          </p:cNvSpPr>
          <p:nvPr/>
        </p:nvSpPr>
        <p:spPr>
          <a:xfrm>
            <a:off x="1386348" y="2702257"/>
            <a:ext cx="10399252" cy="1272458"/>
          </a:xfrm>
          <a:prstGeom prst="rect">
            <a:avLst/>
          </a:prstGeom>
        </p:spPr>
        <p:txBody>
          <a:bodyPr vert="horz" lIns="109728" tIns="109728" rIns="109728" bIns="91440" rtlCol="0" anchor="t">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0"/>
            <a:r>
              <a:rPr lang="en-US" sz="1400" b="0" dirty="0">
                <a:solidFill>
                  <a:schemeClr val="tx1">
                    <a:lumMod val="95000"/>
                    <a:lumOff val="5000"/>
                  </a:schemeClr>
                </a:solidFill>
              </a:rPr>
              <a:t>You can leverage many of the tools you create to develop new business under your statewide contract to also develop new business with public agencies and institutions outside of the statewide contracting consortium. The tools you may repurpose include, but are not limited to:</a:t>
            </a:r>
          </a:p>
        </p:txBody>
      </p:sp>
      <p:sp>
        <p:nvSpPr>
          <p:cNvPr id="7" name="Slide Number Placeholder 6">
            <a:extLst>
              <a:ext uri="{FF2B5EF4-FFF2-40B4-BE49-F238E27FC236}">
                <a16:creationId xmlns:a16="http://schemas.microsoft.com/office/drawing/2014/main" id="{FFAB6341-93AF-80CD-563B-6F23B5C104CE}"/>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10</a:t>
            </a:fld>
            <a:endParaRPr lang="en-US" sz="1600" b="1"/>
          </a:p>
        </p:txBody>
      </p:sp>
      <p:sp>
        <p:nvSpPr>
          <p:cNvPr id="3" name="TextBox 2">
            <a:extLst>
              <a:ext uri="{FF2B5EF4-FFF2-40B4-BE49-F238E27FC236}">
                <a16:creationId xmlns:a16="http://schemas.microsoft.com/office/drawing/2014/main" id="{FE69E5C7-647D-8CE1-D741-6A59B939CF11}"/>
              </a:ext>
            </a:extLst>
          </p:cNvPr>
          <p:cNvSpPr txBox="1"/>
          <p:nvPr/>
        </p:nvSpPr>
        <p:spPr>
          <a:xfrm>
            <a:off x="1535370" y="3890658"/>
            <a:ext cx="4722847" cy="23698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200" dirty="0"/>
              <a:t>Website &amp; Integrated Software</a:t>
            </a:r>
          </a:p>
          <a:p>
            <a:pPr marL="285750" indent="-285750">
              <a:spcAft>
                <a:spcPts val="600"/>
              </a:spcAft>
              <a:buFont typeface="Arial" panose="020B0604020202020204" pitchFamily="34" charset="0"/>
              <a:buChar char="•"/>
            </a:pPr>
            <a:r>
              <a:rPr lang="en-US" sz="1200" dirty="0"/>
              <a:t>Capability Statement</a:t>
            </a:r>
          </a:p>
          <a:p>
            <a:pPr marL="285750" indent="-285750">
              <a:spcAft>
                <a:spcPts val="600"/>
              </a:spcAft>
              <a:buFont typeface="Arial" panose="020B0604020202020204" pitchFamily="34" charset="0"/>
              <a:buChar char="•"/>
            </a:pPr>
            <a:r>
              <a:rPr lang="en-US" sz="1200" dirty="0"/>
              <a:t>Statement of Qualifications</a:t>
            </a:r>
          </a:p>
          <a:p>
            <a:pPr marL="285750" indent="-285750">
              <a:spcAft>
                <a:spcPts val="600"/>
              </a:spcAft>
              <a:buFont typeface="Arial" panose="020B0604020202020204" pitchFamily="34" charset="0"/>
              <a:buChar char="•"/>
            </a:pPr>
            <a:r>
              <a:rPr lang="en-US" sz="1200" dirty="0"/>
              <a:t>Proposal Template Library</a:t>
            </a:r>
          </a:p>
          <a:p>
            <a:pPr marL="285750" indent="-285750">
              <a:spcAft>
                <a:spcPts val="600"/>
              </a:spcAft>
              <a:buFont typeface="Arial" panose="020B0604020202020204" pitchFamily="34" charset="0"/>
              <a:buChar char="•"/>
            </a:pPr>
            <a:r>
              <a:rPr lang="en-US" sz="1200" dirty="0"/>
              <a:t>Professional Bios &amp; Resumes</a:t>
            </a:r>
          </a:p>
          <a:p>
            <a:pPr marL="285750" indent="-285750">
              <a:spcAft>
                <a:spcPts val="600"/>
              </a:spcAft>
              <a:buFont typeface="Arial" panose="020B0604020202020204" pitchFamily="34" charset="0"/>
              <a:buChar char="•"/>
            </a:pPr>
            <a:r>
              <a:rPr lang="en-US" sz="1200" dirty="0"/>
              <a:t>Professional Liability Insurance</a:t>
            </a:r>
          </a:p>
          <a:p>
            <a:pPr marL="285750" indent="-285750">
              <a:spcAft>
                <a:spcPts val="600"/>
              </a:spcAft>
              <a:buFont typeface="Arial" panose="020B0604020202020204" pitchFamily="34" charset="0"/>
              <a:buChar char="•"/>
            </a:pPr>
            <a:r>
              <a:rPr lang="en-US" sz="1200" dirty="0"/>
              <a:t>Accounting Software</a:t>
            </a:r>
          </a:p>
          <a:p>
            <a:pPr marL="285750" indent="-285750">
              <a:spcAft>
                <a:spcPts val="600"/>
              </a:spcAft>
              <a:buFont typeface="Arial" panose="020B0604020202020204" pitchFamily="34" charset="0"/>
              <a:buChar char="•"/>
            </a:pPr>
            <a:r>
              <a:rPr lang="en-US" sz="1200" dirty="0"/>
              <a:t>Pricing Structures &amp; Indirect Rate Calculations</a:t>
            </a:r>
          </a:p>
          <a:p>
            <a:pPr marL="285750" indent="-285750">
              <a:spcAft>
                <a:spcPts val="600"/>
              </a:spcAft>
              <a:buFont typeface="Arial" panose="020B0604020202020204" pitchFamily="34" charset="0"/>
              <a:buChar char="•"/>
            </a:pPr>
            <a:endParaRPr lang="en-US" sz="1200" dirty="0"/>
          </a:p>
        </p:txBody>
      </p:sp>
      <p:sp>
        <p:nvSpPr>
          <p:cNvPr id="4" name="TextBox 3">
            <a:extLst>
              <a:ext uri="{FF2B5EF4-FFF2-40B4-BE49-F238E27FC236}">
                <a16:creationId xmlns:a16="http://schemas.microsoft.com/office/drawing/2014/main" id="{2461A38A-B91B-0B29-ED4D-0935318F7252}"/>
              </a:ext>
            </a:extLst>
          </p:cNvPr>
          <p:cNvSpPr txBox="1"/>
          <p:nvPr/>
        </p:nvSpPr>
        <p:spPr>
          <a:xfrm>
            <a:off x="5979849" y="3890658"/>
            <a:ext cx="5379031" cy="229293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200" dirty="0"/>
              <a:t>Project &amp; Client Case Studies </a:t>
            </a:r>
          </a:p>
          <a:p>
            <a:pPr marL="285750" indent="-285750">
              <a:spcAft>
                <a:spcPts val="600"/>
              </a:spcAft>
              <a:buFont typeface="Arial" panose="020B0604020202020204" pitchFamily="34" charset="0"/>
              <a:buChar char="•"/>
            </a:pPr>
            <a:r>
              <a:rPr lang="en-US" sz="1200" dirty="0"/>
              <a:t>Client Testimonials</a:t>
            </a:r>
          </a:p>
          <a:p>
            <a:pPr marL="285750" indent="-285750">
              <a:spcAft>
                <a:spcPts val="600"/>
              </a:spcAft>
              <a:buFont typeface="Arial" panose="020B0604020202020204" pitchFamily="34" charset="0"/>
              <a:buChar char="•"/>
            </a:pPr>
            <a:r>
              <a:rPr lang="en-US" sz="1200" dirty="0"/>
              <a:t>Customer Relationship Database</a:t>
            </a:r>
          </a:p>
          <a:p>
            <a:pPr marL="285750" indent="-285750">
              <a:spcAft>
                <a:spcPts val="600"/>
              </a:spcAft>
              <a:buFont typeface="Arial" panose="020B0604020202020204" pitchFamily="34" charset="0"/>
              <a:buChar char="•"/>
            </a:pPr>
            <a:r>
              <a:rPr lang="en-US" sz="1200" dirty="0"/>
              <a:t>LinkedIn &amp; Other Social Media</a:t>
            </a:r>
          </a:p>
          <a:p>
            <a:pPr marL="285750" indent="-285750">
              <a:spcAft>
                <a:spcPts val="600"/>
              </a:spcAft>
              <a:buFont typeface="Arial" panose="020B0604020202020204" pitchFamily="34" charset="0"/>
              <a:buChar char="•"/>
            </a:pPr>
            <a:r>
              <a:rPr lang="en-US" sz="1200" dirty="0"/>
              <a:t>Google My Business &amp; Other Search Engine Listing Pages </a:t>
            </a:r>
          </a:p>
          <a:p>
            <a:pPr marL="285750" indent="-285750">
              <a:spcAft>
                <a:spcPts val="600"/>
              </a:spcAft>
              <a:buFont typeface="Arial" panose="020B0604020202020204" pitchFamily="34" charset="0"/>
              <a:buChar char="•"/>
            </a:pPr>
            <a:r>
              <a:rPr lang="en-US" sz="1200" dirty="0"/>
              <a:t>Print Media-Marketing Collateral</a:t>
            </a:r>
          </a:p>
          <a:p>
            <a:pPr marL="285750" indent="-285750">
              <a:spcAft>
                <a:spcPts val="600"/>
              </a:spcAft>
              <a:buFont typeface="Arial" panose="020B0604020202020204" pitchFamily="34" charset="0"/>
              <a:buChar char="•"/>
            </a:pPr>
            <a:r>
              <a:rPr lang="en-US" sz="1200" dirty="0"/>
              <a:t>Video Production Collateral</a:t>
            </a:r>
          </a:p>
          <a:p>
            <a:pPr marL="285750" indent="-285750">
              <a:spcAft>
                <a:spcPts val="600"/>
              </a:spcAft>
              <a:buFont typeface="Arial" panose="020B0604020202020204" pitchFamily="34" charset="0"/>
              <a:buChar char="•"/>
            </a:pPr>
            <a:r>
              <a:rPr lang="en-US" sz="1200" dirty="0"/>
              <a:t>Newsletter Program &amp; Software &amp; Other Digital Marketing Collateral</a:t>
            </a:r>
          </a:p>
        </p:txBody>
      </p:sp>
    </p:spTree>
    <p:extLst>
      <p:ext uri="{BB962C8B-B14F-4D97-AF65-F5344CB8AC3E}">
        <p14:creationId xmlns:p14="http://schemas.microsoft.com/office/powerpoint/2010/main" val="2350033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C575268-6C23-F74B-25E9-5BEB92DF831D}"/>
            </a:ext>
          </a:extLst>
        </p:cNvPr>
        <p:cNvGrpSpPr/>
        <p:nvPr/>
      </p:nvGrpSpPr>
      <p:grpSpPr>
        <a:xfrm>
          <a:off x="0" y="0"/>
          <a:ext cx="0" cy="0"/>
          <a:chOff x="0" y="0"/>
          <a:chExt cx="0" cy="0"/>
        </a:xfrm>
      </p:grpSpPr>
      <p:sp>
        <p:nvSpPr>
          <p:cNvPr id="194" name="Rectangle 193">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6" name="Rectangle 195">
            <a:extLst>
              <a:ext uri="{FF2B5EF4-FFF2-40B4-BE49-F238E27FC236}">
                <a16:creationId xmlns:a16="http://schemas.microsoft.com/office/drawing/2014/main" id="{3835F464-7A59-4221-AA5E-B60EF8D3C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8DFEC-C865-FE0A-D37F-DD653F935A2E}"/>
              </a:ext>
            </a:extLst>
          </p:cNvPr>
          <p:cNvSpPr>
            <a:spLocks noGrp="1"/>
          </p:cNvSpPr>
          <p:nvPr>
            <p:ph type="title"/>
          </p:nvPr>
        </p:nvSpPr>
        <p:spPr>
          <a:xfrm>
            <a:off x="642918" y="705113"/>
            <a:ext cx="3411973" cy="5197498"/>
          </a:xfrm>
        </p:spPr>
        <p:txBody>
          <a:bodyPr vert="horz" lIns="109728" tIns="109728" rIns="109728" bIns="91440" rtlCol="0" anchor="ctr">
            <a:normAutofit/>
          </a:bodyPr>
          <a:lstStyle/>
          <a:p>
            <a:pPr>
              <a:lnSpc>
                <a:spcPct val="140000"/>
              </a:lnSpc>
            </a:pPr>
            <a:r>
              <a:rPr lang="en-US" sz="3300" dirty="0">
                <a:solidFill>
                  <a:schemeClr val="tx1">
                    <a:lumMod val="75000"/>
                    <a:lumOff val="25000"/>
                  </a:schemeClr>
                </a:solidFill>
              </a:rPr>
              <a:t>Publicly Funded Agencies  Inbound – Rosters &amp; Business Databases</a:t>
            </a:r>
          </a:p>
        </p:txBody>
      </p:sp>
      <p:sp>
        <p:nvSpPr>
          <p:cNvPr id="197" name="Rectangle 196">
            <a:extLst>
              <a:ext uri="{FF2B5EF4-FFF2-40B4-BE49-F238E27FC236}">
                <a16:creationId xmlns:a16="http://schemas.microsoft.com/office/drawing/2014/main" id="{2C57B5ED-61CB-4AF5-A47A-A41A996F8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61644" y="0"/>
            <a:ext cx="7530351"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714C9CDB-7738-4B6C-BCE1-D9516C1E0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3CB24FC-E0CB-238D-218E-E7A6B3430F85}"/>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11</a:t>
            </a:fld>
            <a:endParaRPr lang="en-US" sz="1600" b="1"/>
          </a:p>
        </p:txBody>
      </p:sp>
      <p:graphicFrame>
        <p:nvGraphicFramePr>
          <p:cNvPr id="34" name="Rectangle 2">
            <a:extLst>
              <a:ext uri="{FF2B5EF4-FFF2-40B4-BE49-F238E27FC236}">
                <a16:creationId xmlns:a16="http://schemas.microsoft.com/office/drawing/2014/main" id="{E91EA932-A420-CB9E-CBF1-CC8B95AB1CA5}"/>
              </a:ext>
            </a:extLst>
          </p:cNvPr>
          <p:cNvGraphicFramePr>
            <a:graphicFrameLocks noGrp="1"/>
          </p:cNvGraphicFramePr>
          <p:nvPr>
            <p:ph sz="quarter" idx="17"/>
            <p:extLst>
              <p:ext uri="{D42A27DB-BD31-4B8C-83A1-F6EECF244321}">
                <p14:modId xmlns:p14="http://schemas.microsoft.com/office/powerpoint/2010/main" val="245460147"/>
              </p:ext>
            </p:extLst>
          </p:nvPr>
        </p:nvGraphicFramePr>
        <p:xfrm>
          <a:off x="5376863" y="704850"/>
          <a:ext cx="6172200" cy="519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24567ADD-D5E9-08E7-256B-914BA6E1CA88}"/>
              </a:ext>
            </a:extLst>
          </p:cNvPr>
          <p:cNvCxnSpPr>
            <a:cxnSpLocks/>
          </p:cNvCxnSpPr>
          <p:nvPr/>
        </p:nvCxnSpPr>
        <p:spPr>
          <a:xfrm flipH="1">
            <a:off x="863600" y="2987040"/>
            <a:ext cx="1666240" cy="0"/>
          </a:xfrm>
          <a:prstGeom prst="line">
            <a:avLst/>
          </a:prstGeom>
          <a:ln w="57150">
            <a:solidFill>
              <a:srgbClr val="004D86"/>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075CAF1-2700-FDA5-9840-D088D3F09483}"/>
              </a:ext>
            </a:extLst>
          </p:cNvPr>
          <p:cNvCxnSpPr>
            <a:cxnSpLocks/>
          </p:cNvCxnSpPr>
          <p:nvPr/>
        </p:nvCxnSpPr>
        <p:spPr>
          <a:xfrm flipH="1">
            <a:off x="863600" y="4378960"/>
            <a:ext cx="1666240" cy="0"/>
          </a:xfrm>
          <a:prstGeom prst="line">
            <a:avLst/>
          </a:prstGeom>
          <a:ln w="57150">
            <a:solidFill>
              <a:srgbClr val="004D8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122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11EA3D0-C006-50C2-428A-52129DC848E0}"/>
            </a:ext>
          </a:extLst>
        </p:cNvPr>
        <p:cNvGrpSpPr/>
        <p:nvPr/>
      </p:nvGrpSpPr>
      <p:grpSpPr>
        <a:xfrm>
          <a:off x="0" y="0"/>
          <a:ext cx="0" cy="0"/>
          <a:chOff x="0" y="0"/>
          <a:chExt cx="0" cy="0"/>
        </a:xfrm>
      </p:grpSpPr>
      <p:sp>
        <p:nvSpPr>
          <p:cNvPr id="170" name="Rectangle 16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2" name="Rectangle 171">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F97A2-6E36-CA36-021A-4A0E64E12C46}"/>
              </a:ext>
            </a:extLst>
          </p:cNvPr>
          <p:cNvSpPr>
            <a:spLocks noGrp="1"/>
          </p:cNvSpPr>
          <p:nvPr>
            <p:ph type="title"/>
          </p:nvPr>
        </p:nvSpPr>
        <p:spPr>
          <a:xfrm>
            <a:off x="1535371" y="1044054"/>
            <a:ext cx="10013709" cy="1030360"/>
          </a:xfrm>
        </p:spPr>
        <p:txBody>
          <a:bodyPr vert="horz" lIns="109728" tIns="109728" rIns="109728" bIns="91440" rtlCol="0" anchor="ctr">
            <a:noAutofit/>
          </a:bodyPr>
          <a:lstStyle/>
          <a:p>
            <a:pPr>
              <a:lnSpc>
                <a:spcPct val="140000"/>
              </a:lnSpc>
            </a:pPr>
            <a:r>
              <a:rPr lang="en-US" dirty="0"/>
              <a:t>Publicly Funded Agencies – Inbound  Pools, Rosters, Qualified Vendor List</a:t>
            </a:r>
          </a:p>
        </p:txBody>
      </p:sp>
      <p:sp>
        <p:nvSpPr>
          <p:cNvPr id="175" name="Rectangle 174">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2">
            <a:extLst>
              <a:ext uri="{FF2B5EF4-FFF2-40B4-BE49-F238E27FC236}">
                <a16:creationId xmlns:a16="http://schemas.microsoft.com/office/drawing/2014/main" id="{9497AD8C-CCE1-5CF5-85DD-6DC91F2127DB}"/>
              </a:ext>
            </a:extLst>
          </p:cNvPr>
          <p:cNvSpPr>
            <a:spLocks noGrp="1" noChangeArrowheads="1"/>
          </p:cNvSpPr>
          <p:nvPr>
            <p:ph sz="quarter" idx="17"/>
          </p:nvPr>
        </p:nvSpPr>
        <p:spPr bwMode="auto">
          <a:xfrm>
            <a:off x="1535371" y="2535200"/>
            <a:ext cx="9935571" cy="377415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eaLnBrk="1" hangingPunct="1">
              <a:lnSpc>
                <a:spcPct val="130000"/>
              </a:lnSpc>
              <a:spcBef>
                <a:spcPts val="930"/>
              </a:spcBef>
              <a:buFont typeface="Corbel" panose="020B0503020204020204" pitchFamily="34" charset="0"/>
              <a:buNone/>
            </a:pPr>
            <a:r>
              <a:rPr lang="en-US" altLang="en-US" sz="1400" b="1" dirty="0">
                <a:solidFill>
                  <a:schemeClr val="tx1">
                    <a:lumMod val="75000"/>
                    <a:lumOff val="25000"/>
                  </a:schemeClr>
                </a:solidFill>
                <a:latin typeface="+mn-lt"/>
              </a:rPr>
              <a:t>Competitive Vendor Pools: </a:t>
            </a:r>
          </a:p>
          <a:p>
            <a:pPr eaLnBrk="1" hangingPunct="1">
              <a:lnSpc>
                <a:spcPct val="130000"/>
              </a:lnSpc>
              <a:spcBef>
                <a:spcPts val="930"/>
              </a:spcBef>
            </a:pPr>
            <a:r>
              <a:rPr lang="en-US" altLang="en-US" sz="1400" dirty="0">
                <a:solidFill>
                  <a:schemeClr val="tx1">
                    <a:lumMod val="75000"/>
                    <a:lumOff val="25000"/>
                  </a:schemeClr>
                </a:solidFill>
                <a:latin typeface="+mn-lt"/>
              </a:rPr>
              <a:t>Many agencies issue solicitations for vendors to supply specific products or services. </a:t>
            </a:r>
          </a:p>
          <a:p>
            <a:pPr eaLnBrk="1" hangingPunct="1">
              <a:lnSpc>
                <a:spcPct val="130000"/>
              </a:lnSpc>
              <a:spcBef>
                <a:spcPts val="930"/>
              </a:spcBef>
            </a:pPr>
            <a:r>
              <a:rPr lang="en-US" altLang="en-US" sz="1400" dirty="0">
                <a:solidFill>
                  <a:schemeClr val="tx1">
                    <a:lumMod val="75000"/>
                    <a:lumOff val="25000"/>
                  </a:schemeClr>
                </a:solidFill>
                <a:latin typeface="+mn-lt"/>
              </a:rPr>
              <a:t>With these solicitations, you are one of the few awarded vendors that the agency can choose from to provide products or services when needed.</a:t>
            </a:r>
          </a:p>
          <a:p>
            <a:pPr eaLnBrk="1" hangingPunct="1">
              <a:lnSpc>
                <a:spcPct val="130000"/>
              </a:lnSpc>
              <a:spcBef>
                <a:spcPts val="930"/>
              </a:spcBef>
            </a:pPr>
            <a:r>
              <a:rPr lang="en-US" altLang="en-US" sz="1400" dirty="0">
                <a:solidFill>
                  <a:schemeClr val="tx1">
                    <a:lumMod val="75000"/>
                    <a:lumOff val="25000"/>
                  </a:schemeClr>
                </a:solidFill>
                <a:latin typeface="+mn-lt"/>
              </a:rPr>
              <a:t>The qualified vendor pool contracts are in effect for a specific period, typically 2 to 5 years. They are usually longer than annual contracts because vendors are expected to put in the effort to apply, with a guarantee of a minimum amount of work. </a:t>
            </a:r>
          </a:p>
          <a:p>
            <a:pPr eaLnBrk="1" hangingPunct="1">
              <a:lnSpc>
                <a:spcPct val="130000"/>
              </a:lnSpc>
              <a:spcBef>
                <a:spcPts val="930"/>
              </a:spcBef>
            </a:pPr>
            <a:r>
              <a:rPr lang="en-US" altLang="en-US" sz="1400" dirty="0">
                <a:solidFill>
                  <a:schemeClr val="tx1">
                    <a:lumMod val="75000"/>
                    <a:lumOff val="25000"/>
                  </a:schemeClr>
                </a:solidFill>
                <a:latin typeface="+mn-lt"/>
              </a:rPr>
              <a:t>While you are pursuing work through your statewide contract, making your firm available to agencies and organizations through these methods will allow your firm to increase visibility, secure work outside of your statewide contract, create additional income streams, and potentially capture smaller projects as lower-hanging fruit through direct buys.</a:t>
            </a:r>
          </a:p>
          <a:p>
            <a:pPr marL="0" lvl="0" indent="0" eaLnBrk="1" hangingPunct="1">
              <a:lnSpc>
                <a:spcPct val="130000"/>
              </a:lnSpc>
              <a:spcBef>
                <a:spcPts val="930"/>
              </a:spcBef>
              <a:buFont typeface="Corbel" panose="020B0503020204020204" pitchFamily="34" charset="0"/>
              <a:buNone/>
            </a:pPr>
            <a:endParaRPr lang="en-US" altLang="en-US" sz="1400" dirty="0">
              <a:solidFill>
                <a:schemeClr val="tx1">
                  <a:lumMod val="75000"/>
                  <a:lumOff val="25000"/>
                </a:schemeClr>
              </a:solidFill>
              <a:latin typeface="+mn-lt"/>
            </a:endParaRPr>
          </a:p>
        </p:txBody>
      </p:sp>
      <p:sp>
        <p:nvSpPr>
          <p:cNvPr id="4" name="Slide Number Placeholder 3">
            <a:extLst>
              <a:ext uri="{FF2B5EF4-FFF2-40B4-BE49-F238E27FC236}">
                <a16:creationId xmlns:a16="http://schemas.microsoft.com/office/drawing/2014/main" id="{FE8E452B-C455-2128-F6F6-0FAC1511E303}"/>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12</a:t>
            </a:fld>
            <a:endParaRPr lang="en-US" sz="1600" b="1"/>
          </a:p>
        </p:txBody>
      </p:sp>
    </p:spTree>
    <p:extLst>
      <p:ext uri="{BB962C8B-B14F-4D97-AF65-F5344CB8AC3E}">
        <p14:creationId xmlns:p14="http://schemas.microsoft.com/office/powerpoint/2010/main" val="3150932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AB7A65C-4DB9-4093-BD16-3228A6F4BEC3}"/>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9" name="Graphic 8" descr="Teacher">
            <a:extLst>
              <a:ext uri="{FF2B5EF4-FFF2-40B4-BE49-F238E27FC236}">
                <a16:creationId xmlns:a16="http://schemas.microsoft.com/office/drawing/2014/main" id="{A846AED1-2704-315E-8C92-FC95349F08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584" y="799696"/>
            <a:ext cx="3691130" cy="3691130"/>
          </a:xfrm>
          <a:prstGeom prst="rect">
            <a:avLst/>
          </a:prstGeom>
        </p:spPr>
      </p:pic>
      <p:sp>
        <p:nvSpPr>
          <p:cNvPr id="33" name="Rectangle 32">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17E59-8D29-AA58-F41F-E40C712DF267}"/>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40000"/>
              </a:lnSpc>
            </a:pPr>
            <a:r>
              <a:rPr lang="en-US" sz="1400" dirty="0"/>
              <a:t>Publicly Funded Agencies – Inbound  Pools, Rosters, Qualified Vendor List (Continued)</a:t>
            </a:r>
          </a:p>
        </p:txBody>
      </p:sp>
      <p:sp>
        <p:nvSpPr>
          <p:cNvPr id="34" name="Rectangle 33">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53F5A84B-BEEC-903B-3383-E1E52FF72DAD}"/>
              </a:ext>
            </a:extLst>
          </p:cNvPr>
          <p:cNvSpPr>
            <a:spLocks noGrp="1" noChangeArrowheads="1"/>
          </p:cNvSpPr>
          <p:nvPr>
            <p:ph sz="quarter" idx="17"/>
          </p:nvPr>
        </p:nvSpPr>
        <p:spPr bwMode="auto">
          <a:xfrm>
            <a:off x="5376670" y="1940119"/>
            <a:ext cx="6172413" cy="30294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eaLnBrk="1" hangingPunct="1">
              <a:lnSpc>
                <a:spcPct val="130000"/>
              </a:lnSpc>
              <a:spcBef>
                <a:spcPts val="930"/>
              </a:spcBef>
              <a:buFont typeface="Corbel" panose="020B0503020204020204" pitchFamily="34" charset="0"/>
              <a:buNone/>
            </a:pPr>
            <a:r>
              <a:rPr lang="en-US" altLang="en-US" sz="1400" b="1" dirty="0">
                <a:solidFill>
                  <a:schemeClr val="tx1">
                    <a:lumMod val="75000"/>
                    <a:lumOff val="25000"/>
                  </a:schemeClr>
                </a:solidFill>
                <a:latin typeface="+mn-lt"/>
              </a:rPr>
              <a:t>Note: </a:t>
            </a:r>
            <a:r>
              <a:rPr lang="en-US" altLang="en-US" sz="1400" dirty="0">
                <a:solidFill>
                  <a:schemeClr val="tx1">
                    <a:lumMod val="75000"/>
                    <a:lumOff val="25000"/>
                  </a:schemeClr>
                </a:solidFill>
                <a:latin typeface="+mn-lt"/>
              </a:rPr>
              <a:t>It is often helpful to apply the relationship-nurturing strategies discussed in our prospecting workshop (Workshop #4) to build and maintain relationships with the contract facilitators throughout the term of your contract. </a:t>
            </a:r>
          </a:p>
          <a:p>
            <a:pPr marL="0" lvl="0" indent="0" eaLnBrk="1" hangingPunct="1">
              <a:lnSpc>
                <a:spcPct val="130000"/>
              </a:lnSpc>
              <a:spcBef>
                <a:spcPts val="930"/>
              </a:spcBef>
              <a:buFont typeface="Corbel" panose="020B0503020204020204" pitchFamily="34" charset="0"/>
              <a:buNone/>
            </a:pPr>
            <a:endParaRPr lang="en-US" altLang="en-US" sz="1400" dirty="0">
              <a:solidFill>
                <a:schemeClr val="tx1">
                  <a:lumMod val="75000"/>
                  <a:lumOff val="25000"/>
                </a:schemeClr>
              </a:solidFill>
              <a:latin typeface="+mn-lt"/>
            </a:endParaRPr>
          </a:p>
          <a:p>
            <a:pPr marL="0" lvl="0" indent="0" eaLnBrk="1" hangingPunct="1">
              <a:lnSpc>
                <a:spcPct val="130000"/>
              </a:lnSpc>
              <a:spcBef>
                <a:spcPts val="930"/>
              </a:spcBef>
              <a:buFont typeface="Corbel" panose="020B0503020204020204" pitchFamily="34" charset="0"/>
              <a:buNone/>
            </a:pPr>
            <a:r>
              <a:rPr lang="en-US" altLang="en-US" sz="1400" dirty="0">
                <a:solidFill>
                  <a:schemeClr val="tx1">
                    <a:lumMod val="75000"/>
                    <a:lumOff val="25000"/>
                  </a:schemeClr>
                </a:solidFill>
                <a:latin typeface="+mn-lt"/>
              </a:rPr>
              <a:t>Maintaining an active relationship with your contract manager could increase the likelihood they will reach out to you for a quote, because they will already be well versed in your organization’s capabilities.</a:t>
            </a:r>
          </a:p>
        </p:txBody>
      </p:sp>
      <p:sp>
        <p:nvSpPr>
          <p:cNvPr id="37" name="Rectangle 36">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BCE8CBCC-E744-D427-0241-B1C63F1747B4}"/>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13</a:t>
            </a:fld>
            <a:endParaRPr lang="en-US" sz="1600" b="1"/>
          </a:p>
        </p:txBody>
      </p:sp>
    </p:spTree>
    <p:extLst>
      <p:ext uri="{BB962C8B-B14F-4D97-AF65-F5344CB8AC3E}">
        <p14:creationId xmlns:p14="http://schemas.microsoft.com/office/powerpoint/2010/main" val="3608446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47">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9" name="Graphic 48" descr="Maze">
            <a:extLst>
              <a:ext uri="{FF2B5EF4-FFF2-40B4-BE49-F238E27FC236}">
                <a16:creationId xmlns:a16="http://schemas.microsoft.com/office/drawing/2014/main" id="{2AC3A3FC-D9E9-644A-296A-38B0BB532EF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584" y="799696"/>
            <a:ext cx="3691130" cy="3691130"/>
          </a:xfrm>
          <a:prstGeom prst="rect">
            <a:avLst/>
          </a:prstGeom>
        </p:spPr>
      </p:pic>
      <p:sp>
        <p:nvSpPr>
          <p:cNvPr id="50" name="Rectangle 49">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5376671" y="265706"/>
            <a:ext cx="6399212" cy="1162801"/>
          </a:xfrm>
        </p:spPr>
        <p:txBody>
          <a:bodyPr vert="horz" lIns="109728" tIns="109728" rIns="109728" bIns="91440" rtlCol="0" anchor="ctr">
            <a:normAutofit/>
          </a:bodyPr>
          <a:lstStyle/>
          <a:p>
            <a:pPr>
              <a:lnSpc>
                <a:spcPct val="140000"/>
              </a:lnSpc>
            </a:pPr>
            <a:r>
              <a:rPr lang="en-US" sz="2300"/>
              <a:t>Publicly Funded Agencies – Outbound Marketing </a:t>
            </a:r>
          </a:p>
        </p:txBody>
      </p:sp>
      <p:sp>
        <p:nvSpPr>
          <p:cNvPr id="51" name="Rectangle 50">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3">
            <a:extLst>
              <a:ext uri="{FF2B5EF4-FFF2-40B4-BE49-F238E27FC236}">
                <a16:creationId xmlns:a16="http://schemas.microsoft.com/office/drawing/2014/main" id="{F00A520D-3554-D7B2-433B-17CC1CE83001}"/>
              </a:ext>
            </a:extLst>
          </p:cNvPr>
          <p:cNvSpPr>
            <a:spLocks noGrp="1" noChangeArrowheads="1"/>
          </p:cNvSpPr>
          <p:nvPr>
            <p:ph sz="quarter" idx="17"/>
          </p:nvPr>
        </p:nvSpPr>
        <p:spPr bwMode="auto">
          <a:xfrm>
            <a:off x="5376670" y="1940119"/>
            <a:ext cx="6172413" cy="30294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lnSpc>
                <a:spcPct val="130000"/>
              </a:lnSpc>
              <a:spcBef>
                <a:spcPts val="930"/>
              </a:spcBef>
              <a:spcAft>
                <a:spcPts val="800"/>
              </a:spcAft>
              <a:buFont typeface="Corbel" panose="020B0503020204020204" pitchFamily="34" charset="0"/>
              <a:buNone/>
            </a:pPr>
            <a:r>
              <a:rPr lang="en-US" altLang="en-US" sz="1400" dirty="0">
                <a:solidFill>
                  <a:schemeClr val="tx1">
                    <a:lumMod val="75000"/>
                    <a:lumOff val="25000"/>
                  </a:schemeClr>
                </a:solidFill>
                <a:latin typeface="+mn-lt"/>
              </a:rPr>
              <a:t>You’ve developed strategies and tools to research buyers, understand your value, and convey it to agency buyers. Strategies and methods for these elements were discussed in Workshops 3 and 4. You can refer to the workshop recordings for more information.</a:t>
            </a:r>
          </a:p>
          <a:p>
            <a:pPr marL="0" indent="0" eaLnBrk="1" hangingPunct="1">
              <a:lnSpc>
                <a:spcPct val="130000"/>
              </a:lnSpc>
              <a:spcBef>
                <a:spcPts val="930"/>
              </a:spcBef>
              <a:spcAft>
                <a:spcPts val="800"/>
              </a:spcAft>
              <a:buFont typeface="Corbel" panose="020B0503020204020204" pitchFamily="34" charset="0"/>
              <a:buNone/>
            </a:pPr>
            <a:r>
              <a:rPr lang="en-US" altLang="en-US" sz="1400" dirty="0">
                <a:solidFill>
                  <a:schemeClr val="tx1">
                    <a:lumMod val="75000"/>
                    <a:lumOff val="25000"/>
                  </a:schemeClr>
                </a:solidFill>
                <a:latin typeface="+mn-lt"/>
              </a:rPr>
              <a:t>To increase your return on investment, you can also leverage these strategies and tools to develop business with non-state agencies and public institutions that do not regularly use the statewide contract.</a:t>
            </a:r>
          </a:p>
        </p:txBody>
      </p:sp>
      <p:sp>
        <p:nvSpPr>
          <p:cNvPr id="55" name="Rectangle 54">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E21C0D8A-F0BB-0D41-83D4-BD5F5D53FB17}"/>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14</a:t>
            </a:fld>
            <a:endParaRPr lang="en-US" sz="1600" b="1"/>
          </a:p>
        </p:txBody>
      </p:sp>
    </p:spTree>
    <p:extLst>
      <p:ext uri="{BB962C8B-B14F-4D97-AF65-F5344CB8AC3E}">
        <p14:creationId xmlns:p14="http://schemas.microsoft.com/office/powerpoint/2010/main" val="2225637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150F8-29A4-A2DC-634E-EF644E061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D245E-C690-6E12-076F-F6077B55D37C}"/>
              </a:ext>
            </a:extLst>
          </p:cNvPr>
          <p:cNvSpPr>
            <a:spLocks noGrp="1"/>
          </p:cNvSpPr>
          <p:nvPr>
            <p:ph type="title"/>
          </p:nvPr>
        </p:nvSpPr>
        <p:spPr/>
        <p:txBody>
          <a:bodyPr/>
          <a:lstStyle/>
          <a:p>
            <a:r>
              <a:rPr lang="en-US" dirty="0"/>
              <a:t>Publicly Funded Agencies – Outbound Marketing – Understanding The Buyer</a:t>
            </a:r>
          </a:p>
        </p:txBody>
      </p:sp>
      <p:sp>
        <p:nvSpPr>
          <p:cNvPr id="6" name="Rectangle 3">
            <a:extLst>
              <a:ext uri="{FF2B5EF4-FFF2-40B4-BE49-F238E27FC236}">
                <a16:creationId xmlns:a16="http://schemas.microsoft.com/office/drawing/2014/main" id="{86354533-03F0-7BD7-66BA-991AE184AC97}"/>
              </a:ext>
            </a:extLst>
          </p:cNvPr>
          <p:cNvSpPr>
            <a:spLocks noGrp="1" noChangeArrowheads="1"/>
          </p:cNvSpPr>
          <p:nvPr>
            <p:ph sz="quarter" idx="17"/>
          </p:nvPr>
        </p:nvSpPr>
        <p:spPr bwMode="auto">
          <a:xfrm>
            <a:off x="1327150" y="2633878"/>
            <a:ext cx="10369550" cy="37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8000"/>
              </a:lnSpc>
              <a:spcAft>
                <a:spcPts val="800"/>
              </a:spcAft>
              <a:buFont typeface="Arial" panose="020B0604020202020204" pitchFamily="34" charset="0"/>
              <a:buChar char="•"/>
            </a:pPr>
            <a:r>
              <a:rPr lang="en-US" altLang="en-US" sz="1400" b="1" dirty="0">
                <a:latin typeface="+mn-lt"/>
                <a:ea typeface="Aptos" panose="020B0004020202020204" pitchFamily="34" charset="0"/>
                <a:cs typeface="Times New Roman" panose="02020603050405020304" pitchFamily="18" charset="0"/>
              </a:rPr>
              <a:t>Identify target clients </a:t>
            </a:r>
            <a:r>
              <a:rPr lang="en-US" altLang="en-US" sz="1400" dirty="0">
                <a:latin typeface="+mn-lt"/>
                <a:ea typeface="Aptos" panose="020B0004020202020204" pitchFamily="34" charset="0"/>
                <a:cs typeface="Times New Roman" panose="02020603050405020304" pitchFamily="18" charset="0"/>
              </a:rPr>
              <a:t>– Identify agency buyers that have a significant need for the products and or services your firm provides.</a:t>
            </a:r>
          </a:p>
          <a:p>
            <a:pPr>
              <a:lnSpc>
                <a:spcPct val="108000"/>
              </a:lnSpc>
              <a:spcAft>
                <a:spcPts val="800"/>
              </a:spcAft>
              <a:buFont typeface="Arial" panose="020B0604020202020204" pitchFamily="34" charset="0"/>
              <a:buChar char="•"/>
            </a:pPr>
            <a:r>
              <a:rPr lang="en-US" altLang="en-US" sz="1400" b="1" dirty="0">
                <a:latin typeface="+mn-lt"/>
                <a:ea typeface="Aptos" panose="020B0004020202020204" pitchFamily="34" charset="0"/>
                <a:cs typeface="Times New Roman" panose="02020603050405020304" pitchFamily="18" charset="0"/>
              </a:rPr>
              <a:t>Competitive advantages </a:t>
            </a:r>
            <a:r>
              <a:rPr lang="en-US" altLang="en-US" sz="1400" dirty="0">
                <a:latin typeface="+mn-lt"/>
                <a:ea typeface="Aptos" panose="020B0004020202020204" pitchFamily="34" charset="0"/>
                <a:cs typeface="Times New Roman" panose="02020603050405020304" pitchFamily="18" charset="0"/>
              </a:rPr>
              <a:t>– Determine what makes your firm competitive in your market. What is the advantage of agency buyers working with your firm versus your competitors?</a:t>
            </a:r>
          </a:p>
          <a:p>
            <a:pPr>
              <a:lnSpc>
                <a:spcPct val="108000"/>
              </a:lnSpc>
              <a:spcAft>
                <a:spcPts val="800"/>
              </a:spcAft>
              <a:buFont typeface="Arial" panose="020B0604020202020204" pitchFamily="34" charset="0"/>
              <a:buChar char="•"/>
            </a:pPr>
            <a:r>
              <a:rPr lang="en-US" altLang="en-US" sz="1400" b="1" dirty="0">
                <a:latin typeface="+mn-lt"/>
                <a:ea typeface="Aptos" panose="020B0004020202020204" pitchFamily="34" charset="0"/>
                <a:cs typeface="Times New Roman" panose="02020603050405020304" pitchFamily="18" charset="0"/>
              </a:rPr>
              <a:t>What problems do you solve? </a:t>
            </a:r>
            <a:r>
              <a:rPr lang="en-US" altLang="en-US" sz="1400" dirty="0">
                <a:latin typeface="+mn-lt"/>
                <a:ea typeface="Aptos" panose="020B0004020202020204" pitchFamily="34" charset="0"/>
                <a:cs typeface="Times New Roman" panose="02020603050405020304" pitchFamily="18" charset="0"/>
              </a:rPr>
              <a:t>– Be clear on the problems you solve for the agency buyers that you will target. This will help you thoroughly convey your value to them.</a:t>
            </a:r>
          </a:p>
          <a:p>
            <a:pPr>
              <a:lnSpc>
                <a:spcPct val="108000"/>
              </a:lnSpc>
              <a:spcAft>
                <a:spcPts val="800"/>
              </a:spcAft>
              <a:buFont typeface="Arial" panose="020B0604020202020204" pitchFamily="34" charset="0"/>
              <a:buChar char="•"/>
            </a:pPr>
            <a:r>
              <a:rPr lang="en-US" altLang="en-US" sz="1400" b="1" dirty="0">
                <a:latin typeface="+mn-lt"/>
                <a:ea typeface="Aptos" panose="020B0004020202020204" pitchFamily="34" charset="0"/>
                <a:cs typeface="Times New Roman" panose="02020603050405020304" pitchFamily="18" charset="0"/>
              </a:rPr>
              <a:t>Value propositions </a:t>
            </a:r>
            <a:r>
              <a:rPr lang="en-US" altLang="en-US" sz="1400" dirty="0">
                <a:latin typeface="+mn-lt"/>
                <a:ea typeface="Aptos" panose="020B0004020202020204" pitchFamily="34" charset="0"/>
                <a:cs typeface="Times New Roman" panose="02020603050405020304" pitchFamily="18" charset="0"/>
              </a:rPr>
              <a:t>– Identify the top 2 to 5 ways your firm brings significant value to agency buyers who contract with you. Present your value propositions in clear, concise statements that thoroughly describe the benefits agencies will receive by contracting with you.</a:t>
            </a:r>
          </a:p>
          <a:p>
            <a:pPr>
              <a:lnSpc>
                <a:spcPct val="108000"/>
              </a:lnSpc>
              <a:spcAft>
                <a:spcPts val="800"/>
              </a:spcAft>
              <a:buFont typeface="Arial" panose="020B0604020202020204" pitchFamily="34" charset="0"/>
              <a:buChar char="•"/>
            </a:pPr>
            <a:r>
              <a:rPr lang="en-US" altLang="en-US" sz="1400" b="1" dirty="0">
                <a:latin typeface="+mn-lt"/>
                <a:ea typeface="Aptos" panose="020B0004020202020204" pitchFamily="34" charset="0"/>
                <a:cs typeface="Times New Roman" panose="02020603050405020304" pitchFamily="18" charset="0"/>
              </a:rPr>
              <a:t>Note: </a:t>
            </a:r>
            <a:r>
              <a:rPr lang="en-US" altLang="en-US" sz="1400" dirty="0">
                <a:latin typeface="+mn-lt"/>
                <a:ea typeface="Aptos" panose="020B0004020202020204" pitchFamily="34" charset="0"/>
                <a:cs typeface="Times New Roman" panose="02020603050405020304" pitchFamily="18" charset="0"/>
              </a:rPr>
              <a:t>It is important that agency buyers clearly understand the value you offer and the specific advantages of contracting with you over one of your competitors. If agency buyers lack this foundational information, they are more likely to select another vendor that can communicate it more effectively.</a:t>
            </a:r>
          </a:p>
        </p:txBody>
      </p:sp>
      <p:sp>
        <p:nvSpPr>
          <p:cNvPr id="4" name="Slide Number Placeholder 3">
            <a:extLst>
              <a:ext uri="{FF2B5EF4-FFF2-40B4-BE49-F238E27FC236}">
                <a16:creationId xmlns:a16="http://schemas.microsoft.com/office/drawing/2014/main" id="{2E514A31-4B33-4B8A-47BA-89CFD328E6F4}"/>
              </a:ext>
            </a:extLst>
          </p:cNvPr>
          <p:cNvSpPr>
            <a:spLocks noGrp="1"/>
          </p:cNvSpPr>
          <p:nvPr>
            <p:ph type="sldNum" sz="quarter" idx="12"/>
          </p:nvPr>
        </p:nvSpPr>
        <p:spPr/>
        <p:txBody>
          <a:bodyPr/>
          <a:lstStyle/>
          <a:p>
            <a:fld id="{FAEF9944-A4F6-4C59-AEBD-678D6480B8EA}" type="slidenum">
              <a:rPr lang="en-US" smtClean="0"/>
              <a:pPr/>
              <a:t>15</a:t>
            </a:fld>
            <a:endParaRPr lang="en-US"/>
          </a:p>
        </p:txBody>
      </p:sp>
    </p:spTree>
    <p:extLst>
      <p:ext uri="{BB962C8B-B14F-4D97-AF65-F5344CB8AC3E}">
        <p14:creationId xmlns:p14="http://schemas.microsoft.com/office/powerpoint/2010/main" val="4008160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099D9-5E09-70CD-FB57-58AAAC72AE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17C8C-CC94-751D-D290-FA37B6432AC7}"/>
              </a:ext>
            </a:extLst>
          </p:cNvPr>
          <p:cNvSpPr>
            <a:spLocks noGrp="1"/>
          </p:cNvSpPr>
          <p:nvPr>
            <p:ph type="title"/>
          </p:nvPr>
        </p:nvSpPr>
        <p:spPr/>
        <p:txBody>
          <a:bodyPr/>
          <a:lstStyle/>
          <a:p>
            <a:r>
              <a:rPr lang="en-US" dirty="0"/>
              <a:t>Publicly Funded Agencies – Outbound Marketing – Understanding The Buyer</a:t>
            </a:r>
          </a:p>
        </p:txBody>
      </p:sp>
      <p:sp>
        <p:nvSpPr>
          <p:cNvPr id="6" name="Rectangle 3">
            <a:extLst>
              <a:ext uri="{FF2B5EF4-FFF2-40B4-BE49-F238E27FC236}">
                <a16:creationId xmlns:a16="http://schemas.microsoft.com/office/drawing/2014/main" id="{985D8C73-598A-D250-128F-7D01D4AE8527}"/>
              </a:ext>
            </a:extLst>
          </p:cNvPr>
          <p:cNvSpPr>
            <a:spLocks noGrp="1" noChangeArrowheads="1"/>
          </p:cNvSpPr>
          <p:nvPr>
            <p:ph sz="quarter" idx="17"/>
          </p:nvPr>
        </p:nvSpPr>
        <p:spPr bwMode="auto">
          <a:xfrm>
            <a:off x="1327150" y="2564824"/>
            <a:ext cx="9863364" cy="389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8000"/>
              </a:lnSpc>
              <a:spcAft>
                <a:spcPts val="800"/>
              </a:spcAft>
              <a:buNone/>
            </a:pPr>
            <a:r>
              <a:rPr lang="en-US" altLang="en-US" sz="1200" dirty="0">
                <a:latin typeface="+mn-lt"/>
                <a:ea typeface="Aptos" panose="020B0004020202020204" pitchFamily="34" charset="0"/>
                <a:cs typeface="Times New Roman" panose="02020603050405020304" pitchFamily="18" charset="0"/>
              </a:rPr>
              <a:t>2. </a:t>
            </a:r>
            <a:r>
              <a:rPr lang="en-US" altLang="en-US" sz="1200" b="1" dirty="0">
                <a:latin typeface="+mn-lt"/>
                <a:ea typeface="Aptos" panose="020B0004020202020204" pitchFamily="34" charset="0"/>
                <a:cs typeface="Times New Roman" panose="02020603050405020304" pitchFamily="18" charset="0"/>
              </a:rPr>
              <a:t>Agency Buy Research </a:t>
            </a:r>
            <a:r>
              <a:rPr lang="en-US" altLang="en-US" sz="1200" dirty="0">
                <a:latin typeface="+mn-lt"/>
                <a:ea typeface="Aptos" panose="020B0004020202020204" pitchFamily="34" charset="0"/>
                <a:cs typeface="Times New Roman" panose="02020603050405020304" pitchFamily="18" charset="0"/>
              </a:rPr>
              <a:t>- </a:t>
            </a:r>
            <a:r>
              <a:rPr lang="en-US" sz="1200" dirty="0"/>
              <a:t>Researching prospective client agencies’ past spending trends will help you gain insight into which buyers you should target based on their past purchasing of goods or services your firm provides.</a:t>
            </a:r>
          </a:p>
          <a:p>
            <a:pPr marL="0" indent="0">
              <a:lnSpc>
                <a:spcPct val="108000"/>
              </a:lnSpc>
              <a:spcAft>
                <a:spcPts val="800"/>
              </a:spcAft>
              <a:buNone/>
            </a:pPr>
            <a:endParaRPr lang="en-US" sz="1200" dirty="0"/>
          </a:p>
          <a:p>
            <a:pPr marL="0" indent="0">
              <a:lnSpc>
                <a:spcPct val="108000"/>
              </a:lnSpc>
              <a:spcAft>
                <a:spcPts val="800"/>
              </a:spcAft>
              <a:buNone/>
            </a:pPr>
            <a:r>
              <a:rPr lang="en-US" sz="1200" b="1" dirty="0"/>
              <a:t>fiscal.wa.gov </a:t>
            </a:r>
            <a:r>
              <a:rPr lang="en-US" sz="1200" dirty="0"/>
              <a:t>– This website platform allows you to review exactly which agencies purchased products or services from specific vendors. This will help you identify which agencies are spending on products or services in your industry.</a:t>
            </a:r>
          </a:p>
          <a:p>
            <a:pPr marL="0" indent="0">
              <a:lnSpc>
                <a:spcPct val="108000"/>
              </a:lnSpc>
              <a:spcAft>
                <a:spcPts val="800"/>
              </a:spcAft>
              <a:buNone/>
            </a:pPr>
            <a:endParaRPr lang="en-US" sz="1200" dirty="0"/>
          </a:p>
          <a:p>
            <a:pPr marL="0" indent="0">
              <a:lnSpc>
                <a:spcPct val="108000"/>
              </a:lnSpc>
              <a:spcAft>
                <a:spcPts val="800"/>
              </a:spcAft>
              <a:buNone/>
            </a:pPr>
            <a:r>
              <a:rPr lang="en-US" sz="1200" b="1" dirty="0"/>
              <a:t>WEBS</a:t>
            </a:r>
            <a:r>
              <a:rPr lang="en-US" sz="1200" dirty="0"/>
              <a:t> – This website platform allows you to review which agencies have posted solicitations for products or services within your industry. Reviewing past solicitations will allow you to see specific information about the products or services agencies have been purchasing, including quantity, pricing insights, timing, delivery methods, qualifications desired, rules and regulations, and other specifications that may impact how you market and sell your products and services. </a:t>
            </a:r>
          </a:p>
          <a:p>
            <a:pPr marL="0" indent="0">
              <a:lnSpc>
                <a:spcPct val="108000"/>
              </a:lnSpc>
              <a:spcAft>
                <a:spcPts val="800"/>
              </a:spcAft>
              <a:buNone/>
            </a:pPr>
            <a:endParaRPr lang="en-US" altLang="en-US" sz="1200" dirty="0">
              <a:latin typeface="+mn-lt"/>
              <a:ea typeface="Aptos" panose="020B0004020202020204" pitchFamily="34" charset="0"/>
              <a:cs typeface="Times New Roman" panose="02020603050405020304" pitchFamily="18" charset="0"/>
            </a:endParaRPr>
          </a:p>
          <a:p>
            <a:pPr marL="0" indent="0">
              <a:lnSpc>
                <a:spcPct val="108000"/>
              </a:lnSpc>
              <a:spcAft>
                <a:spcPts val="800"/>
              </a:spcAft>
              <a:buNone/>
            </a:pPr>
            <a:r>
              <a:rPr lang="en-US" altLang="en-US" sz="1200" b="1" dirty="0">
                <a:latin typeface="+mn-lt"/>
                <a:ea typeface="Aptos" panose="020B0004020202020204" pitchFamily="34" charset="0"/>
                <a:cs typeface="Times New Roman" panose="02020603050405020304" pitchFamily="18" charset="0"/>
              </a:rPr>
              <a:t>Note: </a:t>
            </a:r>
            <a:r>
              <a:rPr lang="en-US" altLang="en-US" sz="1200" dirty="0">
                <a:latin typeface="+mn-lt"/>
                <a:ea typeface="Aptos" panose="020B0004020202020204" pitchFamily="34" charset="0"/>
                <a:cs typeface="Times New Roman" panose="02020603050405020304" pitchFamily="18" charset="0"/>
              </a:rPr>
              <a:t>Many other platforms provide insights into the past purchasing behavior of Washington State agencies and others.</a:t>
            </a:r>
          </a:p>
        </p:txBody>
      </p:sp>
      <p:sp>
        <p:nvSpPr>
          <p:cNvPr id="4" name="Slide Number Placeholder 3">
            <a:extLst>
              <a:ext uri="{FF2B5EF4-FFF2-40B4-BE49-F238E27FC236}">
                <a16:creationId xmlns:a16="http://schemas.microsoft.com/office/drawing/2014/main" id="{E18E01A4-57FC-2B4F-1FF1-A4B30C40D5CC}"/>
              </a:ext>
            </a:extLst>
          </p:cNvPr>
          <p:cNvSpPr>
            <a:spLocks noGrp="1"/>
          </p:cNvSpPr>
          <p:nvPr>
            <p:ph type="sldNum" sz="quarter" idx="12"/>
          </p:nvPr>
        </p:nvSpPr>
        <p:spPr/>
        <p:txBody>
          <a:bodyPr/>
          <a:lstStyle/>
          <a:p>
            <a:fld id="{FAEF9944-A4F6-4C59-AEBD-678D6480B8EA}" type="slidenum">
              <a:rPr lang="en-US" smtClean="0"/>
              <a:pPr/>
              <a:t>16</a:t>
            </a:fld>
            <a:endParaRPr lang="en-US"/>
          </a:p>
        </p:txBody>
      </p:sp>
    </p:spTree>
    <p:extLst>
      <p:ext uri="{BB962C8B-B14F-4D97-AF65-F5344CB8AC3E}">
        <p14:creationId xmlns:p14="http://schemas.microsoft.com/office/powerpoint/2010/main" val="1211478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6D207F6-8F14-9316-02D6-85E3CA2CEC17}"/>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5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8E742-AAA1-5ABF-561D-785934669ED2}"/>
              </a:ext>
            </a:extLst>
          </p:cNvPr>
          <p:cNvSpPr>
            <a:spLocks noGrp="1"/>
          </p:cNvSpPr>
          <p:nvPr>
            <p:ph type="title"/>
          </p:nvPr>
        </p:nvSpPr>
        <p:spPr>
          <a:xfrm>
            <a:off x="642918" y="2138901"/>
            <a:ext cx="3411973" cy="3635693"/>
          </a:xfrm>
        </p:spPr>
        <p:txBody>
          <a:bodyPr vert="horz" lIns="109728" tIns="109728" rIns="109728" bIns="91440" rtlCol="0" anchor="ctr">
            <a:normAutofit/>
          </a:bodyPr>
          <a:lstStyle/>
          <a:p>
            <a:pPr>
              <a:lnSpc>
                <a:spcPct val="150000"/>
              </a:lnSpc>
            </a:pPr>
            <a:r>
              <a:rPr lang="en-US" sz="2800" dirty="0">
                <a:solidFill>
                  <a:schemeClr val="tx1">
                    <a:lumMod val="75000"/>
                    <a:lumOff val="25000"/>
                  </a:schemeClr>
                </a:solidFill>
              </a:rPr>
              <a:t>Prospecting - Step 1: Identify Target Prospects</a:t>
            </a:r>
          </a:p>
        </p:txBody>
      </p:sp>
      <p:sp>
        <p:nvSpPr>
          <p:cNvPr id="57" name="Rectangle 56">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58997315-423E-D48D-CE1F-2005E6732BFC}"/>
              </a:ext>
            </a:extLst>
          </p:cNvPr>
          <p:cNvSpPr>
            <a:spLocks noGrp="1" noChangeArrowheads="1"/>
          </p:cNvSpPr>
          <p:nvPr>
            <p:ph sz="quarter" idx="17"/>
          </p:nvPr>
        </p:nvSpPr>
        <p:spPr bwMode="auto">
          <a:xfrm>
            <a:off x="4794636" y="1850761"/>
            <a:ext cx="7031603" cy="42199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lnSpc>
                <a:spcPct val="130000"/>
              </a:lnSpc>
              <a:spcBef>
                <a:spcPts val="930"/>
              </a:spcBef>
              <a:spcAft>
                <a:spcPts val="1200"/>
              </a:spcAft>
              <a:buFont typeface="Corbel" panose="020B0503020204020204" pitchFamily="34" charset="0"/>
              <a:buNone/>
            </a:pPr>
            <a:r>
              <a:rPr lang="en-US" sz="1400" dirty="0">
                <a:solidFill>
                  <a:schemeClr val="tx1">
                    <a:lumMod val="75000"/>
                    <a:lumOff val="25000"/>
                  </a:schemeClr>
                </a:solidFill>
                <a:effectLst/>
                <a:latin typeface="+mn-lt"/>
              </a:rPr>
              <a:t>You should investigate these aspects of your prospective clients:</a:t>
            </a:r>
          </a:p>
          <a:p>
            <a:pPr eaLnBrk="1" hangingPunct="1">
              <a:lnSpc>
                <a:spcPct val="130000"/>
              </a:lnSpc>
              <a:spcBef>
                <a:spcPts val="930"/>
              </a:spcBef>
              <a:spcAft>
                <a:spcPts val="1200"/>
              </a:spcAft>
            </a:pPr>
            <a:r>
              <a:rPr lang="en-US" sz="1400" b="1" dirty="0">
                <a:solidFill>
                  <a:schemeClr val="tx1">
                    <a:lumMod val="75000"/>
                    <a:lumOff val="25000"/>
                  </a:schemeClr>
                </a:solidFill>
                <a:effectLst/>
                <a:latin typeface="+mn-lt"/>
              </a:rPr>
              <a:t>Target departments</a:t>
            </a:r>
            <a:r>
              <a:rPr lang="en-US" sz="1400" dirty="0">
                <a:solidFill>
                  <a:schemeClr val="tx1">
                    <a:lumMod val="75000"/>
                    <a:lumOff val="25000"/>
                  </a:schemeClr>
                </a:solidFill>
                <a:effectLst/>
                <a:latin typeface="+mn-lt"/>
              </a:rPr>
              <a:t> – The divisions within the company that require your products or services.</a:t>
            </a:r>
          </a:p>
          <a:p>
            <a:pPr eaLnBrk="1" hangingPunct="1">
              <a:lnSpc>
                <a:spcPct val="130000"/>
              </a:lnSpc>
              <a:spcBef>
                <a:spcPts val="930"/>
              </a:spcBef>
              <a:spcAft>
                <a:spcPts val="1200"/>
              </a:spcAft>
            </a:pPr>
            <a:r>
              <a:rPr lang="en-US" sz="1400" b="1" dirty="0">
                <a:solidFill>
                  <a:schemeClr val="tx1">
                    <a:lumMod val="75000"/>
                    <a:lumOff val="25000"/>
                  </a:schemeClr>
                </a:solidFill>
                <a:effectLst/>
                <a:latin typeface="+mn-lt"/>
              </a:rPr>
              <a:t>Key contacts</a:t>
            </a:r>
            <a:r>
              <a:rPr lang="en-US" sz="1400" dirty="0">
                <a:solidFill>
                  <a:schemeClr val="tx1">
                    <a:lumMod val="75000"/>
                    <a:lumOff val="25000"/>
                  </a:schemeClr>
                </a:solidFill>
                <a:effectLst/>
                <a:latin typeface="+mn-lt"/>
              </a:rPr>
              <a:t> – Individuals within the organization who have a need for your offerings.</a:t>
            </a:r>
          </a:p>
          <a:p>
            <a:pPr eaLnBrk="1" hangingPunct="1">
              <a:lnSpc>
                <a:spcPct val="130000"/>
              </a:lnSpc>
              <a:spcBef>
                <a:spcPts val="930"/>
              </a:spcBef>
              <a:spcAft>
                <a:spcPts val="1200"/>
              </a:spcAft>
            </a:pPr>
            <a:r>
              <a:rPr lang="en-US" sz="1400" b="1" dirty="0">
                <a:solidFill>
                  <a:schemeClr val="tx1">
                    <a:lumMod val="75000"/>
                    <a:lumOff val="25000"/>
                  </a:schemeClr>
                </a:solidFill>
                <a:effectLst/>
                <a:latin typeface="+mn-lt"/>
              </a:rPr>
              <a:t>Current resources</a:t>
            </a:r>
            <a:r>
              <a:rPr lang="en-US" sz="1400" dirty="0">
                <a:solidFill>
                  <a:schemeClr val="tx1">
                    <a:lumMod val="75000"/>
                    <a:lumOff val="25000"/>
                  </a:schemeClr>
                </a:solidFill>
                <a:effectLst/>
                <a:latin typeface="+mn-lt"/>
              </a:rPr>
              <a:t> – Any personnel or contractors associated with the organization who already supply products or services you offer, provide related support, or could potentially fulfill the demand for your goods if approached.</a:t>
            </a:r>
          </a:p>
          <a:p>
            <a:pPr eaLnBrk="1" hangingPunct="1">
              <a:lnSpc>
                <a:spcPct val="130000"/>
              </a:lnSpc>
              <a:spcBef>
                <a:spcPts val="930"/>
              </a:spcBef>
              <a:spcAft>
                <a:spcPts val="1200"/>
              </a:spcAft>
            </a:pPr>
            <a:r>
              <a:rPr lang="en-US" sz="1400" dirty="0">
                <a:solidFill>
                  <a:schemeClr val="tx1">
                    <a:lumMod val="75000"/>
                    <a:lumOff val="25000"/>
                  </a:schemeClr>
                </a:solidFill>
                <a:effectLst/>
                <a:latin typeface="+mn-lt"/>
              </a:rPr>
              <a:t>Additional information about your target clients.</a:t>
            </a:r>
            <a:endParaRPr lang="en-US" altLang="en-US" sz="1400" dirty="0">
              <a:solidFill>
                <a:schemeClr val="tx1">
                  <a:lumMod val="75000"/>
                  <a:lumOff val="25000"/>
                </a:schemeClr>
              </a:solidFill>
              <a:latin typeface="+mn-lt"/>
            </a:endParaRPr>
          </a:p>
        </p:txBody>
      </p:sp>
      <p:sp>
        <p:nvSpPr>
          <p:cNvPr id="4" name="Slide Number Placeholder 3">
            <a:extLst>
              <a:ext uri="{FF2B5EF4-FFF2-40B4-BE49-F238E27FC236}">
                <a16:creationId xmlns:a16="http://schemas.microsoft.com/office/drawing/2014/main" id="{4D42C891-1EB5-58E4-4A35-A851811173C9}"/>
              </a:ext>
            </a:extLst>
          </p:cNvPr>
          <p:cNvSpPr>
            <a:spLocks noGrp="1"/>
          </p:cNvSpPr>
          <p:nvPr>
            <p:ph type="sldNum" sz="quarter" idx="12"/>
          </p:nvPr>
        </p:nvSpPr>
        <p:spPr/>
        <p:txBody>
          <a:bodyPr/>
          <a:lstStyle/>
          <a:p>
            <a:fld id="{FAEF9944-A4F6-4C59-AEBD-678D6480B8EA}" type="slidenum">
              <a:rPr lang="en-US" smtClean="0"/>
              <a:pPr/>
              <a:t>17</a:t>
            </a:fld>
            <a:endParaRPr lang="en-US"/>
          </a:p>
        </p:txBody>
      </p:sp>
    </p:spTree>
    <p:extLst>
      <p:ext uri="{BB962C8B-B14F-4D97-AF65-F5344CB8AC3E}">
        <p14:creationId xmlns:p14="http://schemas.microsoft.com/office/powerpoint/2010/main" val="785546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CD85556-770C-F42A-DBAE-68062725FA9E}"/>
            </a:ext>
          </a:extLst>
        </p:cNvPr>
        <p:cNvGrpSpPr/>
        <p:nvPr/>
      </p:nvGrpSpPr>
      <p:grpSpPr>
        <a:xfrm>
          <a:off x="0" y="0"/>
          <a:ext cx="0" cy="0"/>
          <a:chOff x="0" y="0"/>
          <a:chExt cx="0" cy="0"/>
        </a:xfrm>
      </p:grpSpPr>
      <p:sp>
        <p:nvSpPr>
          <p:cNvPr id="65" name="Rectangle 64">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8" name="Graphic 67" descr="Connections">
            <a:extLst>
              <a:ext uri="{FF2B5EF4-FFF2-40B4-BE49-F238E27FC236}">
                <a16:creationId xmlns:a16="http://schemas.microsoft.com/office/drawing/2014/main" id="{FF46F6C6-AC55-ECD1-A30B-8EC0DBC254B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584" y="799696"/>
            <a:ext cx="3691130" cy="3691130"/>
          </a:xfrm>
          <a:prstGeom prst="rect">
            <a:avLst/>
          </a:prstGeom>
        </p:spPr>
      </p:pic>
      <p:sp>
        <p:nvSpPr>
          <p:cNvPr id="69" name="Rectangle 68">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DA189-59A2-1486-D71F-BD4F9AB20D2E}"/>
              </a:ext>
            </a:extLst>
          </p:cNvPr>
          <p:cNvSpPr>
            <a:spLocks noGrp="1"/>
          </p:cNvSpPr>
          <p:nvPr>
            <p:ph type="ctrTitle"/>
          </p:nvPr>
        </p:nvSpPr>
        <p:spPr>
          <a:xfrm>
            <a:off x="5376671" y="265706"/>
            <a:ext cx="6399212" cy="1162801"/>
          </a:xfrm>
        </p:spPr>
        <p:txBody>
          <a:bodyPr vert="horz" lIns="109728" tIns="109728" rIns="109728" bIns="91440" rtlCol="0" anchor="ctr">
            <a:normAutofit/>
          </a:bodyPr>
          <a:lstStyle/>
          <a:p>
            <a:pPr>
              <a:lnSpc>
                <a:spcPct val="140000"/>
              </a:lnSpc>
            </a:pPr>
            <a:r>
              <a:rPr lang="en-US" sz="2300" b="1">
                <a:solidFill>
                  <a:schemeClr val="bg1"/>
                </a:solidFill>
              </a:rPr>
              <a:t>Step 2: Connect with Target Prospects - Networking</a:t>
            </a:r>
          </a:p>
        </p:txBody>
      </p:sp>
      <p:sp>
        <p:nvSpPr>
          <p:cNvPr id="70" name="Rectangle 69">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326C18F7-D2AF-BF85-D23D-FC98B9363A30}"/>
              </a:ext>
            </a:extLst>
          </p:cNvPr>
          <p:cNvSpPr>
            <a:spLocks noGrp="1" noChangeArrowheads="1"/>
          </p:cNvSpPr>
          <p:nvPr>
            <p:ph type="subTitle" idx="1"/>
          </p:nvPr>
        </p:nvSpPr>
        <p:spPr bwMode="auto">
          <a:xfrm>
            <a:off x="5158890" y="1940119"/>
            <a:ext cx="6840070" cy="30294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9728" tIns="109728" rIns="109728" bIns="9144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indent="-171450" eaLnBrk="1" hangingPunct="1">
              <a:lnSpc>
                <a:spcPct val="130000"/>
              </a:lnSpc>
              <a:spcBef>
                <a:spcPts val="930"/>
              </a:spcBef>
              <a:spcAft>
                <a:spcPts val="600"/>
              </a:spcAft>
              <a:buFont typeface="Arial" panose="020B0604020202020204" pitchFamily="34" charset="0"/>
              <a:buChar char="•"/>
            </a:pPr>
            <a:r>
              <a:rPr kumimoji="0" lang="en-US" altLang="en-US" sz="1200" b="1" i="0" u="none" strike="noStrike" cap="none" normalizeH="0" dirty="0">
                <a:ln>
                  <a:noFill/>
                </a:ln>
                <a:solidFill>
                  <a:schemeClr val="tx1">
                    <a:lumMod val="75000"/>
                    <a:lumOff val="25000"/>
                  </a:schemeClr>
                </a:solidFill>
                <a:effectLst/>
                <a:latin typeface="+mn-lt"/>
              </a:rPr>
              <a:t>Attend government contracting and diversity events </a:t>
            </a:r>
            <a:r>
              <a:rPr kumimoji="0" lang="en-US" altLang="en-US" sz="1200" b="0" i="0" u="none" strike="noStrike" cap="none" normalizeH="0" dirty="0">
                <a:ln>
                  <a:noFill/>
                </a:ln>
                <a:solidFill>
                  <a:schemeClr val="tx1">
                    <a:lumMod val="75000"/>
                    <a:lumOff val="25000"/>
                  </a:schemeClr>
                </a:solidFill>
                <a:effectLst/>
                <a:latin typeface="+mn-lt"/>
              </a:rPr>
              <a:t>to connect with agency leads and procurement officers.</a:t>
            </a:r>
          </a:p>
          <a:p>
            <a:pPr marL="171450" indent="-171450" eaLnBrk="1" hangingPunct="1">
              <a:lnSpc>
                <a:spcPct val="130000"/>
              </a:lnSpc>
              <a:spcBef>
                <a:spcPts val="930"/>
              </a:spcBef>
              <a:spcAft>
                <a:spcPts val="600"/>
              </a:spcAft>
              <a:buFont typeface="Arial" panose="020B0604020202020204" pitchFamily="34" charset="0"/>
              <a:buChar char="•"/>
            </a:pPr>
            <a:r>
              <a:rPr kumimoji="0" lang="en-US" altLang="en-US" sz="1200" b="1" i="0" u="none" strike="noStrike" cap="none" normalizeH="0" dirty="0">
                <a:ln>
                  <a:noFill/>
                </a:ln>
                <a:solidFill>
                  <a:schemeClr val="tx1">
                    <a:lumMod val="75000"/>
                    <a:lumOff val="25000"/>
                  </a:schemeClr>
                </a:solidFill>
                <a:effectLst/>
                <a:latin typeface="+mn-lt"/>
              </a:rPr>
              <a:t>Research agency spending reports </a:t>
            </a:r>
            <a:r>
              <a:rPr kumimoji="0" lang="en-US" altLang="en-US" sz="1200" b="0" i="0" u="none" strike="noStrike" cap="none" normalizeH="0" dirty="0">
                <a:ln>
                  <a:noFill/>
                </a:ln>
                <a:solidFill>
                  <a:schemeClr val="tx1">
                    <a:lumMod val="75000"/>
                    <a:lumOff val="25000"/>
                  </a:schemeClr>
                </a:solidFill>
                <a:effectLst/>
                <a:latin typeface="+mn-lt"/>
              </a:rPr>
              <a:t>to identify which agencies are purchasing goods or services you provide.</a:t>
            </a:r>
          </a:p>
          <a:p>
            <a:pPr marL="171450" indent="-171450" eaLnBrk="1" hangingPunct="1">
              <a:lnSpc>
                <a:spcPct val="130000"/>
              </a:lnSpc>
              <a:spcBef>
                <a:spcPts val="930"/>
              </a:spcBef>
              <a:spcAft>
                <a:spcPts val="600"/>
              </a:spcAft>
              <a:buFont typeface="Arial" panose="020B0604020202020204" pitchFamily="34" charset="0"/>
              <a:buChar char="•"/>
            </a:pPr>
            <a:r>
              <a:rPr kumimoji="0" lang="en-US" altLang="en-US" sz="1200" b="1" i="0" u="none" strike="noStrike" cap="none" normalizeH="0" dirty="0">
                <a:ln>
                  <a:noFill/>
                </a:ln>
                <a:solidFill>
                  <a:schemeClr val="tx1">
                    <a:lumMod val="75000"/>
                    <a:lumOff val="25000"/>
                  </a:schemeClr>
                </a:solidFill>
                <a:effectLst/>
                <a:latin typeface="+mn-lt"/>
              </a:rPr>
              <a:t>Register in government databases </a:t>
            </a:r>
            <a:r>
              <a:rPr kumimoji="0" lang="en-US" altLang="en-US" sz="1200" b="0" i="0" u="none" strike="noStrike" cap="none" normalizeH="0" dirty="0">
                <a:ln>
                  <a:noFill/>
                </a:ln>
                <a:solidFill>
                  <a:schemeClr val="tx1">
                    <a:lumMod val="75000"/>
                    <a:lumOff val="25000"/>
                  </a:schemeClr>
                </a:solidFill>
                <a:effectLst/>
                <a:latin typeface="+mn-lt"/>
              </a:rPr>
              <a:t>like WEBS and SAM.gov</a:t>
            </a:r>
            <a:r>
              <a:rPr lang="en-US" altLang="en-US" sz="1200" dirty="0">
                <a:solidFill>
                  <a:schemeClr val="tx1">
                    <a:lumMod val="75000"/>
                    <a:lumOff val="25000"/>
                  </a:schemeClr>
                </a:solidFill>
                <a:latin typeface="+mn-lt"/>
              </a:rPr>
              <a:t>, to</a:t>
            </a:r>
            <a:r>
              <a:rPr kumimoji="0" lang="en-US" altLang="en-US" sz="1200" b="0" i="0" u="none" strike="noStrike" cap="none" normalizeH="0" dirty="0">
                <a:ln>
                  <a:noFill/>
                </a:ln>
                <a:solidFill>
                  <a:schemeClr val="tx1">
                    <a:lumMod val="75000"/>
                    <a:lumOff val="25000"/>
                  </a:schemeClr>
                </a:solidFill>
                <a:effectLst/>
                <a:latin typeface="+mn-lt"/>
              </a:rPr>
              <a:t> connect with procurement officials.</a:t>
            </a:r>
          </a:p>
          <a:p>
            <a:pPr marL="171450" indent="-171450" eaLnBrk="1" hangingPunct="1">
              <a:lnSpc>
                <a:spcPct val="130000"/>
              </a:lnSpc>
              <a:spcBef>
                <a:spcPts val="930"/>
              </a:spcBef>
              <a:spcAft>
                <a:spcPts val="600"/>
              </a:spcAft>
              <a:buFont typeface="Arial" panose="020B0604020202020204" pitchFamily="34" charset="0"/>
              <a:buChar char="•"/>
            </a:pPr>
            <a:r>
              <a:rPr kumimoji="0" lang="en-US" altLang="en-US" sz="1200" b="1" i="0" u="none" strike="noStrike" cap="none" normalizeH="0" dirty="0">
                <a:ln>
                  <a:noFill/>
                </a:ln>
                <a:solidFill>
                  <a:schemeClr val="tx1">
                    <a:lumMod val="75000"/>
                    <a:lumOff val="25000"/>
                  </a:schemeClr>
                </a:solidFill>
                <a:effectLst/>
                <a:latin typeface="+mn-lt"/>
              </a:rPr>
              <a:t>Leverage small business programs and certifications </a:t>
            </a:r>
            <a:r>
              <a:rPr kumimoji="0" lang="en-US" altLang="en-US" sz="1200" b="0" i="0" u="none" strike="noStrike" cap="none" normalizeH="0" dirty="0">
                <a:ln>
                  <a:noFill/>
                </a:ln>
                <a:solidFill>
                  <a:schemeClr val="tx1">
                    <a:lumMod val="75000"/>
                    <a:lumOff val="25000"/>
                  </a:schemeClr>
                </a:solidFill>
                <a:effectLst/>
                <a:latin typeface="+mn-lt"/>
              </a:rPr>
              <a:t>to gain access to technical assistance, training, and networking events.</a:t>
            </a:r>
          </a:p>
          <a:p>
            <a:pPr marL="171450" indent="-171450" eaLnBrk="1" hangingPunct="1">
              <a:lnSpc>
                <a:spcPct val="130000"/>
              </a:lnSpc>
              <a:spcBef>
                <a:spcPts val="930"/>
              </a:spcBef>
              <a:spcAft>
                <a:spcPts val="600"/>
              </a:spcAft>
              <a:buFont typeface="Arial" panose="020B0604020202020204" pitchFamily="34" charset="0"/>
              <a:buChar char="•"/>
            </a:pPr>
            <a:r>
              <a:rPr kumimoji="0" lang="en-US" altLang="en-US" sz="1200" b="1" i="0" u="none" strike="noStrike" cap="none" normalizeH="0" dirty="0">
                <a:ln>
                  <a:noFill/>
                </a:ln>
                <a:solidFill>
                  <a:schemeClr val="tx1">
                    <a:lumMod val="75000"/>
                    <a:lumOff val="25000"/>
                  </a:schemeClr>
                </a:solidFill>
                <a:effectLst/>
                <a:latin typeface="+mn-lt"/>
              </a:rPr>
              <a:t>Participate in small business and contracting events </a:t>
            </a:r>
            <a:r>
              <a:rPr kumimoji="0" lang="en-US" altLang="en-US" sz="1200" b="0" i="0" u="none" strike="noStrike" cap="none" normalizeH="0" dirty="0">
                <a:ln>
                  <a:noFill/>
                </a:ln>
                <a:solidFill>
                  <a:schemeClr val="tx1">
                    <a:lumMod val="75000"/>
                    <a:lumOff val="25000"/>
                  </a:schemeClr>
                </a:solidFill>
                <a:effectLst/>
                <a:latin typeface="+mn-lt"/>
              </a:rPr>
              <a:t>hosted by agencies to meet buyers and build relationships through follow-up.</a:t>
            </a:r>
          </a:p>
        </p:txBody>
      </p:sp>
      <p:sp>
        <p:nvSpPr>
          <p:cNvPr id="73" name="Rectangle 72">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12CBC569-4D4A-FB0B-20B2-1090F46D993B}"/>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mtClean="0"/>
              <a:pPr>
                <a:spcAft>
                  <a:spcPts val="600"/>
                </a:spcAft>
              </a:pPr>
              <a:t>18</a:t>
            </a:fld>
            <a:endParaRPr lang="en-US"/>
          </a:p>
        </p:txBody>
      </p:sp>
    </p:spTree>
    <p:extLst>
      <p:ext uri="{BB962C8B-B14F-4D97-AF65-F5344CB8AC3E}">
        <p14:creationId xmlns:p14="http://schemas.microsoft.com/office/powerpoint/2010/main" val="1417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5BD8-7237-3020-2E7A-6CA237CB4CB0}"/>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4AF84CA-534A-0A9A-C86C-0227164393B1}"/>
              </a:ext>
            </a:extLst>
          </p:cNvPr>
          <p:cNvSpPr txBox="1">
            <a:spLocks/>
          </p:cNvSpPr>
          <p:nvPr/>
        </p:nvSpPr>
        <p:spPr>
          <a:xfrm>
            <a:off x="1118921" y="2560697"/>
            <a:ext cx="9510218" cy="3505938"/>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0">
              <a:lnSpc>
                <a:spcPct val="130000"/>
              </a:lnSpc>
            </a:pPr>
            <a:r>
              <a:rPr lang="en-US" sz="1400" dirty="0"/>
              <a:t>Reach out to the target contact person(s) to introduce yourself and schedule a one-on-one meeting.</a:t>
            </a:r>
          </a:p>
          <a:p>
            <a:pPr marL="285750" lvl="1" indent="-285750">
              <a:lnSpc>
                <a:spcPct val="130000"/>
              </a:lnSpc>
              <a:buFont typeface="Corbel" panose="020B0503020204020204" pitchFamily="34" charset="0"/>
              <a:buChar char="•"/>
            </a:pPr>
            <a:r>
              <a:rPr lang="en-US" sz="1400" dirty="0"/>
              <a:t>Send the prospect an email.</a:t>
            </a:r>
          </a:p>
          <a:p>
            <a:pPr marL="285750" lvl="1" indent="-285750">
              <a:lnSpc>
                <a:spcPct val="130000"/>
              </a:lnSpc>
              <a:buFont typeface="Corbel" panose="020B0503020204020204" pitchFamily="34" charset="0"/>
              <a:buChar char="•"/>
            </a:pPr>
            <a:r>
              <a:rPr lang="en-US" sz="1400" dirty="0"/>
              <a:t>Call the prospect.</a:t>
            </a:r>
          </a:p>
          <a:p>
            <a:pPr marL="285750" lvl="1" indent="-285750">
              <a:lnSpc>
                <a:spcPct val="130000"/>
              </a:lnSpc>
              <a:buFont typeface="Corbel" panose="020B0503020204020204" pitchFamily="34" charset="0"/>
              <a:buChar char="•"/>
            </a:pPr>
            <a:r>
              <a:rPr lang="en-US" sz="1400" dirty="0"/>
              <a:t>Message the prospect through LinkedIn or other social media.</a:t>
            </a:r>
          </a:p>
          <a:p>
            <a:pPr marL="285750" lvl="1" indent="-285750">
              <a:lnSpc>
                <a:spcPct val="130000"/>
              </a:lnSpc>
              <a:buFont typeface="Corbel" panose="020B0503020204020204" pitchFamily="34" charset="0"/>
              <a:buChar char="•"/>
            </a:pPr>
            <a:r>
              <a:rPr lang="en-US" sz="1400" dirty="0"/>
              <a:t>Obtain an introduction to the lead from a mutual connection.</a:t>
            </a:r>
          </a:p>
          <a:p>
            <a:pPr marL="285750" lvl="1" indent="-285750">
              <a:lnSpc>
                <a:spcPct val="130000"/>
              </a:lnSpc>
              <a:buFont typeface="Corbel" panose="020B0503020204020204" pitchFamily="34" charset="0"/>
              <a:buChar char="•"/>
            </a:pPr>
            <a:r>
              <a:rPr lang="en-US" sz="1400" dirty="0"/>
              <a:t>Meet the lead at an event.</a:t>
            </a:r>
          </a:p>
          <a:p>
            <a:pPr marL="285750" lvl="1" indent="-285750">
              <a:lnSpc>
                <a:spcPct val="130000"/>
              </a:lnSpc>
              <a:buFont typeface="Corbel" panose="020B0503020204020204" pitchFamily="34" charset="0"/>
              <a:buChar char="•"/>
            </a:pPr>
            <a:r>
              <a:rPr lang="en-US" sz="1400" dirty="0"/>
              <a:t>Visit the prospect’s office if a drop-in is appropriate.</a:t>
            </a:r>
          </a:p>
          <a:p>
            <a:pPr lvl="1">
              <a:lnSpc>
                <a:spcPct val="130000"/>
              </a:lnSpc>
            </a:pPr>
            <a:endParaRPr lang="en-US" sz="1400" dirty="0"/>
          </a:p>
        </p:txBody>
      </p:sp>
      <p:sp>
        <p:nvSpPr>
          <p:cNvPr id="8" name="TextBox 7">
            <a:extLst>
              <a:ext uri="{FF2B5EF4-FFF2-40B4-BE49-F238E27FC236}">
                <a16:creationId xmlns:a16="http://schemas.microsoft.com/office/drawing/2014/main" id="{C25E2CEA-3C59-6FA0-FE01-04AA7BA2BAC6}"/>
              </a:ext>
            </a:extLst>
          </p:cNvPr>
          <p:cNvSpPr txBox="1"/>
          <p:nvPr/>
        </p:nvSpPr>
        <p:spPr>
          <a:xfrm>
            <a:off x="1334687" y="1032884"/>
            <a:ext cx="9078686" cy="954107"/>
          </a:xfrm>
          <a:prstGeom prst="rect">
            <a:avLst/>
          </a:prstGeom>
          <a:noFill/>
        </p:spPr>
        <p:txBody>
          <a:bodyPr wrap="square" rtlCol="0">
            <a:spAutoFit/>
          </a:bodyPr>
          <a:lstStyle/>
          <a:p>
            <a:r>
              <a:rPr lang="en-US" sz="3200" b="1" dirty="0">
                <a:solidFill>
                  <a:schemeClr val="bg1"/>
                </a:solidFill>
              </a:rPr>
              <a:t>Prospecting - Step 3: Hold 1:1 Meetings</a:t>
            </a:r>
          </a:p>
          <a:p>
            <a:endParaRPr lang="en-US" sz="2400" b="1" dirty="0">
              <a:solidFill>
                <a:schemeClr val="bg1"/>
              </a:solidFill>
            </a:endParaRPr>
          </a:p>
        </p:txBody>
      </p:sp>
      <p:sp>
        <p:nvSpPr>
          <p:cNvPr id="9" name="Slide Number Placeholder 8">
            <a:extLst>
              <a:ext uri="{FF2B5EF4-FFF2-40B4-BE49-F238E27FC236}">
                <a16:creationId xmlns:a16="http://schemas.microsoft.com/office/drawing/2014/main" id="{E83530A2-EA5B-135C-1944-36EDA97DEDC2}"/>
              </a:ext>
            </a:extLst>
          </p:cNvPr>
          <p:cNvSpPr>
            <a:spLocks noGrp="1"/>
          </p:cNvSpPr>
          <p:nvPr>
            <p:ph type="sldNum" sz="quarter" idx="12"/>
          </p:nvPr>
        </p:nvSpPr>
        <p:spPr/>
        <p:txBody>
          <a:bodyPr/>
          <a:lstStyle/>
          <a:p>
            <a:fld id="{FAEF9944-A4F6-4C59-AEBD-678D6480B8EA}" type="slidenum">
              <a:rPr lang="en-US" smtClean="0"/>
              <a:pPr/>
              <a:t>19</a:t>
            </a:fld>
            <a:endParaRPr lang="en-US"/>
          </a:p>
        </p:txBody>
      </p:sp>
    </p:spTree>
    <p:extLst>
      <p:ext uri="{BB962C8B-B14F-4D97-AF65-F5344CB8AC3E}">
        <p14:creationId xmlns:p14="http://schemas.microsoft.com/office/powerpoint/2010/main" val="238641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ourglass and a calendar">
            <a:extLst>
              <a:ext uri="{FF2B5EF4-FFF2-40B4-BE49-F238E27FC236}">
                <a16:creationId xmlns:a16="http://schemas.microsoft.com/office/drawing/2014/main" id="{A2A471EF-1B86-0E43-AC55-0B9449F908F0}"/>
              </a:ext>
            </a:extLst>
          </p:cNvPr>
          <p:cNvPicPr>
            <a:picLocks noChangeAspect="1"/>
          </p:cNvPicPr>
          <p:nvPr/>
        </p:nvPicPr>
        <p:blipFill>
          <a:blip r:embed="rId3"/>
          <a:srcRect l="46361" r="473"/>
          <a:stretch>
            <a:fillRect/>
          </a:stretch>
        </p:blipFill>
        <p:spPr>
          <a:xfrm>
            <a:off x="8194348" y="1074544"/>
            <a:ext cx="3997652" cy="5037857"/>
          </a:xfrm>
          <a:prstGeom prst="rect">
            <a:avLst/>
          </a:prstGeom>
        </p:spPr>
      </p:pic>
      <p:sp>
        <p:nvSpPr>
          <p:cNvPr id="18" name="Rectangle 17">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787178" y="1066606"/>
            <a:ext cx="6623040" cy="1140580"/>
          </a:xfrm>
        </p:spPr>
        <p:txBody>
          <a:bodyPr vert="horz" lIns="109728" tIns="109728" rIns="109728" bIns="91440" rtlCol="0" anchor="ctr">
            <a:normAutofit/>
          </a:bodyPr>
          <a:lstStyle/>
          <a:p>
            <a:pPr>
              <a:lnSpc>
                <a:spcPct val="150000"/>
              </a:lnSpc>
            </a:pPr>
            <a:r>
              <a:rPr lang="en-US" sz="3600" dirty="0"/>
              <a:t>Agenda</a:t>
            </a:r>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type="body" sz="half" idx="2"/>
          </p:nvPr>
        </p:nvSpPr>
        <p:spPr>
          <a:xfrm>
            <a:off x="787179" y="2127008"/>
            <a:ext cx="6623039" cy="3909998"/>
          </a:xfrm>
        </p:spPr>
        <p:txBody>
          <a:bodyPr vert="horz" lIns="109728" tIns="109728" rIns="109728" bIns="91440" rtlCol="0" anchor="t">
            <a:noAutofit/>
          </a:bodyPr>
          <a:lstStyle/>
          <a:p>
            <a:pPr indent="-457200">
              <a:lnSpc>
                <a:spcPct val="130000"/>
              </a:lnSpc>
              <a:spcBef>
                <a:spcPts val="0"/>
              </a:spcBef>
              <a:spcAft>
                <a:spcPts val="600"/>
              </a:spcAft>
              <a:buFont typeface="Corbel" panose="020B0503020204020204" pitchFamily="34" charset="0"/>
              <a:buAutoNum type="arabicPeriod"/>
            </a:pPr>
            <a:r>
              <a:rPr lang="en-US" sz="1400" dirty="0"/>
              <a:t>Welcome and Introductions</a:t>
            </a:r>
          </a:p>
          <a:p>
            <a:pPr indent="-457200">
              <a:lnSpc>
                <a:spcPct val="130000"/>
              </a:lnSpc>
              <a:spcBef>
                <a:spcPts val="0"/>
              </a:spcBef>
              <a:spcAft>
                <a:spcPts val="600"/>
              </a:spcAft>
              <a:buFont typeface="Corbel" panose="020B0503020204020204" pitchFamily="34" charset="0"/>
              <a:buAutoNum type="arabicPeriod"/>
            </a:pPr>
            <a:r>
              <a:rPr lang="en-US" sz="1400" dirty="0"/>
              <a:t>Workshop—State Contracting Basics</a:t>
            </a:r>
          </a:p>
          <a:p>
            <a:pPr marL="688975" lvl="2" indent="-222250">
              <a:lnSpc>
                <a:spcPct val="130000"/>
              </a:lnSpc>
              <a:spcBef>
                <a:spcPts val="0"/>
              </a:spcBef>
              <a:spcAft>
                <a:spcPts val="600"/>
              </a:spcAft>
              <a:buFont typeface="Corbel" panose="020B0503020204020204" pitchFamily="34" charset="0"/>
              <a:buChar char="•"/>
            </a:pPr>
            <a:r>
              <a:rPr lang="en-US" sz="1400" i="0" dirty="0"/>
              <a:t>OFM Vendor Payee Registration</a:t>
            </a:r>
          </a:p>
          <a:p>
            <a:pPr marL="688975" lvl="2" indent="-222250">
              <a:lnSpc>
                <a:spcPct val="130000"/>
              </a:lnSpc>
              <a:spcBef>
                <a:spcPts val="0"/>
              </a:spcBef>
              <a:spcAft>
                <a:spcPts val="600"/>
              </a:spcAft>
              <a:buFont typeface="Corbel" panose="020B0503020204020204" pitchFamily="34" charset="0"/>
              <a:buChar char="•"/>
            </a:pPr>
            <a:r>
              <a:rPr lang="en-US" sz="1400" i="0" dirty="0"/>
              <a:t>Sales Reporting</a:t>
            </a:r>
          </a:p>
          <a:p>
            <a:pPr marL="688975" lvl="2" indent="-222250">
              <a:lnSpc>
                <a:spcPct val="130000"/>
              </a:lnSpc>
              <a:spcBef>
                <a:spcPts val="0"/>
              </a:spcBef>
              <a:spcAft>
                <a:spcPts val="600"/>
              </a:spcAft>
              <a:buFont typeface="Corbel" panose="020B0503020204020204" pitchFamily="34" charset="0"/>
              <a:buChar char="•"/>
            </a:pPr>
            <a:r>
              <a:rPr lang="en-US" sz="1400" i="0" dirty="0"/>
              <a:t>Small Business Registration &amp; Certifications</a:t>
            </a:r>
          </a:p>
          <a:p>
            <a:pPr marL="688975" lvl="2" indent="-222250">
              <a:lnSpc>
                <a:spcPct val="130000"/>
              </a:lnSpc>
              <a:spcBef>
                <a:spcPts val="0"/>
              </a:spcBef>
              <a:spcAft>
                <a:spcPts val="600"/>
              </a:spcAft>
              <a:buFont typeface="Corbel" panose="020B0503020204020204" pitchFamily="34" charset="0"/>
              <a:buChar char="•"/>
            </a:pPr>
            <a:r>
              <a:rPr lang="en-US" sz="1400" i="0" dirty="0"/>
              <a:t>Scope &amp; Quote Process</a:t>
            </a:r>
          </a:p>
          <a:p>
            <a:pPr>
              <a:lnSpc>
                <a:spcPct val="130000"/>
              </a:lnSpc>
              <a:spcBef>
                <a:spcPts val="0"/>
              </a:spcBef>
              <a:spcAft>
                <a:spcPts val="600"/>
              </a:spcAft>
            </a:pPr>
            <a:r>
              <a:rPr lang="en-US" sz="1400" dirty="0"/>
              <a:t>3. Workshop—Proactive &amp; Complimentary Marketing: Direct Buys, Rosters, &amp; Business Databases</a:t>
            </a:r>
          </a:p>
          <a:p>
            <a:pPr>
              <a:lnSpc>
                <a:spcPct val="130000"/>
              </a:lnSpc>
              <a:spcBef>
                <a:spcPts val="0"/>
              </a:spcBef>
              <a:spcAft>
                <a:spcPts val="600"/>
              </a:spcAft>
            </a:pPr>
            <a:r>
              <a:rPr lang="en-US" sz="1400" i="0" dirty="0"/>
              <a:t>4. Q &amp; A and Discussion (Workshop Topic)</a:t>
            </a:r>
          </a:p>
          <a:p>
            <a:pPr marL="0" lvl="2">
              <a:lnSpc>
                <a:spcPct val="130000"/>
              </a:lnSpc>
              <a:spcBef>
                <a:spcPts val="0"/>
              </a:spcBef>
              <a:spcAft>
                <a:spcPts val="600"/>
              </a:spcAft>
            </a:pPr>
            <a:r>
              <a:rPr lang="en-US" sz="1400" i="0" dirty="0"/>
              <a:t>5. Q &amp; A about Statewide Contracts</a:t>
            </a:r>
          </a:p>
          <a:p>
            <a:pPr marL="0" lvl="2">
              <a:lnSpc>
                <a:spcPct val="130000"/>
              </a:lnSpc>
              <a:spcBef>
                <a:spcPts val="0"/>
              </a:spcBef>
              <a:spcAft>
                <a:spcPts val="600"/>
              </a:spcAft>
            </a:pPr>
            <a:r>
              <a:rPr lang="en-US" sz="1400" i="0" dirty="0"/>
              <a:t>6. Closing Remarks</a:t>
            </a:r>
            <a:endParaRPr lang="en-US" sz="1400" dirty="0"/>
          </a:p>
        </p:txBody>
      </p:sp>
      <p:sp>
        <p:nvSpPr>
          <p:cNvPr id="22" name="Rectangle 21">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A409157-F105-6B22-8684-63B8B45538BE}"/>
              </a:ext>
            </a:extLst>
          </p:cNvPr>
          <p:cNvSpPr>
            <a:spLocks noGrp="1"/>
          </p:cNvSpPr>
          <p:nvPr>
            <p:ph type="sldNum" sz="quarter" idx="12"/>
          </p:nvPr>
        </p:nvSpPr>
        <p:spPr/>
        <p:txBody>
          <a:bodyPr/>
          <a:lstStyle/>
          <a:p>
            <a:fld id="{FAEF9944-A4F6-4C59-AEBD-678D6480B8EA}" type="slidenum">
              <a:rPr lang="en-US" smtClean="0"/>
              <a:pPr/>
              <a:t>2</a:t>
            </a:fld>
            <a:endParaRPr lang="en-US"/>
          </a:p>
        </p:txBody>
      </p:sp>
    </p:spTree>
    <p:extLst>
      <p:ext uri="{BB962C8B-B14F-4D97-AF65-F5344CB8AC3E}">
        <p14:creationId xmlns:p14="http://schemas.microsoft.com/office/powerpoint/2010/main" val="331829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BB3A-8A25-188B-2227-642D1B0518F1}"/>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F7922A4-4CFE-8C4E-6386-CB2B9A7E26D9}"/>
              </a:ext>
            </a:extLst>
          </p:cNvPr>
          <p:cNvGraphicFramePr>
            <a:graphicFrameLocks/>
          </p:cNvGraphicFramePr>
          <p:nvPr>
            <p:extLst>
              <p:ext uri="{D42A27DB-BD31-4B8C-83A1-F6EECF244321}">
                <p14:modId xmlns:p14="http://schemas.microsoft.com/office/powerpoint/2010/main" val="1968981632"/>
              </p:ext>
            </p:extLst>
          </p:nvPr>
        </p:nvGraphicFramePr>
        <p:xfrm>
          <a:off x="1644370" y="2610424"/>
          <a:ext cx="9074430" cy="3898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8">
            <a:extLst>
              <a:ext uri="{FF2B5EF4-FFF2-40B4-BE49-F238E27FC236}">
                <a16:creationId xmlns:a16="http://schemas.microsoft.com/office/drawing/2014/main" id="{618F3092-3DB5-38F3-DA9A-23FB66795BCA}"/>
              </a:ext>
            </a:extLst>
          </p:cNvPr>
          <p:cNvSpPr>
            <a:spLocks noGrp="1"/>
          </p:cNvSpPr>
          <p:nvPr>
            <p:ph type="sldNum" sz="quarter" idx="12"/>
          </p:nvPr>
        </p:nvSpPr>
        <p:spPr/>
        <p:txBody>
          <a:bodyPr/>
          <a:lstStyle/>
          <a:p>
            <a:fld id="{FAEF9944-A4F6-4C59-AEBD-678D6480B8EA}" type="slidenum">
              <a:rPr lang="en-US" smtClean="0"/>
              <a:pPr/>
              <a:t>20</a:t>
            </a:fld>
            <a:endParaRPr lang="en-US"/>
          </a:p>
        </p:txBody>
      </p:sp>
      <p:sp>
        <p:nvSpPr>
          <p:cNvPr id="5" name="Title 4">
            <a:extLst>
              <a:ext uri="{FF2B5EF4-FFF2-40B4-BE49-F238E27FC236}">
                <a16:creationId xmlns:a16="http://schemas.microsoft.com/office/drawing/2014/main" id="{0CDC7500-A6A2-DB47-A2F7-0DD81405D3E4}"/>
              </a:ext>
            </a:extLst>
          </p:cNvPr>
          <p:cNvSpPr>
            <a:spLocks noGrp="1"/>
          </p:cNvSpPr>
          <p:nvPr>
            <p:ph type="title"/>
          </p:nvPr>
        </p:nvSpPr>
        <p:spPr>
          <a:xfrm>
            <a:off x="1535371" y="1009583"/>
            <a:ext cx="10013710" cy="1216152"/>
          </a:xfrm>
        </p:spPr>
        <p:txBody>
          <a:bodyPr/>
          <a:lstStyle/>
          <a:p>
            <a:r>
              <a:rPr lang="en-US" dirty="0"/>
              <a:t>Prospecting - Step 4: Qualifying Leads</a:t>
            </a:r>
          </a:p>
        </p:txBody>
      </p:sp>
    </p:spTree>
    <p:extLst>
      <p:ext uri="{BB962C8B-B14F-4D97-AF65-F5344CB8AC3E}">
        <p14:creationId xmlns:p14="http://schemas.microsoft.com/office/powerpoint/2010/main" val="34913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3331FCB-63A4-7452-192A-C27B28C675CF}"/>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37230"/>
            <a:ext cx="9158373" cy="507517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48677-ABC2-EE6B-E792-B9791BC1475A}"/>
              </a:ext>
            </a:extLst>
          </p:cNvPr>
          <p:cNvSpPr>
            <a:spLocks noGrp="1"/>
          </p:cNvSpPr>
          <p:nvPr>
            <p:ph type="title"/>
          </p:nvPr>
        </p:nvSpPr>
        <p:spPr>
          <a:xfrm>
            <a:off x="108416" y="1156375"/>
            <a:ext cx="8947635" cy="1140580"/>
          </a:xfrm>
        </p:spPr>
        <p:txBody>
          <a:bodyPr vert="horz" lIns="109728" tIns="109728" rIns="109728" bIns="91440" rtlCol="0" anchor="ctr">
            <a:normAutofit fontScale="90000"/>
          </a:bodyPr>
          <a:lstStyle/>
          <a:p>
            <a:pPr>
              <a:lnSpc>
                <a:spcPct val="150000"/>
              </a:lnSpc>
            </a:pPr>
            <a:r>
              <a:rPr lang="en-US" sz="2800" dirty="0">
                <a:solidFill>
                  <a:schemeClr val="tx1">
                    <a:lumMod val="75000"/>
                    <a:lumOff val="25000"/>
                  </a:schemeClr>
                </a:solidFill>
              </a:rPr>
              <a:t>Prospecting - Step 5: Nurture Relationships</a:t>
            </a:r>
          </a:p>
        </p:txBody>
      </p:sp>
      <p:sp>
        <p:nvSpPr>
          <p:cNvPr id="57" name="Rectangle 56">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1" y="-4078"/>
            <a:ext cx="3027529"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1420" y="6167615"/>
            <a:ext cx="3027529"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9201530" cy="7345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C1079DE-42AC-4D2A-8027-2E9A51B36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2" y="1052464"/>
            <a:ext cx="3027528" cy="511515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ontent Placeholder 3">
            <a:extLst>
              <a:ext uri="{FF2B5EF4-FFF2-40B4-BE49-F238E27FC236}">
                <a16:creationId xmlns:a16="http://schemas.microsoft.com/office/drawing/2014/main" id="{F56022BD-65BB-53E9-514D-C930DBEFAA7B}"/>
              </a:ext>
            </a:extLst>
          </p:cNvPr>
          <p:cNvSpPr>
            <a:spLocks noGrp="1"/>
          </p:cNvSpPr>
          <p:nvPr>
            <p:ph sz="quarter" idx="17"/>
          </p:nvPr>
        </p:nvSpPr>
        <p:spPr>
          <a:xfrm>
            <a:off x="787179" y="2296955"/>
            <a:ext cx="7610536" cy="3030599"/>
          </a:xfrm>
        </p:spPr>
        <p:txBody>
          <a:bodyPr vert="horz" lIns="109728" tIns="109728" rIns="109728" bIns="91440" rtlCol="0" anchor="t">
            <a:noAutofit/>
          </a:bodyPr>
          <a:lstStyle/>
          <a:p>
            <a:pPr marL="0" indent="0">
              <a:lnSpc>
                <a:spcPct val="130000"/>
              </a:lnSpc>
              <a:buFont typeface="Corbel" panose="020B0503020204020204" pitchFamily="34" charset="0"/>
              <a:buNone/>
            </a:pPr>
            <a:r>
              <a:rPr lang="en-US" sz="1400" b="1" dirty="0"/>
              <a:t>Following up is important.</a:t>
            </a:r>
            <a:r>
              <a:rPr lang="en-US" sz="1400" dirty="0"/>
              <a:t> Most new business will come from prospective buyers, not the first meeting.</a:t>
            </a:r>
          </a:p>
          <a:p>
            <a:pPr>
              <a:lnSpc>
                <a:spcPct val="130000"/>
              </a:lnSpc>
            </a:pPr>
            <a:r>
              <a:rPr lang="en-US" sz="1400" dirty="0"/>
              <a:t>Stay in contact with representatives you meet. </a:t>
            </a:r>
          </a:p>
          <a:p>
            <a:pPr>
              <a:lnSpc>
                <a:spcPct val="130000"/>
              </a:lnSpc>
            </a:pPr>
            <a:r>
              <a:rPr lang="en-US" sz="1400" dirty="0"/>
              <a:t>Prospective buyers usually don't purchase services at the first introductory meeting. </a:t>
            </a:r>
          </a:p>
          <a:p>
            <a:pPr>
              <a:lnSpc>
                <a:spcPct val="130000"/>
              </a:lnSpc>
            </a:pPr>
            <a:r>
              <a:rPr lang="en-US" sz="1400" dirty="0"/>
              <a:t>Keep following up, but ensure that all follow-up brings value to the client. You don't want to check in with them only to see if they have work for you, which may irritate them rather than create gratitude and anticipation of the value they will receive.</a:t>
            </a:r>
          </a:p>
        </p:txBody>
      </p:sp>
      <p:sp>
        <p:nvSpPr>
          <p:cNvPr id="102" name="Rectangle 101">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4A060037-ED53-D4C5-EE2F-B08E003188BF}"/>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21</a:t>
            </a:fld>
            <a:endParaRPr lang="en-US" sz="1600" b="1"/>
          </a:p>
        </p:txBody>
      </p:sp>
    </p:spTree>
    <p:extLst>
      <p:ext uri="{BB962C8B-B14F-4D97-AF65-F5344CB8AC3E}">
        <p14:creationId xmlns:p14="http://schemas.microsoft.com/office/powerpoint/2010/main" val="408900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6E8F17A-BE65-0B0A-6379-A0E6102A1F01}"/>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Business Growth">
            <a:extLst>
              <a:ext uri="{FF2B5EF4-FFF2-40B4-BE49-F238E27FC236}">
                <a16:creationId xmlns:a16="http://schemas.microsoft.com/office/drawing/2014/main" id="{D5DD976B-C36C-80F5-7645-2E06A5DA936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646" y="1750192"/>
            <a:ext cx="3328786" cy="3328786"/>
          </a:xfrm>
          <a:prstGeom prst="rect">
            <a:avLst/>
          </a:prstGeom>
        </p:spPr>
      </p:pic>
      <p:sp>
        <p:nvSpPr>
          <p:cNvPr id="35" name="Rectangle 34">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60052-34F8-E2C0-303E-BB1CD0AACEEA}"/>
              </a:ext>
            </a:extLst>
          </p:cNvPr>
          <p:cNvSpPr>
            <a:spLocks noGrp="1"/>
          </p:cNvSpPr>
          <p:nvPr>
            <p:ph type="title"/>
          </p:nvPr>
        </p:nvSpPr>
        <p:spPr>
          <a:xfrm>
            <a:off x="4490084" y="923278"/>
            <a:ext cx="7896868" cy="1154102"/>
          </a:xfrm>
        </p:spPr>
        <p:txBody>
          <a:bodyPr vert="horz" lIns="109728" tIns="109728" rIns="109728" bIns="91440" rtlCol="0" anchor="ctr">
            <a:noAutofit/>
          </a:bodyPr>
          <a:lstStyle/>
          <a:p>
            <a:pPr>
              <a:lnSpc>
                <a:spcPct val="140000"/>
              </a:lnSpc>
            </a:pPr>
            <a:r>
              <a:rPr lang="en-US" sz="2300" dirty="0">
                <a:solidFill>
                  <a:schemeClr val="tx1">
                    <a:lumMod val="75000"/>
                    <a:lumOff val="25000"/>
                  </a:schemeClr>
                </a:solidFill>
              </a:rPr>
              <a:t>Prospecting - Step 6: Evaluate for Success</a:t>
            </a:r>
          </a:p>
        </p:txBody>
      </p:sp>
      <p:sp>
        <p:nvSpPr>
          <p:cNvPr id="37" name="Rectangle 36">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12EC29B-B7A8-D3E0-6145-416648CBC25F}"/>
              </a:ext>
            </a:extLst>
          </p:cNvPr>
          <p:cNvSpPr>
            <a:spLocks noGrp="1"/>
          </p:cNvSpPr>
          <p:nvPr>
            <p:ph sz="quarter" idx="17"/>
          </p:nvPr>
        </p:nvSpPr>
        <p:spPr>
          <a:xfrm>
            <a:off x="4919472" y="1831013"/>
            <a:ext cx="6906768" cy="4339243"/>
          </a:xfrm>
        </p:spPr>
        <p:txBody>
          <a:bodyPr vert="horz" lIns="109728" tIns="109728" rIns="109728" bIns="91440" rtlCol="0" anchor="t">
            <a:noAutofit/>
          </a:bodyPr>
          <a:lstStyle/>
          <a:p>
            <a:pPr marL="0" indent="0">
              <a:lnSpc>
                <a:spcPct val="130000"/>
              </a:lnSpc>
              <a:buFont typeface="Corbel" panose="020B0503020204020204" pitchFamily="34" charset="0"/>
              <a:buNone/>
            </a:pPr>
            <a:r>
              <a:rPr lang="en-US" sz="1200" dirty="0"/>
              <a:t>Evaluate success of business development activities monthly. A successful prospecting program can realistically take 6 months to 2 years or more to convert approximately 20-30% of prospects into clients, and 5 years to convert 30-40%.</a:t>
            </a:r>
          </a:p>
          <a:p>
            <a:pPr>
              <a:lnSpc>
                <a:spcPct val="130000"/>
              </a:lnSpc>
            </a:pPr>
            <a:r>
              <a:rPr lang="en-US" sz="1200" dirty="0"/>
              <a:t>How many new prospective buyers have you brought into your pipeline this month?  Are you doing enough prospecting to meet your success goals, or at least your minimum revenue threshold? </a:t>
            </a:r>
          </a:p>
          <a:p>
            <a:pPr>
              <a:lnSpc>
                <a:spcPct val="130000"/>
              </a:lnSpc>
            </a:pPr>
            <a:r>
              <a:rPr lang="en-US" sz="1200" dirty="0"/>
              <a:t>How many of your prospects are converting each month? Are you certain they have a strong enough need for your services? Are your value propositions resonating with prospects? If not, consider researching competitors’ propositions that secure significant work in your industry and revisiting the value proposition exercise.</a:t>
            </a:r>
          </a:p>
          <a:p>
            <a:pPr>
              <a:lnSpc>
                <a:spcPct val="130000"/>
              </a:lnSpc>
            </a:pPr>
            <a:r>
              <a:rPr lang="en-US" sz="1200" dirty="0"/>
              <a:t>Is there a common barrier, objection, or hesitation? If so, consider doing research to develop a plan to overcome objections or compensate for them.   </a:t>
            </a:r>
          </a:p>
        </p:txBody>
      </p:sp>
      <p:sp>
        <p:nvSpPr>
          <p:cNvPr id="38" name="Rectangle 37">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0CE7ACB-1554-1D36-7A63-070986B32047}"/>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22</a:t>
            </a:fld>
            <a:endParaRPr lang="en-US" sz="1600" b="1"/>
          </a:p>
        </p:txBody>
      </p:sp>
    </p:spTree>
    <p:extLst>
      <p:ext uri="{BB962C8B-B14F-4D97-AF65-F5344CB8AC3E}">
        <p14:creationId xmlns:p14="http://schemas.microsoft.com/office/powerpoint/2010/main" val="2445193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75884-89B5-86B4-39BB-2D231D886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2CD05-73FA-B61F-CAEC-462F4F0B1FDC}"/>
              </a:ext>
            </a:extLst>
          </p:cNvPr>
          <p:cNvSpPr>
            <a:spLocks noGrp="1"/>
          </p:cNvSpPr>
          <p:nvPr>
            <p:ph type="title"/>
          </p:nvPr>
        </p:nvSpPr>
        <p:spPr/>
        <p:txBody>
          <a:bodyPr/>
          <a:lstStyle/>
          <a:p>
            <a:r>
              <a:rPr lang="en-US"/>
              <a:t>Publicly Funded Agencies – Outbound Marketing </a:t>
            </a:r>
            <a:endParaRPr lang="en-US" dirty="0"/>
          </a:p>
        </p:txBody>
      </p:sp>
      <p:sp>
        <p:nvSpPr>
          <p:cNvPr id="6" name="Rectangle 3">
            <a:extLst>
              <a:ext uri="{FF2B5EF4-FFF2-40B4-BE49-F238E27FC236}">
                <a16:creationId xmlns:a16="http://schemas.microsoft.com/office/drawing/2014/main" id="{96D80B8F-29CA-6BB5-7D96-74FE4DA3A9CF}"/>
              </a:ext>
            </a:extLst>
          </p:cNvPr>
          <p:cNvSpPr>
            <a:spLocks noGrp="1" noChangeArrowheads="1"/>
          </p:cNvSpPr>
          <p:nvPr>
            <p:ph sz="quarter" idx="17"/>
          </p:nvPr>
        </p:nvSpPr>
        <p:spPr bwMode="auto">
          <a:xfrm>
            <a:off x="1327150" y="2767119"/>
            <a:ext cx="9863364" cy="349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8000"/>
              </a:lnSpc>
              <a:spcAft>
                <a:spcPts val="800"/>
              </a:spcAft>
              <a:buFont typeface="Arial" panose="020B0604020202020204" pitchFamily="34" charset="0"/>
              <a:buChar char="•"/>
            </a:pPr>
            <a:r>
              <a:rPr lang="en-US" altLang="en-US" sz="1200" b="1" dirty="0">
                <a:latin typeface="+mn-lt"/>
                <a:ea typeface="Aptos" panose="020B0004020202020204" pitchFamily="34" charset="0"/>
                <a:cs typeface="Times New Roman" panose="02020603050405020304" pitchFamily="18" charset="0"/>
              </a:rPr>
              <a:t>Prospecting and relationship-building </a:t>
            </a:r>
            <a:r>
              <a:rPr lang="en-US" altLang="en-US" sz="1200" dirty="0">
                <a:latin typeface="+mn-lt"/>
                <a:ea typeface="Aptos" panose="020B0004020202020204" pitchFamily="34" charset="0"/>
                <a:cs typeface="Times New Roman" panose="02020603050405020304" pitchFamily="18" charset="0"/>
              </a:rPr>
              <a:t>are at the heart of the outbound marketing strategies we recommend for Small Businesses. There are other outbound marketing channels that complement and support the prospecting and relationship-building process.</a:t>
            </a:r>
          </a:p>
          <a:p>
            <a:pPr>
              <a:lnSpc>
                <a:spcPct val="108000"/>
              </a:lnSpc>
              <a:spcAft>
                <a:spcPts val="800"/>
              </a:spcAft>
              <a:buFont typeface="Arial" panose="020B0604020202020204" pitchFamily="34" charset="0"/>
              <a:buChar char="•"/>
            </a:pPr>
            <a:r>
              <a:rPr lang="en-US" altLang="en-US" sz="1200" b="1" dirty="0">
                <a:latin typeface="+mn-lt"/>
                <a:ea typeface="Aptos" panose="020B0004020202020204" pitchFamily="34" charset="0"/>
                <a:cs typeface="Times New Roman" panose="02020603050405020304" pitchFamily="18" charset="0"/>
              </a:rPr>
              <a:t>Responding to Solicitations </a:t>
            </a:r>
            <a:r>
              <a:rPr lang="en-US" altLang="en-US" sz="1200" dirty="0">
                <a:latin typeface="+mn-lt"/>
                <a:ea typeface="Aptos" panose="020B0004020202020204" pitchFamily="34" charset="0"/>
                <a:cs typeface="Times New Roman" panose="02020603050405020304" pitchFamily="18" charset="0"/>
              </a:rPr>
              <a:t>– Responding to solicitations allows you to directly propose on projects that are open for bid. When used alongside prospecting and relationship-building, it increases ROI and creates new business opportunities for your firm.</a:t>
            </a:r>
          </a:p>
          <a:p>
            <a:pPr>
              <a:lnSpc>
                <a:spcPct val="108000"/>
              </a:lnSpc>
              <a:spcAft>
                <a:spcPts val="800"/>
              </a:spcAft>
              <a:buFont typeface="Arial" panose="020B0604020202020204" pitchFamily="34" charset="0"/>
              <a:buChar char="•"/>
            </a:pPr>
            <a:r>
              <a:rPr lang="en-US" altLang="en-US" sz="1200" b="1" dirty="0">
                <a:latin typeface="+mn-lt"/>
                <a:ea typeface="Aptos" panose="020B0004020202020204" pitchFamily="34" charset="0"/>
                <a:cs typeface="Times New Roman" panose="02020603050405020304" pitchFamily="18" charset="0"/>
              </a:rPr>
              <a:t>Newsletter</a:t>
            </a:r>
            <a:r>
              <a:rPr lang="en-US" altLang="en-US" sz="1200" dirty="0">
                <a:latin typeface="+mn-lt"/>
                <a:ea typeface="Aptos" panose="020B0004020202020204" pitchFamily="34" charset="0"/>
                <a:cs typeface="Times New Roman" panose="02020603050405020304" pitchFamily="18" charset="0"/>
              </a:rPr>
              <a:t> – Developing a newsletter will help you stay in touch with your clients and stakeholders and provide them with value-added information to nurture the relationship. </a:t>
            </a:r>
          </a:p>
          <a:p>
            <a:pPr>
              <a:lnSpc>
                <a:spcPct val="108000"/>
              </a:lnSpc>
              <a:spcAft>
                <a:spcPts val="800"/>
              </a:spcAft>
              <a:buFont typeface="Arial" panose="020B0604020202020204" pitchFamily="34" charset="0"/>
              <a:buChar char="•"/>
            </a:pPr>
            <a:r>
              <a:rPr lang="en-US" altLang="en-US" sz="1200" b="1" dirty="0">
                <a:latin typeface="+mn-lt"/>
                <a:ea typeface="Aptos" panose="020B0004020202020204" pitchFamily="34" charset="0"/>
                <a:cs typeface="Times New Roman" panose="02020603050405020304" pitchFamily="18" charset="0"/>
              </a:rPr>
              <a:t>Video Production </a:t>
            </a:r>
            <a:r>
              <a:rPr lang="en-US" altLang="en-US" sz="1200" dirty="0">
                <a:latin typeface="+mn-lt"/>
                <a:ea typeface="Aptos" panose="020B0004020202020204" pitchFamily="34" charset="0"/>
                <a:cs typeface="Times New Roman" panose="02020603050405020304" pitchFamily="18" charset="0"/>
              </a:rPr>
              <a:t>– Developing videos will help you communicate important information about your products and services to existing and past clients, new prospective clients, and community and industry stakeholders. This can support your business development efforts by efficiently reaching hundreds or thousands of people with a single video.</a:t>
            </a:r>
          </a:p>
          <a:p>
            <a:pPr>
              <a:lnSpc>
                <a:spcPct val="108000"/>
              </a:lnSpc>
              <a:spcAft>
                <a:spcPts val="800"/>
              </a:spcAft>
              <a:buFont typeface="Arial" panose="020B0604020202020204" pitchFamily="34" charset="0"/>
              <a:buChar char="•"/>
            </a:pPr>
            <a:r>
              <a:rPr lang="en-US" altLang="en-US" sz="1200" b="1" dirty="0">
                <a:latin typeface="+mn-lt"/>
                <a:ea typeface="Aptos" panose="020B0004020202020204" pitchFamily="34" charset="0"/>
                <a:cs typeface="Times New Roman" panose="02020603050405020304" pitchFamily="18" charset="0"/>
              </a:rPr>
              <a:t>Publications and Presentations </a:t>
            </a:r>
            <a:r>
              <a:rPr lang="en-US" altLang="en-US" sz="1200" dirty="0">
                <a:latin typeface="+mn-lt"/>
                <a:ea typeface="Aptos" panose="020B0004020202020204" pitchFamily="34" charset="0"/>
                <a:cs typeface="Times New Roman" panose="02020603050405020304" pitchFamily="18" charset="0"/>
              </a:rPr>
              <a:t>– Authoring or contributing to publications and conducting presentations related </a:t>
            </a:r>
            <a:r>
              <a:rPr lang="en-US" altLang="en-US" sz="1200">
                <a:latin typeface="+mn-lt"/>
                <a:ea typeface="Aptos" panose="020B0004020202020204" pitchFamily="34" charset="0"/>
                <a:cs typeface="Times New Roman" panose="02020603050405020304" pitchFamily="18" charset="0"/>
              </a:rPr>
              <a:t>to your industry </a:t>
            </a:r>
            <a:r>
              <a:rPr lang="en-US" altLang="en-US" sz="1200" dirty="0">
                <a:latin typeface="+mn-lt"/>
                <a:ea typeface="Aptos" panose="020B0004020202020204" pitchFamily="34" charset="0"/>
                <a:cs typeface="Times New Roman" panose="02020603050405020304" pitchFamily="18" charset="0"/>
              </a:rPr>
              <a:t>will help you build your name and reputation as a subject matter expert in your field. </a:t>
            </a:r>
          </a:p>
        </p:txBody>
      </p:sp>
      <p:sp>
        <p:nvSpPr>
          <p:cNvPr id="4" name="Slide Number Placeholder 3">
            <a:extLst>
              <a:ext uri="{FF2B5EF4-FFF2-40B4-BE49-F238E27FC236}">
                <a16:creationId xmlns:a16="http://schemas.microsoft.com/office/drawing/2014/main" id="{654B1F6E-5B4D-0709-BA7C-9FB84FFE053A}"/>
              </a:ext>
            </a:extLst>
          </p:cNvPr>
          <p:cNvSpPr>
            <a:spLocks noGrp="1"/>
          </p:cNvSpPr>
          <p:nvPr>
            <p:ph type="sldNum" sz="quarter" idx="12"/>
          </p:nvPr>
        </p:nvSpPr>
        <p:spPr/>
        <p:txBody>
          <a:bodyPr/>
          <a:lstStyle/>
          <a:p>
            <a:fld id="{FAEF9944-A4F6-4C59-AEBD-678D6480B8EA}" type="slidenum">
              <a:rPr lang="en-US" smtClean="0"/>
              <a:pPr/>
              <a:t>23</a:t>
            </a:fld>
            <a:endParaRPr lang="en-US"/>
          </a:p>
        </p:txBody>
      </p:sp>
    </p:spTree>
    <p:extLst>
      <p:ext uri="{BB962C8B-B14F-4D97-AF65-F5344CB8AC3E}">
        <p14:creationId xmlns:p14="http://schemas.microsoft.com/office/powerpoint/2010/main" val="3431326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642919" y="169816"/>
            <a:ext cx="10900146" cy="1168739"/>
          </a:xfrm>
        </p:spPr>
        <p:txBody>
          <a:bodyPr/>
          <a:lstStyle/>
          <a:p>
            <a:r>
              <a:rPr lang="en-US"/>
              <a:t>Reminder Before Q&amp;A: Next Session</a:t>
            </a:r>
          </a:p>
        </p:txBody>
      </p:sp>
      <p:sp>
        <p:nvSpPr>
          <p:cNvPr id="5" name="Content Placeholder 4">
            <a:extLst>
              <a:ext uri="{FF2B5EF4-FFF2-40B4-BE49-F238E27FC236}">
                <a16:creationId xmlns:a16="http://schemas.microsoft.com/office/drawing/2014/main" id="{C0583077-B0C2-9DCB-CBB8-0E0A1A6BE4A1}"/>
              </a:ext>
            </a:extLst>
          </p:cNvPr>
          <p:cNvSpPr>
            <a:spLocks noGrp="1"/>
          </p:cNvSpPr>
          <p:nvPr>
            <p:ph sz="quarter" idx="14"/>
          </p:nvPr>
        </p:nvSpPr>
        <p:spPr>
          <a:xfrm>
            <a:off x="642919" y="2773459"/>
            <a:ext cx="6647604" cy="4160520"/>
          </a:xfrm>
        </p:spPr>
        <p:txBody>
          <a:bodyPr/>
          <a:lstStyle/>
          <a:p>
            <a:r>
              <a:rPr lang="en-US" sz="2400" dirty="0"/>
              <a:t>Pitch Perfect Photos and Videos: Marketing That Genuinely Connects</a:t>
            </a:r>
            <a:endParaRPr lang="en-US" sz="2000" dirty="0">
              <a:solidFill>
                <a:srgbClr val="FF0000"/>
              </a:solidFill>
              <a:ea typeface="Meiryo"/>
            </a:endParaRPr>
          </a:p>
        </p:txBody>
      </p:sp>
      <p:sp>
        <p:nvSpPr>
          <p:cNvPr id="6" name="TextBox 5">
            <a:extLst>
              <a:ext uri="{FF2B5EF4-FFF2-40B4-BE49-F238E27FC236}">
                <a16:creationId xmlns:a16="http://schemas.microsoft.com/office/drawing/2014/main" id="{642FCAEC-7543-C877-D8AE-78E983427A6A}"/>
              </a:ext>
            </a:extLst>
          </p:cNvPr>
          <p:cNvSpPr txBox="1"/>
          <p:nvPr/>
        </p:nvSpPr>
        <p:spPr>
          <a:xfrm>
            <a:off x="642919" y="1754155"/>
            <a:ext cx="3832262" cy="830997"/>
          </a:xfrm>
          <a:prstGeom prst="rect">
            <a:avLst/>
          </a:prstGeom>
          <a:noFill/>
        </p:spPr>
        <p:txBody>
          <a:bodyPr wrap="square" lIns="91440" tIns="45720" rIns="91440" bIns="45720" rtlCol="0" anchor="t">
            <a:spAutoFit/>
          </a:bodyPr>
          <a:lstStyle/>
          <a:p>
            <a:r>
              <a:rPr lang="en-US" sz="2400" b="1" dirty="0">
                <a:solidFill>
                  <a:srgbClr val="004D86"/>
                </a:solidFill>
              </a:rPr>
              <a:t>Wednesday, February 18th - 6:00 – 7:30 pm</a:t>
            </a:r>
            <a:endParaRPr lang="en-US" sz="2400" b="1" dirty="0">
              <a:solidFill>
                <a:srgbClr val="004D86"/>
              </a:solidFill>
              <a:ea typeface="Meiryo"/>
            </a:endParaRPr>
          </a:p>
        </p:txBody>
      </p:sp>
      <p:pic>
        <p:nvPicPr>
          <p:cNvPr id="3" name="Picture 2" descr="Work desk at home">
            <a:extLst>
              <a:ext uri="{FF2B5EF4-FFF2-40B4-BE49-F238E27FC236}">
                <a16:creationId xmlns:a16="http://schemas.microsoft.com/office/drawing/2014/main" id="{2E21DBEF-5E6F-6DE0-E1BF-9DB085E475A6}"/>
              </a:ext>
            </a:extLst>
          </p:cNvPr>
          <p:cNvPicPr>
            <a:picLocks noChangeAspect="1"/>
          </p:cNvPicPr>
          <p:nvPr/>
        </p:nvPicPr>
        <p:blipFill>
          <a:blip r:embed="rId3"/>
          <a:stretch>
            <a:fillRect/>
          </a:stretch>
        </p:blipFill>
        <p:spPr>
          <a:xfrm>
            <a:off x="8514081" y="1338554"/>
            <a:ext cx="3182620" cy="4773931"/>
          </a:xfrm>
          <a:prstGeom prst="rect">
            <a:avLst/>
          </a:prstGeom>
        </p:spPr>
      </p:pic>
      <p:sp>
        <p:nvSpPr>
          <p:cNvPr id="7" name="Slide Number Placeholder 6">
            <a:extLst>
              <a:ext uri="{FF2B5EF4-FFF2-40B4-BE49-F238E27FC236}">
                <a16:creationId xmlns:a16="http://schemas.microsoft.com/office/drawing/2014/main" id="{F46AF255-147B-2FDA-0792-5382F41CA70B}"/>
              </a:ext>
            </a:extLst>
          </p:cNvPr>
          <p:cNvSpPr>
            <a:spLocks noGrp="1"/>
          </p:cNvSpPr>
          <p:nvPr>
            <p:ph type="sldNum" sz="quarter" idx="12"/>
          </p:nvPr>
        </p:nvSpPr>
        <p:spPr/>
        <p:txBody>
          <a:bodyPr/>
          <a:lstStyle/>
          <a:p>
            <a:fld id="{FAEF9944-A4F6-4C59-AEBD-678D6480B8EA}" type="slidenum">
              <a:rPr lang="en-US" smtClean="0"/>
              <a:pPr/>
              <a:t>24</a:t>
            </a:fld>
            <a:endParaRPr lang="en-US"/>
          </a:p>
        </p:txBody>
      </p:sp>
    </p:spTree>
    <p:extLst>
      <p:ext uri="{BB962C8B-B14F-4D97-AF65-F5344CB8AC3E}">
        <p14:creationId xmlns:p14="http://schemas.microsoft.com/office/powerpoint/2010/main" val="4153247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ABA9A-A182-20E0-88B3-5AB7BCE58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FB48E-8DFD-8323-6CB2-1683852FED17}"/>
              </a:ext>
            </a:extLst>
          </p:cNvPr>
          <p:cNvSpPr>
            <a:spLocks noGrp="1"/>
          </p:cNvSpPr>
          <p:nvPr>
            <p:ph type="title"/>
          </p:nvPr>
        </p:nvSpPr>
        <p:spPr>
          <a:xfrm>
            <a:off x="1579444" y="476609"/>
            <a:ext cx="4741843" cy="2173433"/>
          </a:xfrm>
        </p:spPr>
        <p:txBody>
          <a:bodyPr vert="horz" lIns="109728" tIns="109728" rIns="109728" bIns="91440" rtlCol="0" anchor="ctr">
            <a:normAutofit/>
          </a:bodyPr>
          <a:lstStyle/>
          <a:p>
            <a:pPr>
              <a:lnSpc>
                <a:spcPct val="115000"/>
              </a:lnSpc>
            </a:pPr>
            <a:r>
              <a:rPr lang="en-US" sz="2800" cap="all" dirty="0"/>
              <a:t>Q &amp; A: </a:t>
            </a:r>
            <a:br>
              <a:rPr lang="en-US" sz="2800" cap="all" dirty="0"/>
            </a:br>
            <a:r>
              <a:rPr lang="en-US" sz="2800" dirty="0"/>
              <a:t>Online Presence</a:t>
            </a:r>
            <a:endParaRPr lang="en-US" sz="2800" cap="all" dirty="0"/>
          </a:p>
        </p:txBody>
      </p:sp>
      <p:sp>
        <p:nvSpPr>
          <p:cNvPr id="6" name="Content Placeholder 2">
            <a:extLst>
              <a:ext uri="{FF2B5EF4-FFF2-40B4-BE49-F238E27FC236}">
                <a16:creationId xmlns:a16="http://schemas.microsoft.com/office/drawing/2014/main" id="{B945DB32-C8FB-B070-A2E6-84D60E5BA5B2}"/>
              </a:ext>
            </a:extLst>
          </p:cNvPr>
          <p:cNvSpPr txBox="1">
            <a:spLocks/>
          </p:cNvSpPr>
          <p:nvPr/>
        </p:nvSpPr>
        <p:spPr>
          <a:xfrm>
            <a:off x="1579444" y="3020208"/>
            <a:ext cx="4797502" cy="1735281"/>
          </a:xfrm>
          <a:prstGeom prst="rect">
            <a:avLst/>
          </a:prstGeom>
        </p:spPr>
        <p:txBody>
          <a:bodyPr vert="horz" lIns="109728" tIns="109728" rIns="109728" bIns="91440" rtlCol="0" anchor="t">
            <a:normAutofit fontScale="92500" lnSpcReduction="20000"/>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a:r>
              <a:rPr lang="en-US" sz="2200" dirty="0">
                <a:effectLst/>
              </a:rPr>
              <a:t>What questions do you have regarding developing outstanding, high-impact marketing materials?</a:t>
            </a:r>
            <a:endParaRPr lang="en-US" sz="2200" dirty="0"/>
          </a:p>
        </p:txBody>
      </p:sp>
      <p:pic>
        <p:nvPicPr>
          <p:cNvPr id="5" name="Picture 4" descr="Wooden blocks with question marks">
            <a:extLst>
              <a:ext uri="{FF2B5EF4-FFF2-40B4-BE49-F238E27FC236}">
                <a16:creationId xmlns:a16="http://schemas.microsoft.com/office/drawing/2014/main" id="{E0A65FC9-14A6-C541-028A-BC957F80E40A}"/>
              </a:ext>
            </a:extLst>
          </p:cNvPr>
          <p:cNvPicPr>
            <a:picLocks noChangeAspect="1"/>
          </p:cNvPicPr>
          <p:nvPr/>
        </p:nvPicPr>
        <p:blipFill>
          <a:blip r:embed="rId3"/>
          <a:srcRect l="18631" r="29471" b="-2"/>
          <a:stretch>
            <a:fillRect/>
          </a:stretch>
        </p:blipFill>
        <p:spPr>
          <a:xfrm>
            <a:off x="6859936" y="-2"/>
            <a:ext cx="5332064" cy="6858002"/>
          </a:xfrm>
          <a:prstGeom prst="rect">
            <a:avLst/>
          </a:prstGeom>
        </p:spPr>
      </p:pic>
      <p:sp>
        <p:nvSpPr>
          <p:cNvPr id="3" name="Slide Number Placeholder 2">
            <a:extLst>
              <a:ext uri="{FF2B5EF4-FFF2-40B4-BE49-F238E27FC236}">
                <a16:creationId xmlns:a16="http://schemas.microsoft.com/office/drawing/2014/main" id="{0901EDCE-4608-99A7-7544-F44EB0808AE3}"/>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solidFill>
                  <a:srgbClr val="FFFFFF"/>
                </a:solidFill>
              </a:rPr>
              <a:pPr>
                <a:spcAft>
                  <a:spcPts val="600"/>
                </a:spcAft>
              </a:pPr>
              <a:t>25</a:t>
            </a:fld>
            <a:endParaRPr lang="en-US" sz="1600" b="1">
              <a:solidFill>
                <a:srgbClr val="FFFFFF"/>
              </a:solidFill>
            </a:endParaRPr>
          </a:p>
        </p:txBody>
      </p:sp>
    </p:spTree>
    <p:extLst>
      <p:ext uri="{BB962C8B-B14F-4D97-AF65-F5344CB8AC3E}">
        <p14:creationId xmlns:p14="http://schemas.microsoft.com/office/powerpoint/2010/main" val="899098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ACE3872-3885-F2E7-2898-1F40B787E4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F09E3-0002-3998-69EB-A0B5D41E9422}"/>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40000"/>
              </a:lnSpc>
            </a:pPr>
            <a:r>
              <a:rPr lang="en-US" sz="2800"/>
              <a:t>Q &amp; A: Statewide Contracting</a:t>
            </a:r>
          </a:p>
        </p:txBody>
      </p:sp>
      <p:sp>
        <p:nvSpPr>
          <p:cNvPr id="14" name="Rectangle 13">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92DEE6C-CA7A-E050-A202-7E15F6EFEDDB}"/>
              </a:ext>
            </a:extLst>
          </p:cNvPr>
          <p:cNvSpPr txBox="1">
            <a:spLocks/>
          </p:cNvSpPr>
          <p:nvPr/>
        </p:nvSpPr>
        <p:spPr>
          <a:xfrm>
            <a:off x="1434622" y="3707541"/>
            <a:ext cx="5117253" cy="2505801"/>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1"/>
            <a:r>
              <a:rPr lang="en-US" dirty="0"/>
              <a:t>What questions do you have about managing or marketing your statewide contract, WEBS, reporting, or other topics?</a:t>
            </a:r>
          </a:p>
        </p:txBody>
      </p:sp>
      <p:sp>
        <p:nvSpPr>
          <p:cNvPr id="24" name="Rectangle 23">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6CF2294-4332-0C5A-B608-4A5356C30407}"/>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26</a:t>
            </a:fld>
            <a:endParaRPr lang="en-US" sz="1600" b="1"/>
          </a:p>
        </p:txBody>
      </p:sp>
      <p:pic>
        <p:nvPicPr>
          <p:cNvPr id="5" name="Picture 4" descr="Person raising hand">
            <a:extLst>
              <a:ext uri="{FF2B5EF4-FFF2-40B4-BE49-F238E27FC236}">
                <a16:creationId xmlns:a16="http://schemas.microsoft.com/office/drawing/2014/main" id="{2DF491A3-2B60-B7CC-BE5E-C636A5AD6011}"/>
              </a:ext>
            </a:extLst>
          </p:cNvPr>
          <p:cNvPicPr>
            <a:picLocks noChangeAspect="1"/>
          </p:cNvPicPr>
          <p:nvPr/>
        </p:nvPicPr>
        <p:blipFill>
          <a:blip r:embed="rId3"/>
          <a:stretch>
            <a:fillRect/>
          </a:stretch>
        </p:blipFill>
        <p:spPr>
          <a:xfrm>
            <a:off x="7344569" y="1940911"/>
            <a:ext cx="4362798" cy="2912167"/>
          </a:xfrm>
          <a:prstGeom prst="rect">
            <a:avLst/>
          </a:prstGeom>
        </p:spPr>
      </p:pic>
    </p:spTree>
    <p:extLst>
      <p:ext uri="{BB962C8B-B14F-4D97-AF65-F5344CB8AC3E}">
        <p14:creationId xmlns:p14="http://schemas.microsoft.com/office/powerpoint/2010/main" val="1007073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6267-A9DF-528F-31F3-5BBE636C2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B5FE1-141F-3DA3-2510-015E34C65447}"/>
              </a:ext>
            </a:extLst>
          </p:cNvPr>
          <p:cNvSpPr>
            <a:spLocks noGrp="1"/>
          </p:cNvSpPr>
          <p:nvPr>
            <p:ph type="title"/>
          </p:nvPr>
        </p:nvSpPr>
        <p:spPr/>
        <p:txBody>
          <a:bodyPr/>
          <a:lstStyle/>
          <a:p>
            <a:r>
              <a:rPr lang="en-US"/>
              <a:t>Closing</a:t>
            </a:r>
          </a:p>
        </p:txBody>
      </p:sp>
      <p:sp>
        <p:nvSpPr>
          <p:cNvPr id="6" name="Content Placeholder 2">
            <a:extLst>
              <a:ext uri="{FF2B5EF4-FFF2-40B4-BE49-F238E27FC236}">
                <a16:creationId xmlns:a16="http://schemas.microsoft.com/office/drawing/2014/main" id="{3002F2FD-4B9C-92D3-D0C7-354F65BFCCDD}"/>
              </a:ext>
            </a:extLst>
          </p:cNvPr>
          <p:cNvSpPr txBox="1">
            <a:spLocks/>
          </p:cNvSpPr>
          <p:nvPr/>
        </p:nvSpPr>
        <p:spPr>
          <a:xfrm>
            <a:off x="1535372" y="2556588"/>
            <a:ext cx="9907692" cy="4301412"/>
          </a:xfrm>
          <a:prstGeom prst="rect">
            <a:avLst/>
          </a:prstGeom>
        </p:spPr>
        <p:txBody>
          <a:bodyPr>
            <a:norm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457200" lvl="1" indent="-457200">
              <a:buFont typeface="Arial" panose="020B0604020202020204" pitchFamily="34" charset="0"/>
              <a:buChar char="•"/>
            </a:pPr>
            <a:r>
              <a:rPr lang="en-US" sz="2000" dirty="0"/>
              <a:t>Thank you to DES for sponsoring the Learn &amp; Grow: Statewide Contract Holder Workshop Series! </a:t>
            </a:r>
          </a:p>
          <a:p>
            <a:pPr marL="457200" lvl="1" indent="-457200">
              <a:buFont typeface="Arial" panose="020B0604020202020204" pitchFamily="34" charset="0"/>
              <a:buChar char="•"/>
            </a:pPr>
            <a:r>
              <a:rPr lang="en-US" sz="2000" dirty="0"/>
              <a:t>If you need support, reach out for resources.</a:t>
            </a:r>
          </a:p>
          <a:p>
            <a:pPr marL="457200" lvl="1" indent="-457200">
              <a:buFont typeface="Arial" panose="020B0604020202020204" pitchFamily="34" charset="0"/>
              <a:buChar char="•"/>
            </a:pPr>
            <a:r>
              <a:rPr lang="en-US" sz="2000" dirty="0"/>
              <a:t>The workshop presentation and handouts will be emailed to you.</a:t>
            </a:r>
          </a:p>
          <a:p>
            <a:pPr marL="457200" lvl="1" indent="-457200">
              <a:buFont typeface="Arial" panose="020B0604020202020204" pitchFamily="34" charset="0"/>
              <a:buChar char="•"/>
            </a:pPr>
            <a:r>
              <a:rPr lang="en-US" sz="2000" dirty="0"/>
              <a:t>Next workshop is </a:t>
            </a:r>
            <a:r>
              <a:rPr lang="en-US" sz="2000" b="1" dirty="0"/>
              <a:t>Pitch Perfect Photos and Videos: Marketing That Genuinely Connects</a:t>
            </a:r>
            <a:endParaRPr lang="en-US" sz="1800" b="1" dirty="0">
              <a:solidFill>
                <a:srgbClr val="FF0000"/>
              </a:solidFill>
              <a:ea typeface="Meiryo"/>
            </a:endParaRPr>
          </a:p>
          <a:p>
            <a:pPr marL="457200" lvl="1" indent="-457200">
              <a:buFont typeface="Arial" panose="020B0604020202020204" pitchFamily="34" charset="0"/>
              <a:buChar char="•"/>
            </a:pPr>
            <a:r>
              <a:rPr lang="en-US" sz="2000" dirty="0"/>
              <a:t>Wednesday, February 18 at 6:00 pm.</a:t>
            </a:r>
          </a:p>
          <a:p>
            <a:pPr marL="457200" lvl="1" indent="-457200">
              <a:buFont typeface="Arial" panose="020B0604020202020204" pitchFamily="34" charset="0"/>
              <a:buChar char="•"/>
            </a:pPr>
            <a:endParaRPr lang="en-US" sz="2000" dirty="0"/>
          </a:p>
          <a:p>
            <a:pPr marL="457200" lvl="1" indent="-4572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91F19CC-D71B-C796-4C2B-4F6AC9082D89}"/>
              </a:ext>
            </a:extLst>
          </p:cNvPr>
          <p:cNvSpPr>
            <a:spLocks noGrp="1"/>
          </p:cNvSpPr>
          <p:nvPr>
            <p:ph type="sldNum" sz="quarter" idx="12"/>
          </p:nvPr>
        </p:nvSpPr>
        <p:spPr/>
        <p:txBody>
          <a:bodyPr/>
          <a:lstStyle/>
          <a:p>
            <a:fld id="{FAEF9944-A4F6-4C59-AEBD-678D6480B8EA}" type="slidenum">
              <a:rPr lang="en-US" smtClean="0"/>
              <a:pPr/>
              <a:t>27</a:t>
            </a:fld>
            <a:endParaRPr lang="en-US"/>
          </a:p>
        </p:txBody>
      </p:sp>
    </p:spTree>
    <p:extLst>
      <p:ext uri="{BB962C8B-B14F-4D97-AF65-F5344CB8AC3E}">
        <p14:creationId xmlns:p14="http://schemas.microsoft.com/office/powerpoint/2010/main" val="2584578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810134" y="246941"/>
            <a:ext cx="3757857" cy="3776161"/>
          </a:xfrm>
        </p:spPr>
        <p:txBody>
          <a:bodyPr vert="horz" lIns="109728" tIns="109728" rIns="109728" bIns="91440" rtlCol="0" anchor="ctr">
            <a:noAutofit/>
          </a:bodyPr>
          <a:lstStyle/>
          <a:p>
            <a:pPr>
              <a:lnSpc>
                <a:spcPct val="150000"/>
              </a:lnSpc>
            </a:pPr>
            <a:r>
              <a:rPr lang="en-US" sz="2800" dirty="0">
                <a:solidFill>
                  <a:srgbClr val="004D86"/>
                </a:solidFill>
              </a:rPr>
              <a:t>Thank You!</a:t>
            </a:r>
            <a:br>
              <a:rPr lang="en-US" sz="2800" dirty="0">
                <a:solidFill>
                  <a:srgbClr val="004D86"/>
                </a:solidFill>
              </a:rPr>
            </a:br>
            <a:r>
              <a:rPr lang="en-US" sz="2400" dirty="0">
                <a:solidFill>
                  <a:srgbClr val="004D86"/>
                </a:solidFill>
              </a:rPr>
              <a:t>See you next time!</a:t>
            </a:r>
            <a:endParaRPr lang="en-US" sz="2400" dirty="0">
              <a:solidFill>
                <a:srgbClr val="FF0000"/>
              </a:solidFill>
            </a:endParaRPr>
          </a:p>
        </p:txBody>
      </p:sp>
      <p:graphicFrame>
        <p:nvGraphicFramePr>
          <p:cNvPr id="7" name="Content Placeholder 4">
            <a:extLst>
              <a:ext uri="{FF2B5EF4-FFF2-40B4-BE49-F238E27FC236}">
                <a16:creationId xmlns:a16="http://schemas.microsoft.com/office/drawing/2014/main" id="{7BA3F45F-F607-8791-44B9-5F53B334DCE9}"/>
              </a:ext>
            </a:extLst>
          </p:cNvPr>
          <p:cNvGraphicFramePr>
            <a:graphicFrameLocks noGrp="1"/>
          </p:cNvGraphicFramePr>
          <p:nvPr>
            <p:ph idx="4294967295"/>
            <p:extLst>
              <p:ext uri="{D42A27DB-BD31-4B8C-83A1-F6EECF244321}">
                <p14:modId xmlns:p14="http://schemas.microsoft.com/office/powerpoint/2010/main" val="885365075"/>
              </p:ext>
            </p:extLst>
          </p:nvPr>
        </p:nvGraphicFramePr>
        <p:xfrm>
          <a:off x="0" y="4022725"/>
          <a:ext cx="12744450" cy="335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Several images of people working together&#10;&#10;AI-generated content may be incorrect.">
            <a:extLst>
              <a:ext uri="{FF2B5EF4-FFF2-40B4-BE49-F238E27FC236}">
                <a16:creationId xmlns:a16="http://schemas.microsoft.com/office/drawing/2014/main" id="{69A5C0B3-369A-79F3-9E36-8833D63C647A}"/>
              </a:ext>
            </a:extLst>
          </p:cNvPr>
          <p:cNvPicPr>
            <a:picLocks noChangeAspect="1"/>
          </p:cNvPicPr>
          <p:nvPr/>
        </p:nvPicPr>
        <p:blipFill>
          <a:blip r:embed="rId8"/>
          <a:stretch>
            <a:fillRect/>
          </a:stretch>
        </p:blipFill>
        <p:spPr>
          <a:xfrm>
            <a:off x="5654351" y="246941"/>
            <a:ext cx="5526121" cy="3919982"/>
          </a:xfrm>
          <a:prstGeom prst="rect">
            <a:avLst/>
          </a:prstGeom>
        </p:spPr>
      </p:pic>
      <p:sp>
        <p:nvSpPr>
          <p:cNvPr id="3" name="Slide Number Placeholder 2">
            <a:extLst>
              <a:ext uri="{FF2B5EF4-FFF2-40B4-BE49-F238E27FC236}">
                <a16:creationId xmlns:a16="http://schemas.microsoft.com/office/drawing/2014/main" id="{4023AD3E-0AA9-3AD6-93C8-F7699DBB955A}"/>
              </a:ext>
            </a:extLst>
          </p:cNvPr>
          <p:cNvSpPr>
            <a:spLocks noGrp="1"/>
          </p:cNvSpPr>
          <p:nvPr>
            <p:ph type="sldNum" sz="quarter" idx="12"/>
          </p:nvPr>
        </p:nvSpPr>
        <p:spPr/>
        <p:txBody>
          <a:bodyPr/>
          <a:lstStyle/>
          <a:p>
            <a:fld id="{FAEF9944-A4F6-4C59-AEBD-678D6480B8EA}" type="slidenum">
              <a:rPr lang="en-US" smtClean="0"/>
              <a:pPr/>
              <a:t>28</a:t>
            </a:fld>
            <a:endParaRPr lang="en-US"/>
          </a:p>
        </p:txBody>
      </p:sp>
    </p:spTree>
    <p:extLst>
      <p:ext uri="{BB962C8B-B14F-4D97-AF65-F5344CB8AC3E}">
        <p14:creationId xmlns:p14="http://schemas.microsoft.com/office/powerpoint/2010/main" val="79820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ADC4A9A-0F59-2115-67B0-4152E6C26F8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BF4D233-ADDC-DB16-D140-1B70ECA5CC9E}"/>
              </a:ext>
            </a:extLst>
          </p:cNvPr>
          <p:cNvSpPr>
            <a:spLocks noGrp="1"/>
          </p:cNvSpPr>
          <p:nvPr>
            <p:ph type="body" idx="1"/>
          </p:nvPr>
        </p:nvSpPr>
        <p:spPr>
          <a:xfrm>
            <a:off x="1635104" y="4535791"/>
            <a:ext cx="9180747" cy="1947958"/>
          </a:xfrm>
        </p:spPr>
        <p:txBody>
          <a:bodyPr vert="horz" lIns="109728" tIns="109728" rIns="109728" bIns="91440" rtlCol="0" anchor="t">
            <a:noAutofit/>
          </a:bodyPr>
          <a:lstStyle/>
          <a:p>
            <a:pPr algn="l">
              <a:lnSpc>
                <a:spcPct val="140000"/>
              </a:lnSpc>
              <a:spcBef>
                <a:spcPts val="930"/>
              </a:spcBef>
            </a:pPr>
            <a:r>
              <a:rPr lang="en-US" sz="1400" b="1" dirty="0">
                <a:solidFill>
                  <a:srgbClr val="004D86"/>
                </a:solidFill>
              </a:rPr>
              <a:t>State Contracting Basics: </a:t>
            </a:r>
          </a:p>
          <a:p>
            <a:pPr marL="457200" indent="-457200" algn="l">
              <a:lnSpc>
                <a:spcPct val="140000"/>
              </a:lnSpc>
              <a:spcBef>
                <a:spcPts val="930"/>
              </a:spcBef>
              <a:buFont typeface="Arial" panose="020B0604020202020204" pitchFamily="34" charset="0"/>
              <a:buChar char="•"/>
            </a:pPr>
            <a:r>
              <a:rPr lang="en-US" sz="1400" b="1" dirty="0">
                <a:solidFill>
                  <a:srgbClr val="004D86"/>
                </a:solidFill>
              </a:rPr>
              <a:t>OFM Vendor Payee Registration </a:t>
            </a:r>
          </a:p>
          <a:p>
            <a:pPr marL="457200" indent="-457200" algn="l">
              <a:lnSpc>
                <a:spcPct val="140000"/>
              </a:lnSpc>
              <a:spcBef>
                <a:spcPts val="930"/>
              </a:spcBef>
              <a:buFont typeface="Arial" panose="020B0604020202020204" pitchFamily="34" charset="0"/>
              <a:buChar char="•"/>
            </a:pPr>
            <a:r>
              <a:rPr lang="en-US" sz="1400" b="1" dirty="0">
                <a:solidFill>
                  <a:srgbClr val="004D86"/>
                </a:solidFill>
              </a:rPr>
              <a:t>Sales Reporting </a:t>
            </a:r>
          </a:p>
          <a:p>
            <a:pPr marL="457200" indent="-457200" algn="l">
              <a:lnSpc>
                <a:spcPct val="140000"/>
              </a:lnSpc>
              <a:spcBef>
                <a:spcPts val="930"/>
              </a:spcBef>
              <a:buFont typeface="Arial" panose="020B0604020202020204" pitchFamily="34" charset="0"/>
              <a:buChar char="•"/>
            </a:pPr>
            <a:r>
              <a:rPr lang="en-US" sz="1400" b="1" dirty="0">
                <a:solidFill>
                  <a:srgbClr val="004D86"/>
                </a:solidFill>
              </a:rPr>
              <a:t>Small Business Registration &amp; Certifications </a:t>
            </a:r>
          </a:p>
          <a:p>
            <a:pPr marL="457200" indent="-457200" algn="l">
              <a:lnSpc>
                <a:spcPct val="140000"/>
              </a:lnSpc>
              <a:spcBef>
                <a:spcPts val="930"/>
              </a:spcBef>
              <a:buFont typeface="Arial" panose="020B0604020202020204" pitchFamily="34" charset="0"/>
              <a:buChar char="•"/>
            </a:pPr>
            <a:r>
              <a:rPr lang="en-US" sz="1400" b="1" dirty="0">
                <a:solidFill>
                  <a:srgbClr val="004D86"/>
                </a:solidFill>
              </a:rPr>
              <a:t>Scope &amp; Quote Process</a:t>
            </a:r>
          </a:p>
          <a:p>
            <a:pPr algn="l">
              <a:lnSpc>
                <a:spcPct val="140000"/>
              </a:lnSpc>
              <a:spcBef>
                <a:spcPts val="930"/>
              </a:spcBef>
            </a:pPr>
            <a:endParaRPr lang="en-US" sz="1400" b="1" dirty="0">
              <a:solidFill>
                <a:srgbClr val="004D86"/>
              </a:solidFill>
            </a:endParaRPr>
          </a:p>
          <a:p>
            <a:pPr algn="l">
              <a:lnSpc>
                <a:spcPct val="140000"/>
              </a:lnSpc>
              <a:spcBef>
                <a:spcPts val="930"/>
              </a:spcBef>
            </a:pPr>
            <a:endParaRPr lang="en-US" sz="1400" b="1" dirty="0">
              <a:solidFill>
                <a:srgbClr val="004D86"/>
              </a:solidFill>
            </a:endParaRPr>
          </a:p>
        </p:txBody>
      </p:sp>
      <p:pic>
        <p:nvPicPr>
          <p:cNvPr id="19" name="Picture 18" descr="A white building with a dome&#10;&#10;AI-generated content may be incorrect.">
            <a:extLst>
              <a:ext uri="{FF2B5EF4-FFF2-40B4-BE49-F238E27FC236}">
                <a16:creationId xmlns:a16="http://schemas.microsoft.com/office/drawing/2014/main" id="{A4BC69B0-A756-B748-A43A-AEB6B2BB62EF}"/>
              </a:ext>
            </a:extLst>
          </p:cNvPr>
          <p:cNvPicPr>
            <a:picLocks noChangeAspect="1"/>
          </p:cNvPicPr>
          <p:nvPr/>
        </p:nvPicPr>
        <p:blipFill>
          <a:blip r:embed="rId3"/>
          <a:stretch>
            <a:fillRect/>
          </a:stretch>
        </p:blipFill>
        <p:spPr>
          <a:xfrm>
            <a:off x="1635104" y="776032"/>
            <a:ext cx="8866641" cy="2754488"/>
          </a:xfrm>
          <a:prstGeom prst="rect">
            <a:avLst/>
          </a:prstGeom>
        </p:spPr>
      </p:pic>
      <p:sp>
        <p:nvSpPr>
          <p:cNvPr id="3" name="Slide Number Placeholder 2">
            <a:extLst>
              <a:ext uri="{FF2B5EF4-FFF2-40B4-BE49-F238E27FC236}">
                <a16:creationId xmlns:a16="http://schemas.microsoft.com/office/drawing/2014/main" id="{DEF4E3A4-881E-D0F9-0228-02FB3FACCE45}"/>
              </a:ext>
            </a:extLst>
          </p:cNvPr>
          <p:cNvSpPr>
            <a:spLocks noGrp="1"/>
          </p:cNvSpPr>
          <p:nvPr>
            <p:ph type="sldNum" sz="quarter" idx="12"/>
          </p:nvPr>
        </p:nvSpPr>
        <p:spPr/>
        <p:txBody>
          <a:bodyPr/>
          <a:lstStyle/>
          <a:p>
            <a:fld id="{FAEF9944-A4F6-4C59-AEBD-678D6480B8EA}" type="slidenum">
              <a:rPr lang="en-US" smtClean="0"/>
              <a:pPr/>
              <a:t>3</a:t>
            </a:fld>
            <a:endParaRPr lang="en-US"/>
          </a:p>
        </p:txBody>
      </p:sp>
    </p:spTree>
    <p:extLst>
      <p:ext uri="{BB962C8B-B14F-4D97-AF65-F5344CB8AC3E}">
        <p14:creationId xmlns:p14="http://schemas.microsoft.com/office/powerpoint/2010/main" val="1928741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p:txBody>
          <a:bodyPr/>
          <a:lstStyle/>
          <a:p>
            <a:r>
              <a:rPr lang="en-US" dirty="0">
                <a:solidFill>
                  <a:srgbClr val="004D86"/>
                </a:solidFill>
              </a:rPr>
              <a:t>OFM Vendor Payee Registration</a:t>
            </a:r>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quarter" idx="15"/>
          </p:nvPr>
        </p:nvSpPr>
        <p:spPr/>
        <p:txBody>
          <a:bodyPr>
            <a:normAutofit/>
          </a:bodyPr>
          <a:lstStyle/>
          <a:p>
            <a:r>
              <a:rPr lang="en-US" dirty="0"/>
              <a:t>Register for OFM at: </a:t>
            </a:r>
            <a:r>
              <a:rPr kumimoji="0" lang="en-US" sz="2800" b="0" i="0" u="none" strike="noStrike" kern="1200" cap="none" spc="0" normalizeH="0" baseline="0" noProof="0" dirty="0">
                <a:ln>
                  <a:noFill/>
                </a:ln>
                <a:solidFill>
                  <a:prstClr val="black"/>
                </a:solidFill>
                <a:effectLst/>
                <a:uLnTx/>
                <a:uFillTx/>
                <a:latin typeface="Aptos" panose="020B0004020202020204"/>
                <a:ea typeface="+mn-ea"/>
                <a:cs typeface="+mn-cs"/>
                <a:hlinkClick r:id="rId3"/>
              </a:rPr>
              <a:t>Vendor payee registration | Office of Financial Management</a:t>
            </a:r>
            <a:endParaRPr lang="en-US" dirty="0"/>
          </a:p>
          <a:p>
            <a:pPr marL="285750" indent="-285750">
              <a:buFont typeface="Arial" panose="020B0604020202020204" pitchFamily="34" charset="0"/>
              <a:buChar char="•"/>
            </a:pPr>
            <a:r>
              <a:rPr lang="en-US" sz="2000" dirty="0"/>
              <a:t>Enter business information. </a:t>
            </a:r>
          </a:p>
          <a:p>
            <a:pPr marL="285750" indent="-285750">
              <a:buFont typeface="Arial" panose="020B0604020202020204" pitchFamily="34" charset="0"/>
              <a:buChar char="•"/>
            </a:pPr>
            <a:r>
              <a:rPr lang="en-US" sz="2000" dirty="0"/>
              <a:t>Enter bank account information.</a:t>
            </a:r>
          </a:p>
          <a:p>
            <a:pPr marL="285750" indent="-285750">
              <a:buFont typeface="Arial" panose="020B0604020202020204" pitchFamily="34" charset="0"/>
              <a:buChar char="•"/>
            </a:pPr>
            <a:r>
              <a:rPr lang="en-US" sz="2000" dirty="0"/>
              <a:t>Watch email for notification of acceptance, rejection, or clarification.</a:t>
            </a:r>
          </a:p>
          <a:p>
            <a:endParaRPr lang="en-US" dirty="0"/>
          </a:p>
        </p:txBody>
      </p:sp>
      <p:sp>
        <p:nvSpPr>
          <p:cNvPr id="11" name="Rectangle 10">
            <a:extLst>
              <a:ext uri="{FF2B5EF4-FFF2-40B4-BE49-F238E27FC236}">
                <a16:creationId xmlns:a16="http://schemas.microsoft.com/office/drawing/2014/main" id="{87F13962-51D6-EED9-A95B-63C9A69778EC}"/>
              </a:ext>
            </a:extLst>
          </p:cNvPr>
          <p:cNvSpPr/>
          <p:nvPr/>
        </p:nvSpPr>
        <p:spPr>
          <a:xfrm>
            <a:off x="0" y="0"/>
            <a:ext cx="463229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C070C53-AF8E-5867-3A74-520CBABC98FE}"/>
              </a:ext>
            </a:extLst>
          </p:cNvPr>
          <p:cNvPicPr>
            <a:picLocks noChangeAspect="1"/>
          </p:cNvPicPr>
          <p:nvPr/>
        </p:nvPicPr>
        <p:blipFill>
          <a:blip r:embed="rId4"/>
          <a:stretch>
            <a:fillRect/>
          </a:stretch>
        </p:blipFill>
        <p:spPr>
          <a:xfrm>
            <a:off x="236615" y="732692"/>
            <a:ext cx="4159060" cy="5363308"/>
          </a:xfrm>
          <a:prstGeom prst="rect">
            <a:avLst/>
          </a:prstGeom>
        </p:spPr>
      </p:pic>
      <p:sp>
        <p:nvSpPr>
          <p:cNvPr id="5" name="Slide Number Placeholder 4">
            <a:extLst>
              <a:ext uri="{FF2B5EF4-FFF2-40B4-BE49-F238E27FC236}">
                <a16:creationId xmlns:a16="http://schemas.microsoft.com/office/drawing/2014/main" id="{F69AF338-2585-6473-C91C-409D96DEDE69}"/>
              </a:ext>
            </a:extLst>
          </p:cNvPr>
          <p:cNvSpPr>
            <a:spLocks noGrp="1"/>
          </p:cNvSpPr>
          <p:nvPr>
            <p:ph type="sldNum" sz="quarter" idx="12"/>
          </p:nvPr>
        </p:nvSpPr>
        <p:spPr/>
        <p:txBody>
          <a:bodyPr/>
          <a:lstStyle/>
          <a:p>
            <a:fld id="{FAEF9944-A4F6-4C59-AEBD-678D6480B8EA}" type="slidenum">
              <a:rPr lang="en-US" smtClean="0"/>
              <a:pPr/>
              <a:t>4</a:t>
            </a:fld>
            <a:endParaRPr lang="en-US"/>
          </a:p>
        </p:txBody>
      </p:sp>
    </p:spTree>
    <p:extLst>
      <p:ext uri="{BB962C8B-B14F-4D97-AF65-F5344CB8AC3E}">
        <p14:creationId xmlns:p14="http://schemas.microsoft.com/office/powerpoint/2010/main" val="1170108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09C0409-E4E2-B7D8-A74B-876BE45089E4}"/>
            </a:ext>
          </a:extLst>
        </p:cNvPr>
        <p:cNvGrpSpPr/>
        <p:nvPr/>
      </p:nvGrpSpPr>
      <p:grpSpPr>
        <a:xfrm>
          <a:off x="0" y="0"/>
          <a:ext cx="0" cy="0"/>
          <a:chOff x="0" y="0"/>
          <a:chExt cx="0" cy="0"/>
        </a:xfrm>
      </p:grpSpPr>
      <p:sp>
        <p:nvSpPr>
          <p:cNvPr id="120" name="Rectangle 11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 name="Rectangle 12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4420926"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gnifying glass showing decling performance">
            <a:extLst>
              <a:ext uri="{FF2B5EF4-FFF2-40B4-BE49-F238E27FC236}">
                <a16:creationId xmlns:a16="http://schemas.microsoft.com/office/drawing/2014/main" id="{F9F308B5-DE07-F135-E30D-B1F2FA5F9018}"/>
              </a:ext>
            </a:extLst>
          </p:cNvPr>
          <p:cNvPicPr>
            <a:picLocks noChangeAspect="1"/>
          </p:cNvPicPr>
          <p:nvPr/>
        </p:nvPicPr>
        <p:blipFill>
          <a:blip r:embed="rId3"/>
          <a:srcRect l="5925" r="38863"/>
          <a:stretch>
            <a:fillRect/>
          </a:stretch>
        </p:blipFill>
        <p:spPr>
          <a:xfrm>
            <a:off x="20" y="719747"/>
            <a:ext cx="4458058" cy="5389675"/>
          </a:xfrm>
          <a:prstGeom prst="rect">
            <a:avLst/>
          </a:prstGeom>
        </p:spPr>
      </p:pic>
      <p:sp>
        <p:nvSpPr>
          <p:cNvPr id="124" name="Rectangle 123">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46359"/>
            <a:ext cx="4426072" cy="7116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748578"/>
            <a:ext cx="7765922" cy="54190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2BD6E-A050-1E35-F04B-1FF5BC551E5B}"/>
              </a:ext>
            </a:extLst>
          </p:cNvPr>
          <p:cNvSpPr>
            <a:spLocks noGrp="1"/>
          </p:cNvSpPr>
          <p:nvPr>
            <p:ph type="title"/>
          </p:nvPr>
        </p:nvSpPr>
        <p:spPr>
          <a:xfrm>
            <a:off x="4919472" y="1056362"/>
            <a:ext cx="6627226" cy="1154102"/>
          </a:xfrm>
        </p:spPr>
        <p:txBody>
          <a:bodyPr vert="horz" lIns="109728" tIns="109728" rIns="109728" bIns="91440" rtlCol="0" anchor="ctr">
            <a:normAutofit/>
          </a:bodyPr>
          <a:lstStyle/>
          <a:p>
            <a:pPr>
              <a:lnSpc>
                <a:spcPct val="150000"/>
              </a:lnSpc>
            </a:pPr>
            <a:r>
              <a:rPr lang="en-US" sz="3600">
                <a:solidFill>
                  <a:schemeClr val="tx1">
                    <a:lumMod val="75000"/>
                    <a:lumOff val="25000"/>
                  </a:schemeClr>
                </a:solidFill>
              </a:rPr>
              <a:t>Sales Reporting</a:t>
            </a:r>
            <a:endParaRPr lang="en-US" sz="3600" dirty="0">
              <a:solidFill>
                <a:schemeClr val="tx1">
                  <a:lumMod val="75000"/>
                  <a:lumOff val="25000"/>
                </a:schemeClr>
              </a:solidFill>
            </a:endParaRPr>
          </a:p>
        </p:txBody>
      </p:sp>
      <p:sp>
        <p:nvSpPr>
          <p:cNvPr id="126" name="Rectangle 125">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105A6D-5258-8F46-CFBD-56FF2CE3A421}"/>
              </a:ext>
            </a:extLst>
          </p:cNvPr>
          <p:cNvSpPr>
            <a:spLocks noGrp="1"/>
          </p:cNvSpPr>
          <p:nvPr>
            <p:ph sz="quarter" idx="17"/>
          </p:nvPr>
        </p:nvSpPr>
        <p:spPr>
          <a:xfrm>
            <a:off x="4921856" y="1920240"/>
            <a:ext cx="6924703" cy="4183368"/>
          </a:xfrm>
        </p:spPr>
        <p:txBody>
          <a:bodyPr vert="horz" lIns="109728" tIns="109728" rIns="109728" bIns="91440" rtlCol="0" anchor="t">
            <a:normAutofit/>
          </a:bodyPr>
          <a:lstStyle/>
          <a:p>
            <a:pPr marL="0" marR="0" lvl="0" indent="-228600" fontAlgn="auto">
              <a:lnSpc>
                <a:spcPct val="130000"/>
              </a:lnSpc>
              <a:spcAft>
                <a:spcPts val="0"/>
              </a:spcAft>
              <a:buClrTx/>
              <a:buSzTx/>
              <a:buFont typeface="Corbel" panose="020B0503020204020204" pitchFamily="34" charset="0"/>
              <a:buChar char="•"/>
              <a:tabLst/>
              <a:defRPr/>
            </a:pPr>
            <a:r>
              <a:rPr lang="en-US" sz="1400" dirty="0"/>
              <a:t>Complete Sales Report at the following link: </a:t>
            </a:r>
            <a:r>
              <a:rPr lang="en-US" sz="1400" b="1" dirty="0">
                <a:hlinkClick r:id="rId4"/>
              </a:rPr>
              <a:t>DES Login</a:t>
            </a:r>
            <a:r>
              <a:rPr lang="en-US" sz="1400" dirty="0"/>
              <a:t>.</a:t>
            </a:r>
          </a:p>
          <a:p>
            <a:pPr marL="0">
              <a:lnSpc>
                <a:spcPct val="130000"/>
              </a:lnSpc>
              <a:buFont typeface="Corbel" panose="020B0503020204020204" pitchFamily="34" charset="0"/>
              <a:buChar char="•"/>
            </a:pPr>
            <a:r>
              <a:rPr lang="en-US" sz="1400" dirty="0"/>
              <a:t>Pay management fee for all revenue generated through the statewide contract during the quarter. </a:t>
            </a:r>
            <a:r>
              <a:rPr lang="en-US" sz="1400" i="1" dirty="0"/>
              <a:t>Management fee amounts vary. You can find details about your management fee in your contract document.    </a:t>
            </a:r>
          </a:p>
          <a:p>
            <a:pPr lvl="1">
              <a:lnSpc>
                <a:spcPct val="130000"/>
              </a:lnSpc>
            </a:pPr>
            <a:r>
              <a:rPr lang="en-US" sz="1400" dirty="0"/>
              <a:t>	</a:t>
            </a:r>
            <a:r>
              <a:rPr lang="en-US" sz="1400" b="1" dirty="0"/>
              <a:t>Gross receipts = total revenue, not profit </a:t>
            </a:r>
          </a:p>
          <a:p>
            <a:pPr lvl="1">
              <a:lnSpc>
                <a:spcPct val="130000"/>
              </a:lnSpc>
            </a:pPr>
            <a:r>
              <a:rPr lang="en-US" sz="1400" b="1" dirty="0"/>
              <a:t>	(total income before expenses)</a:t>
            </a:r>
          </a:p>
          <a:p>
            <a:pPr marL="0">
              <a:lnSpc>
                <a:spcPct val="130000"/>
              </a:lnSpc>
              <a:buFont typeface="Corbel" panose="020B0503020204020204" pitchFamily="34" charset="0"/>
              <a:buChar char="•"/>
            </a:pPr>
            <a:r>
              <a:rPr lang="en-US" sz="1400" dirty="0"/>
              <a:t>Invoice will be posted in account and emailed to you.</a:t>
            </a:r>
          </a:p>
          <a:p>
            <a:pPr lvl="1" indent="-285750">
              <a:lnSpc>
                <a:spcPct val="130000"/>
              </a:lnSpc>
              <a:buFont typeface="Corbel" panose="020B0503020204020204" pitchFamily="34" charset="0"/>
              <a:buChar char="—"/>
            </a:pPr>
            <a:r>
              <a:rPr lang="en-US" sz="1400" dirty="0"/>
              <a:t>You must call the DES Payment Processing department at (360) 725-5700 to pay your invoice. You cannot pay through an online account.</a:t>
            </a:r>
          </a:p>
        </p:txBody>
      </p:sp>
      <p:sp>
        <p:nvSpPr>
          <p:cNvPr id="127" name="Rectangle 126">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BCFB537-4D6F-8D86-D3DF-151F4EB3AA0C}"/>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5</a:t>
            </a:fld>
            <a:endParaRPr lang="en-US" sz="1600" b="1"/>
          </a:p>
        </p:txBody>
      </p:sp>
    </p:spTree>
    <p:extLst>
      <p:ext uri="{BB962C8B-B14F-4D97-AF65-F5344CB8AC3E}">
        <p14:creationId xmlns:p14="http://schemas.microsoft.com/office/powerpoint/2010/main" val="145736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27E43E8-4218-7C73-DF3E-DEA4EAE7BD15}"/>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1C552-BD26-EF9D-8352-B12181C4AA3E}"/>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40000"/>
              </a:lnSpc>
            </a:pPr>
            <a:r>
              <a:rPr lang="en-US" sz="2800"/>
              <a:t>Small Business Registrations &amp; Certifications</a:t>
            </a:r>
          </a:p>
        </p:txBody>
      </p:sp>
      <p:sp>
        <p:nvSpPr>
          <p:cNvPr id="59" name="Rectangle 58">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96E74B4-0A3B-FB09-60CE-F11763CF9BEC}"/>
              </a:ext>
            </a:extLst>
          </p:cNvPr>
          <p:cNvSpPr txBox="1">
            <a:spLocks/>
          </p:cNvSpPr>
          <p:nvPr/>
        </p:nvSpPr>
        <p:spPr>
          <a:xfrm>
            <a:off x="1434622" y="3707541"/>
            <a:ext cx="5117253" cy="2505801"/>
          </a:xfrm>
          <a:prstGeom prst="rect">
            <a:avLst/>
          </a:prstGeom>
        </p:spPr>
        <p:txBody>
          <a:bodyPr vert="horz" lIns="109728" tIns="109728" rIns="109728" bIns="91440" rtlCol="0" anchor="t">
            <a:normAutofit fontScale="92500" lnSpcReduction="20000"/>
          </a:bodyPr>
          <a:lstStyle>
            <a:lvl1pPr marL="285750" indent="-285750" algn="l" defTabSz="914400" rtl="0" eaLnBrk="1" latinLnBrk="0" hangingPunct="1">
              <a:lnSpc>
                <a:spcPct val="125000"/>
              </a:lnSpc>
              <a:spcBef>
                <a:spcPts val="930"/>
              </a:spcBef>
              <a:spcAft>
                <a:spcPts val="600"/>
              </a:spcAft>
              <a:buFont typeface="Wingdings" panose="05000000000000000000" pitchFamily="2" charset="2"/>
              <a:buChar char="§"/>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25000"/>
              </a:lnSpc>
              <a:spcBef>
                <a:spcPts val="930"/>
              </a:spcBef>
              <a:spcAft>
                <a:spcPts val="600"/>
              </a:spcAft>
              <a:buFont typeface="Corbel" panose="020B0503020204020204" pitchFamily="34" charset="0"/>
              <a:buNone/>
              <a:defRPr sz="18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25000"/>
              </a:lnSpc>
              <a:spcBef>
                <a:spcPts val="930"/>
              </a:spcBef>
              <a:spcAft>
                <a:spcPts val="600"/>
              </a:spcAft>
              <a:buFont typeface="Corbel" panose="020B0503020204020204" pitchFamily="34" charset="0"/>
              <a:buChar char="–"/>
              <a:defRPr sz="18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25000"/>
              </a:lnSpc>
              <a:spcBef>
                <a:spcPts val="930"/>
              </a:spcBef>
              <a:spcAft>
                <a:spcPts val="600"/>
              </a:spcAft>
              <a:buFont typeface="Corbel" panose="020B0503020204020204" pitchFamily="34" charset="0"/>
              <a:buChar char="–"/>
              <a:defRPr sz="18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25000"/>
              </a:lnSpc>
              <a:spcBef>
                <a:spcPts val="930"/>
              </a:spcBef>
              <a:spcAft>
                <a:spcPts val="600"/>
              </a:spcAft>
              <a:buFont typeface="Corbel" panose="020B0503020204020204" pitchFamily="34" charset="0"/>
              <a:buChar char="–"/>
              <a:defRPr sz="18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130000"/>
              </a:lnSpc>
              <a:buFont typeface="Arial" panose="020B0604020202020204" pitchFamily="34" charset="0"/>
              <a:buChar char="•"/>
            </a:pPr>
            <a:r>
              <a:rPr lang="en-US" sz="1500" dirty="0"/>
              <a:t>Small business certifications (small business, veteran, MBE/</a:t>
            </a:r>
            <a:r>
              <a:rPr lang="en-US" sz="1500" dirty="0" err="1"/>
              <a:t>WBE</a:t>
            </a:r>
            <a:r>
              <a:rPr lang="en-US" sz="1500" dirty="0"/>
              <a:t>, etc.), if any, are listed next to firms on the DES contract portal page. </a:t>
            </a:r>
          </a:p>
          <a:p>
            <a:pPr>
              <a:lnSpc>
                <a:spcPct val="130000"/>
              </a:lnSpc>
              <a:buFont typeface="Arial" panose="020B0604020202020204" pitchFamily="34" charset="0"/>
              <a:buChar char="•"/>
            </a:pPr>
            <a:r>
              <a:rPr lang="en-US" sz="1500" dirty="0"/>
              <a:t>If you obtain </a:t>
            </a:r>
            <a:r>
              <a:rPr lang="en-US" sz="1500" dirty="0" err="1"/>
              <a:t>OMWBE</a:t>
            </a:r>
            <a:r>
              <a:rPr lang="en-US" sz="1500" dirty="0"/>
              <a:t> certification (or your certification status changes) after your contract award, notify your contracting officer to update your file.</a:t>
            </a:r>
          </a:p>
          <a:p>
            <a:pPr marL="0">
              <a:lnSpc>
                <a:spcPct val="130000"/>
              </a:lnSpc>
              <a:buFont typeface="Corbel" panose="020B0503020204020204" pitchFamily="34" charset="0"/>
            </a:pPr>
            <a:endParaRPr lang="en-US" sz="1300" dirty="0"/>
          </a:p>
        </p:txBody>
      </p:sp>
      <p:sp>
        <p:nvSpPr>
          <p:cNvPr id="64" name="Rectangle 63">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ue and white circle with a grey ribbon&#10;&#10;AI-generated content may be incorrect.">
            <a:extLst>
              <a:ext uri="{FF2B5EF4-FFF2-40B4-BE49-F238E27FC236}">
                <a16:creationId xmlns:a16="http://schemas.microsoft.com/office/drawing/2014/main" id="{BEC66B93-9F52-7BEE-9A9B-06FAB5175CD9}"/>
              </a:ext>
            </a:extLst>
          </p:cNvPr>
          <p:cNvPicPr>
            <a:picLocks noGrp="1" noChangeAspect="1"/>
          </p:cNvPicPr>
          <p:nvPr>
            <p:ph sz="quarter" idx="17"/>
          </p:nvPr>
        </p:nvPicPr>
        <p:blipFill>
          <a:blip r:embed="rId3"/>
          <a:stretch>
            <a:fillRect/>
          </a:stretch>
        </p:blipFill>
        <p:spPr>
          <a:xfrm>
            <a:off x="7344569" y="1215596"/>
            <a:ext cx="4362798" cy="4362798"/>
          </a:xfrm>
          <a:prstGeom prst="rect">
            <a:avLst/>
          </a:prstGeom>
        </p:spPr>
      </p:pic>
      <p:sp>
        <p:nvSpPr>
          <p:cNvPr id="4" name="Slide Number Placeholder 3">
            <a:extLst>
              <a:ext uri="{FF2B5EF4-FFF2-40B4-BE49-F238E27FC236}">
                <a16:creationId xmlns:a16="http://schemas.microsoft.com/office/drawing/2014/main" id="{1CFF4BC7-788D-D153-FD10-7F722FB852A3}"/>
              </a:ext>
            </a:extLst>
          </p:cNvPr>
          <p:cNvSpPr>
            <a:spLocks noGrp="1"/>
          </p:cNvSpPr>
          <p:nvPr>
            <p:ph type="sldNum" sz="quarter" idx="12"/>
          </p:nvPr>
        </p:nvSpPr>
        <p:spPr/>
        <p:txBody>
          <a:bodyPr/>
          <a:lstStyle/>
          <a:p>
            <a:fld id="{FAEF9944-A4F6-4C59-AEBD-678D6480B8EA}" type="slidenum">
              <a:rPr lang="en-US" smtClean="0"/>
              <a:pPr/>
              <a:t>6</a:t>
            </a:fld>
            <a:endParaRPr lang="en-US"/>
          </a:p>
        </p:txBody>
      </p:sp>
    </p:spTree>
    <p:extLst>
      <p:ext uri="{BB962C8B-B14F-4D97-AF65-F5344CB8AC3E}">
        <p14:creationId xmlns:p14="http://schemas.microsoft.com/office/powerpoint/2010/main" val="421252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8818-6195-0E86-720D-995CCF569E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48FD4-62EE-B341-A75E-B282E409E8F3}"/>
              </a:ext>
            </a:extLst>
          </p:cNvPr>
          <p:cNvSpPr>
            <a:spLocks noGrp="1"/>
          </p:cNvSpPr>
          <p:nvPr>
            <p:ph type="title"/>
          </p:nvPr>
        </p:nvSpPr>
        <p:spPr/>
        <p:txBody>
          <a:bodyPr/>
          <a:lstStyle/>
          <a:p>
            <a:r>
              <a:rPr lang="en-US" dirty="0"/>
              <a:t>Scope &amp; Quote Process</a:t>
            </a:r>
          </a:p>
        </p:txBody>
      </p:sp>
      <p:sp>
        <p:nvSpPr>
          <p:cNvPr id="3" name="Content Placeholder 2">
            <a:extLst>
              <a:ext uri="{FF2B5EF4-FFF2-40B4-BE49-F238E27FC236}">
                <a16:creationId xmlns:a16="http://schemas.microsoft.com/office/drawing/2014/main" id="{1EC7528F-1846-741E-41BE-ED70F521EEC7}"/>
              </a:ext>
            </a:extLst>
          </p:cNvPr>
          <p:cNvSpPr>
            <a:spLocks noGrp="1"/>
          </p:cNvSpPr>
          <p:nvPr>
            <p:ph sz="quarter" idx="18"/>
          </p:nvPr>
        </p:nvSpPr>
        <p:spPr>
          <a:xfrm>
            <a:off x="1542563" y="2590800"/>
            <a:ext cx="5029200" cy="4110038"/>
          </a:xfrm>
        </p:spPr>
        <p:txBody>
          <a:bodyPr>
            <a:normAutofit fontScale="47500" lnSpcReduction="20000"/>
          </a:bodyPr>
          <a:lstStyle/>
          <a:p>
            <a:pPr marL="285750" indent="-285750">
              <a:buFont typeface="Arial" panose="020B0604020202020204" pitchFamily="34" charset="0"/>
              <a:buChar char="•"/>
            </a:pPr>
            <a:r>
              <a:rPr lang="en-US" sz="3800" dirty="0"/>
              <a:t>Agencies will research firms</a:t>
            </a:r>
          </a:p>
          <a:p>
            <a:pPr marL="569214" lvl="1" indent="-285750">
              <a:lnSpc>
                <a:spcPct val="145000"/>
              </a:lnSpc>
              <a:buFont typeface="Meiryo" panose="020B0604030504040204" pitchFamily="34" charset="-128"/>
              <a:buChar char="—"/>
            </a:pPr>
            <a:r>
              <a:rPr lang="en-US" sz="3400" dirty="0"/>
              <a:t>They conduct preliminary research to narrow down firms.</a:t>
            </a:r>
          </a:p>
          <a:p>
            <a:pPr marL="569214" lvl="1" indent="-285750">
              <a:lnSpc>
                <a:spcPct val="145000"/>
              </a:lnSpc>
              <a:buFont typeface="Meiryo" panose="020B0604030504040204" pitchFamily="34" charset="-128"/>
              <a:buChar char="—"/>
            </a:pPr>
            <a:r>
              <a:rPr lang="en-US" sz="3400" dirty="0"/>
              <a:t>You should consider what the agency is looking for.</a:t>
            </a:r>
          </a:p>
          <a:p>
            <a:pPr marL="285750" indent="-285750">
              <a:buFont typeface="Arial" panose="020B0604020202020204" pitchFamily="34" charset="0"/>
              <a:buChar char="•"/>
            </a:pPr>
            <a:r>
              <a:rPr lang="en-US" sz="3800" dirty="0"/>
              <a:t>Outreach process</a:t>
            </a:r>
          </a:p>
          <a:p>
            <a:pPr marL="569214" lvl="1" indent="-285750">
              <a:lnSpc>
                <a:spcPct val="145000"/>
              </a:lnSpc>
              <a:buFont typeface="Meiryo" panose="020B0604030504040204" pitchFamily="34" charset="-128"/>
              <a:buChar char="—"/>
            </a:pPr>
            <a:r>
              <a:rPr lang="en-US" sz="3400" dirty="0"/>
              <a:t>Agencies reach out to vendor(s) of interest to request quotes.</a:t>
            </a:r>
          </a:p>
        </p:txBody>
      </p:sp>
      <p:sp>
        <p:nvSpPr>
          <p:cNvPr id="4" name="Content Placeholder 3">
            <a:extLst>
              <a:ext uri="{FF2B5EF4-FFF2-40B4-BE49-F238E27FC236}">
                <a16:creationId xmlns:a16="http://schemas.microsoft.com/office/drawing/2014/main" id="{F94F3920-02FE-45B0-A2A6-AF24ECF95473}"/>
              </a:ext>
            </a:extLst>
          </p:cNvPr>
          <p:cNvSpPr>
            <a:spLocks noGrp="1"/>
          </p:cNvSpPr>
          <p:nvPr>
            <p:ph sz="quarter" idx="17"/>
          </p:nvPr>
        </p:nvSpPr>
        <p:spPr>
          <a:xfrm>
            <a:off x="6739097" y="2590800"/>
            <a:ext cx="5029200" cy="3718557"/>
          </a:xfrm>
        </p:spPr>
        <p:txBody>
          <a:bodyPr>
            <a:normAutofit/>
          </a:bodyPr>
          <a:lstStyle/>
          <a:p>
            <a:pPr marL="285750" lvl="1" indent="-285750">
              <a:buFont typeface="Arial" panose="020B0604020202020204" pitchFamily="34" charset="0"/>
              <a:buChar char="•"/>
            </a:pPr>
            <a:r>
              <a:rPr lang="en-US" dirty="0"/>
              <a:t>Agencies may request</a:t>
            </a:r>
          </a:p>
          <a:p>
            <a:pPr marL="569214" lvl="1" indent="-285750">
              <a:lnSpc>
                <a:spcPct val="145000"/>
              </a:lnSpc>
              <a:buFont typeface="Meiryo" panose="020B0604030504040204" pitchFamily="34" charset="-128"/>
              <a:buChar char="—"/>
            </a:pPr>
            <a:r>
              <a:rPr lang="en-US" sz="1600" dirty="0"/>
              <a:t>Technical approach</a:t>
            </a:r>
            <a:endParaRPr lang="en-US" sz="1600" dirty="0">
              <a:highlight>
                <a:srgbClr val="FFFF00"/>
              </a:highlight>
            </a:endParaRPr>
          </a:p>
          <a:p>
            <a:pPr marL="569214" lvl="1" indent="-285750">
              <a:lnSpc>
                <a:spcPct val="145000"/>
              </a:lnSpc>
              <a:buFont typeface="Meiryo" panose="020B0604030504040204" pitchFamily="34" charset="-128"/>
              <a:buChar char="—"/>
            </a:pPr>
            <a:r>
              <a:rPr lang="en-US" sz="1600" dirty="0"/>
              <a:t>Firm/staff qualifications</a:t>
            </a:r>
          </a:p>
          <a:p>
            <a:pPr marL="569214" lvl="1" indent="-285750">
              <a:lnSpc>
                <a:spcPct val="145000"/>
              </a:lnSpc>
              <a:buFont typeface="Meiryo" panose="020B0604030504040204" pitchFamily="34" charset="-128"/>
              <a:buChar char="—"/>
            </a:pPr>
            <a:r>
              <a:rPr lang="en-US" sz="1600" dirty="0"/>
              <a:t>Price quote (cost of firm’s goods or  services, materials, and other direct costs related to the scope of work)</a:t>
            </a:r>
          </a:p>
          <a:p>
            <a:endParaRPr lang="en-US" dirty="0"/>
          </a:p>
        </p:txBody>
      </p:sp>
      <p:sp>
        <p:nvSpPr>
          <p:cNvPr id="6" name="Slide Number Placeholder 5">
            <a:extLst>
              <a:ext uri="{FF2B5EF4-FFF2-40B4-BE49-F238E27FC236}">
                <a16:creationId xmlns:a16="http://schemas.microsoft.com/office/drawing/2014/main" id="{5B78A975-B3FF-C630-619D-A0452D61255D}"/>
              </a:ext>
            </a:extLst>
          </p:cNvPr>
          <p:cNvSpPr>
            <a:spLocks noGrp="1"/>
          </p:cNvSpPr>
          <p:nvPr>
            <p:ph type="sldNum" sz="quarter" idx="12"/>
          </p:nvPr>
        </p:nvSpPr>
        <p:spPr/>
        <p:txBody>
          <a:bodyPr/>
          <a:lstStyle/>
          <a:p>
            <a:fld id="{FAEF9944-A4F6-4C59-AEBD-678D6480B8EA}" type="slidenum">
              <a:rPr lang="en-US" smtClean="0"/>
              <a:pPr/>
              <a:t>7</a:t>
            </a:fld>
            <a:endParaRPr lang="en-US"/>
          </a:p>
        </p:txBody>
      </p:sp>
    </p:spTree>
    <p:extLst>
      <p:ext uri="{BB962C8B-B14F-4D97-AF65-F5344CB8AC3E}">
        <p14:creationId xmlns:p14="http://schemas.microsoft.com/office/powerpoint/2010/main" val="319390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B763D49-E51F-9DC2-983E-786A9350D86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C47C22D-0E0F-8078-C99D-F2BDD94024E6}"/>
              </a:ext>
            </a:extLst>
          </p:cNvPr>
          <p:cNvSpPr>
            <a:spLocks noGrp="1"/>
          </p:cNvSpPr>
          <p:nvPr>
            <p:ph type="body" idx="1"/>
          </p:nvPr>
        </p:nvSpPr>
        <p:spPr>
          <a:xfrm>
            <a:off x="1648958" y="4607731"/>
            <a:ext cx="9180747" cy="1654346"/>
          </a:xfrm>
        </p:spPr>
        <p:txBody>
          <a:bodyPr vert="horz" lIns="109728" tIns="109728" rIns="109728" bIns="91440" rtlCol="0" anchor="t">
            <a:normAutofit fontScale="92500" lnSpcReduction="20000"/>
          </a:bodyPr>
          <a:lstStyle/>
          <a:p>
            <a:pPr algn="l">
              <a:lnSpc>
                <a:spcPct val="140000"/>
              </a:lnSpc>
              <a:spcBef>
                <a:spcPts val="930"/>
              </a:spcBef>
            </a:pPr>
            <a:r>
              <a:rPr lang="en-US" sz="2800" b="1" dirty="0">
                <a:solidFill>
                  <a:srgbClr val="004D86"/>
                </a:solidFill>
              </a:rPr>
              <a:t>Proactive &amp; Complimentary Marketing: </a:t>
            </a:r>
            <a:br>
              <a:rPr lang="en-US" sz="2800" b="1" dirty="0">
                <a:solidFill>
                  <a:srgbClr val="004D86"/>
                </a:solidFill>
              </a:rPr>
            </a:br>
            <a:r>
              <a:rPr lang="en-US" sz="2800" b="1" dirty="0">
                <a:solidFill>
                  <a:srgbClr val="004D86"/>
                </a:solidFill>
              </a:rPr>
              <a:t>Direct Buys, Rosters (</a:t>
            </a:r>
            <a:r>
              <a:rPr lang="en-US" sz="2800" b="1" dirty="0" err="1">
                <a:solidFill>
                  <a:srgbClr val="004D86"/>
                </a:solidFill>
              </a:rPr>
              <a:t>MRSC</a:t>
            </a:r>
            <a:r>
              <a:rPr lang="en-US" sz="2800" b="1" dirty="0">
                <a:solidFill>
                  <a:srgbClr val="004D86"/>
                </a:solidFill>
              </a:rPr>
              <a:t>, </a:t>
            </a:r>
            <a:r>
              <a:rPr lang="en-US" sz="2800" b="1" dirty="0" err="1">
                <a:solidFill>
                  <a:srgbClr val="004D86"/>
                </a:solidFill>
              </a:rPr>
              <a:t>DSBS</a:t>
            </a:r>
            <a:r>
              <a:rPr lang="en-US" sz="2800" b="1" dirty="0">
                <a:solidFill>
                  <a:srgbClr val="004D86"/>
                </a:solidFill>
              </a:rPr>
              <a:t>, </a:t>
            </a:r>
            <a:r>
              <a:rPr lang="en-US" sz="2800" b="1" dirty="0" err="1">
                <a:solidFill>
                  <a:srgbClr val="004D86"/>
                </a:solidFill>
              </a:rPr>
              <a:t>OMWBE</a:t>
            </a:r>
            <a:r>
              <a:rPr lang="en-US" sz="2800" b="1" dirty="0">
                <a:solidFill>
                  <a:srgbClr val="004D86"/>
                </a:solidFill>
              </a:rPr>
              <a:t>, Etc.), &amp; Business Databases</a:t>
            </a:r>
            <a:endParaRPr lang="en-US" dirty="0">
              <a:solidFill>
                <a:srgbClr val="004D86"/>
              </a:solidFill>
            </a:endParaRPr>
          </a:p>
        </p:txBody>
      </p:sp>
      <p:sp>
        <p:nvSpPr>
          <p:cNvPr id="13" name="TextBox 12">
            <a:extLst>
              <a:ext uri="{FF2B5EF4-FFF2-40B4-BE49-F238E27FC236}">
                <a16:creationId xmlns:a16="http://schemas.microsoft.com/office/drawing/2014/main" id="{93F04450-405A-4CCF-E5E2-F89A87322BC7}"/>
              </a:ext>
            </a:extLst>
          </p:cNvPr>
          <p:cNvSpPr txBox="1"/>
          <p:nvPr/>
        </p:nvSpPr>
        <p:spPr>
          <a:xfrm>
            <a:off x="0" y="0"/>
            <a:ext cx="12191999" cy="3916905"/>
          </a:xfrm>
          <a:prstGeom prst="rect">
            <a:avLst/>
          </a:prstGeom>
          <a:solidFill>
            <a:srgbClr val="F1FFE8"/>
          </a:solidFill>
        </p:spPr>
        <p:txBody>
          <a:bodyPr wrap="square" rtlCol="0">
            <a:spAutoFit/>
          </a:bodyPr>
          <a:lstStyle/>
          <a:p>
            <a:endParaRPr lang="en-US" dirty="0"/>
          </a:p>
        </p:txBody>
      </p:sp>
      <p:pic>
        <p:nvPicPr>
          <p:cNvPr id="11" name="Picture 10" descr="A person looking at a computer screen&#10;&#10;AI-generated content may be incorrect.">
            <a:extLst>
              <a:ext uri="{FF2B5EF4-FFF2-40B4-BE49-F238E27FC236}">
                <a16:creationId xmlns:a16="http://schemas.microsoft.com/office/drawing/2014/main" id="{8E42C32C-34D4-1760-F624-0A0B5E1261E1}"/>
              </a:ext>
            </a:extLst>
          </p:cNvPr>
          <p:cNvPicPr>
            <a:picLocks noChangeAspect="1"/>
          </p:cNvPicPr>
          <p:nvPr/>
        </p:nvPicPr>
        <p:blipFill>
          <a:blip r:embed="rId3"/>
          <a:stretch>
            <a:fillRect/>
          </a:stretch>
        </p:blipFill>
        <p:spPr>
          <a:xfrm>
            <a:off x="1406798" y="462565"/>
            <a:ext cx="9422907" cy="2991773"/>
          </a:xfrm>
          <a:prstGeom prst="rect">
            <a:avLst/>
          </a:prstGeom>
        </p:spPr>
      </p:pic>
      <p:sp>
        <p:nvSpPr>
          <p:cNvPr id="3" name="Slide Number Placeholder 2">
            <a:extLst>
              <a:ext uri="{FF2B5EF4-FFF2-40B4-BE49-F238E27FC236}">
                <a16:creationId xmlns:a16="http://schemas.microsoft.com/office/drawing/2014/main" id="{28EECCD4-3F42-4FE0-8854-57229B0554BA}"/>
              </a:ext>
            </a:extLst>
          </p:cNvPr>
          <p:cNvSpPr>
            <a:spLocks noGrp="1"/>
          </p:cNvSpPr>
          <p:nvPr>
            <p:ph type="sldNum" sz="quarter" idx="12"/>
          </p:nvPr>
        </p:nvSpPr>
        <p:spPr/>
        <p:txBody>
          <a:bodyPr/>
          <a:lstStyle/>
          <a:p>
            <a:fld id="{FAEF9944-A4F6-4C59-AEBD-678D6480B8EA}" type="slidenum">
              <a:rPr lang="en-US" smtClean="0"/>
              <a:pPr/>
              <a:t>8</a:t>
            </a:fld>
            <a:endParaRPr lang="en-US"/>
          </a:p>
        </p:txBody>
      </p:sp>
    </p:spTree>
    <p:extLst>
      <p:ext uri="{BB962C8B-B14F-4D97-AF65-F5344CB8AC3E}">
        <p14:creationId xmlns:p14="http://schemas.microsoft.com/office/powerpoint/2010/main" val="2591003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9618413-0F6A-4B5A-6896-1ECC10784BE0}"/>
            </a:ext>
          </a:extLst>
        </p:cNvPr>
        <p:cNvGrpSpPr/>
        <p:nvPr/>
      </p:nvGrpSpPr>
      <p:grpSpPr>
        <a:xfrm>
          <a:off x="0" y="0"/>
          <a:ext cx="0" cy="0"/>
          <a:chOff x="0" y="0"/>
          <a:chExt cx="0" cy="0"/>
        </a:xfrm>
      </p:grpSpPr>
      <p:sp>
        <p:nvSpPr>
          <p:cNvPr id="290" name="Rectangle 28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2" name="Rectangle 291">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Rectangle 292">
            <a:extLst>
              <a:ext uri="{FF2B5EF4-FFF2-40B4-BE49-F238E27FC236}">
                <a16:creationId xmlns:a16="http://schemas.microsoft.com/office/drawing/2014/main" id="{61363234-E0BA-4476-B051-D8D9FA506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0645"/>
            <a:ext cx="4062884" cy="63873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932FF329-3A87-4F66-BA01-91CD63C81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72"/>
            <a:ext cx="4086897" cy="5132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10C9F0E8-EF8B-43C1-9C77-E9DDAF1A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9990"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96" name="Rectangle 295">
            <a:extLst>
              <a:ext uri="{FF2B5EF4-FFF2-40B4-BE49-F238E27FC236}">
                <a16:creationId xmlns:a16="http://schemas.microsoft.com/office/drawing/2014/main" id="{379DC473-98F8-45DF-B136-EC0F0F4C6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297" name="Rectangle 296">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20996" y="534650"/>
            <a:ext cx="8071002" cy="563296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D33F7-8771-5750-D944-C28AC03B1C69}"/>
              </a:ext>
            </a:extLst>
          </p:cNvPr>
          <p:cNvSpPr>
            <a:spLocks noGrp="1"/>
          </p:cNvSpPr>
          <p:nvPr>
            <p:ph type="title"/>
          </p:nvPr>
        </p:nvSpPr>
        <p:spPr>
          <a:xfrm>
            <a:off x="4642191" y="676397"/>
            <a:ext cx="6754446" cy="1154102"/>
          </a:xfrm>
        </p:spPr>
        <p:txBody>
          <a:bodyPr vert="horz" lIns="109728" tIns="109728" rIns="109728" bIns="91440" rtlCol="0" anchor="ctr">
            <a:normAutofit/>
          </a:bodyPr>
          <a:lstStyle/>
          <a:p>
            <a:pPr>
              <a:lnSpc>
                <a:spcPct val="140000"/>
              </a:lnSpc>
            </a:pPr>
            <a:r>
              <a:rPr lang="en-US" sz="2300" dirty="0">
                <a:solidFill>
                  <a:schemeClr val="tx1">
                    <a:lumMod val="75000"/>
                    <a:lumOff val="25000"/>
                  </a:schemeClr>
                </a:solidFill>
              </a:rPr>
              <a:t>Proactive &amp; Complimentary Marketing</a:t>
            </a:r>
          </a:p>
        </p:txBody>
      </p:sp>
      <p:sp>
        <p:nvSpPr>
          <p:cNvPr id="6" name="Content Placeholder 2">
            <a:extLst>
              <a:ext uri="{FF2B5EF4-FFF2-40B4-BE49-F238E27FC236}">
                <a16:creationId xmlns:a16="http://schemas.microsoft.com/office/drawing/2014/main" id="{543D2026-F0E5-7819-6DC3-1480F21087E2}"/>
              </a:ext>
            </a:extLst>
          </p:cNvPr>
          <p:cNvSpPr txBox="1">
            <a:spLocks/>
          </p:cNvSpPr>
          <p:nvPr/>
        </p:nvSpPr>
        <p:spPr>
          <a:xfrm>
            <a:off x="4642189" y="1676030"/>
            <a:ext cx="6627226" cy="3594059"/>
          </a:xfrm>
          <a:prstGeom prst="rect">
            <a:avLst/>
          </a:prstGeom>
        </p:spPr>
        <p:txBody>
          <a:bodyPr vert="horz" lIns="109728" tIns="109728" rIns="109728" bIns="91440" rtlCol="0" anchor="t">
            <a:noAutofit/>
          </a:bodyPr>
          <a:lst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lvl="0">
              <a:lnSpc>
                <a:spcPct val="130000"/>
              </a:lnSpc>
            </a:pPr>
            <a:r>
              <a:rPr lang="en-US" sz="1200" b="0" dirty="0"/>
              <a:t>Many agencies and organizations besides state agencies can purchase your products or services.</a:t>
            </a:r>
          </a:p>
          <a:p>
            <a:pPr lvl="4" indent="-171450">
              <a:lnSpc>
                <a:spcPct val="130000"/>
              </a:lnSpc>
              <a:spcBef>
                <a:spcPts val="0"/>
              </a:spcBef>
              <a:buFont typeface="Corbel" panose="020B0503020204020204" pitchFamily="34" charset="0"/>
              <a:buChar char="•"/>
            </a:pPr>
            <a:r>
              <a:rPr lang="en-US" sz="1200" b="0" i="0" dirty="0"/>
              <a:t>Non-state agencies</a:t>
            </a:r>
          </a:p>
          <a:p>
            <a:pPr lvl="2" indent="-171450">
              <a:lnSpc>
                <a:spcPct val="130000"/>
              </a:lnSpc>
              <a:spcBef>
                <a:spcPts val="0"/>
              </a:spcBef>
              <a:buFont typeface="Corbel" panose="020B0503020204020204" pitchFamily="34" charset="0"/>
              <a:buChar char="•"/>
            </a:pPr>
            <a:r>
              <a:rPr lang="en-US" sz="1200" b="0" i="0" dirty="0"/>
              <a:t>Federal agencies</a:t>
            </a:r>
          </a:p>
          <a:p>
            <a:pPr lvl="2" indent="-171450">
              <a:lnSpc>
                <a:spcPct val="130000"/>
              </a:lnSpc>
              <a:spcBef>
                <a:spcPts val="0"/>
              </a:spcBef>
              <a:buFont typeface="Corbel" panose="020B0503020204020204" pitchFamily="34" charset="0"/>
              <a:buChar char="•"/>
            </a:pPr>
            <a:r>
              <a:rPr lang="en-US" sz="1200" b="0" i="0" dirty="0"/>
              <a:t>Publicly funded institutions</a:t>
            </a:r>
          </a:p>
          <a:p>
            <a:pPr lvl="2" indent="-171450">
              <a:lnSpc>
                <a:spcPct val="130000"/>
              </a:lnSpc>
              <a:spcBef>
                <a:spcPts val="0"/>
              </a:spcBef>
              <a:buFont typeface="Corbel" panose="020B0503020204020204" pitchFamily="34" charset="0"/>
              <a:buChar char="•"/>
            </a:pPr>
            <a:r>
              <a:rPr lang="en-US" sz="1200" b="0" i="0" dirty="0"/>
              <a:t>Other nonprofit organizations</a:t>
            </a:r>
          </a:p>
          <a:p>
            <a:pPr lvl="0">
              <a:lnSpc>
                <a:spcPct val="130000"/>
              </a:lnSpc>
            </a:pPr>
            <a:r>
              <a:rPr lang="en-US" sz="1200" b="0" dirty="0"/>
              <a:t>Many strategies, tools, and business development processes used to manage and develop new business under your statewide contract can also support developing new business in other areas of government contracting. </a:t>
            </a:r>
          </a:p>
          <a:p>
            <a:pPr lvl="0">
              <a:lnSpc>
                <a:spcPct val="130000"/>
              </a:lnSpc>
            </a:pPr>
            <a:r>
              <a:rPr lang="en-US" sz="1200" b="0" dirty="0"/>
              <a:t>Many strategies referenced in the Post-Contract Award Series also apply to securing work with these types of organizations.</a:t>
            </a:r>
          </a:p>
          <a:p>
            <a:pPr lvl="0">
              <a:lnSpc>
                <a:spcPct val="130000"/>
              </a:lnSpc>
            </a:pPr>
            <a:r>
              <a:rPr lang="en-US" sz="1200" b="0" dirty="0"/>
              <a:t>Diversifying your efforts will increase your ROI by creating opportunities to grow your business and generate additional income streams.</a:t>
            </a:r>
          </a:p>
          <a:p>
            <a:pPr lvl="0">
              <a:lnSpc>
                <a:spcPct val="130000"/>
              </a:lnSpc>
            </a:pPr>
            <a:r>
              <a:rPr lang="en-US" sz="1200" b="0" dirty="0"/>
              <a:t>You can leverage these additional opportunities while you</a:t>
            </a:r>
            <a:r>
              <a:rPr lang="en-US" sz="1400" b="0" dirty="0"/>
              <a:t> </a:t>
            </a:r>
            <a:r>
              <a:rPr lang="en-US" sz="1200" b="0" dirty="0"/>
              <a:t>continue to pursue work through your statewide contract.</a:t>
            </a:r>
          </a:p>
        </p:txBody>
      </p:sp>
      <p:sp>
        <p:nvSpPr>
          <p:cNvPr id="4" name="Slide Number Placeholder 3">
            <a:extLst>
              <a:ext uri="{FF2B5EF4-FFF2-40B4-BE49-F238E27FC236}">
                <a16:creationId xmlns:a16="http://schemas.microsoft.com/office/drawing/2014/main" id="{D1C79853-2244-2B50-F4C9-74940DF4CDF5}"/>
              </a:ext>
            </a:extLst>
          </p:cNvPr>
          <p:cNvSpPr>
            <a:spLocks noGrp="1"/>
          </p:cNvSpPr>
          <p:nvPr>
            <p:ph type="sldNum" sz="quarter" idx="12"/>
          </p:nvPr>
        </p:nvSpPr>
        <p:spPr>
          <a:xfrm>
            <a:off x="10569202" y="6309360"/>
            <a:ext cx="979879" cy="457200"/>
          </a:xfrm>
        </p:spPr>
        <p:txBody>
          <a:bodyPr vert="horz" lIns="109728" tIns="109728" rIns="109728" bIns="91440" rtlCol="0" anchor="b">
            <a:normAutofit/>
          </a:bodyPr>
          <a:lstStyle/>
          <a:p>
            <a:pPr>
              <a:spcAft>
                <a:spcPts val="600"/>
              </a:spcAft>
            </a:pPr>
            <a:fld id="{FAEF9944-A4F6-4C59-AEBD-678D6480B8EA}" type="slidenum">
              <a:rPr lang="en-US" sz="1600" b="1" smtClean="0"/>
              <a:pPr>
                <a:spcAft>
                  <a:spcPts val="600"/>
                </a:spcAft>
              </a:pPr>
              <a:t>9</a:t>
            </a:fld>
            <a:endParaRPr lang="en-US" sz="1600" b="1"/>
          </a:p>
        </p:txBody>
      </p:sp>
      <p:pic>
        <p:nvPicPr>
          <p:cNvPr id="14" name="Picture 13" descr="A person holding a pen and a notebook&#10;&#10;AI-generated content may be incorrect.">
            <a:extLst>
              <a:ext uri="{FF2B5EF4-FFF2-40B4-BE49-F238E27FC236}">
                <a16:creationId xmlns:a16="http://schemas.microsoft.com/office/drawing/2014/main" id="{0DBEB293-E66C-382C-64E7-95780FF9195B}"/>
              </a:ext>
            </a:extLst>
          </p:cNvPr>
          <p:cNvPicPr>
            <a:picLocks noChangeAspect="1"/>
          </p:cNvPicPr>
          <p:nvPr/>
        </p:nvPicPr>
        <p:blipFill>
          <a:blip r:embed="rId3"/>
          <a:stretch>
            <a:fillRect/>
          </a:stretch>
        </p:blipFill>
        <p:spPr>
          <a:xfrm>
            <a:off x="-1" y="575867"/>
            <a:ext cx="4120995" cy="2747330"/>
          </a:xfrm>
          <a:prstGeom prst="rect">
            <a:avLst/>
          </a:prstGeom>
        </p:spPr>
      </p:pic>
    </p:spTree>
    <p:extLst>
      <p:ext uri="{BB962C8B-B14F-4D97-AF65-F5344CB8AC3E}">
        <p14:creationId xmlns:p14="http://schemas.microsoft.com/office/powerpoint/2010/main" val="1591315499"/>
      </p:ext>
    </p:extLst>
  </p:cSld>
  <p:clrMapOvr>
    <a:masterClrMapping/>
  </p:clrMapOvr>
</p:sld>
</file>

<file path=ppt/theme/theme1.xml><?xml version="1.0" encoding="utf-8"?>
<a:theme xmlns:a="http://schemas.openxmlformats.org/drawingml/2006/main" name="ShojiVTI">
  <a:themeElements>
    <a:clrScheme name="Custom 1">
      <a:dk1>
        <a:srgbClr val="000000"/>
      </a:dk1>
      <a:lt1>
        <a:srgbClr val="FE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1AA24C-4CA6-40FF-8947-DA1F6F47456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FF477C-132F-44F8-8C56-EBFF95FAF97B}">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F36CB81-A037-44A8-88EB-C0C0F17FD4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428</TotalTime>
  <Words>2686</Words>
  <Application>Microsoft Office PowerPoint</Application>
  <PresentationFormat>Widescreen</PresentationFormat>
  <Paragraphs>229</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ShojiVTI</vt:lpstr>
      <vt:lpstr>Proactive &amp; Complimentary Marketing: Direct Buys, Rosters (MRSC, DSBS, OMWBE, etc.), &amp; Business Databases</vt:lpstr>
      <vt:lpstr>Agenda</vt:lpstr>
      <vt:lpstr>PowerPoint Presentation</vt:lpstr>
      <vt:lpstr>OFM Vendor Payee Registration</vt:lpstr>
      <vt:lpstr>Sales Reporting</vt:lpstr>
      <vt:lpstr>Small Business Registrations &amp; Certifications</vt:lpstr>
      <vt:lpstr>Scope &amp; Quote Process</vt:lpstr>
      <vt:lpstr>PowerPoint Presentation</vt:lpstr>
      <vt:lpstr>Proactive &amp; Complimentary Marketing</vt:lpstr>
      <vt:lpstr>Proactive &amp; Complimentary Marketing –  Leveraging Tools</vt:lpstr>
      <vt:lpstr>Publicly Funded Agencies  Inbound – Rosters &amp; Business Databases</vt:lpstr>
      <vt:lpstr>Publicly Funded Agencies – Inbound  Pools, Rosters, Qualified Vendor List</vt:lpstr>
      <vt:lpstr>Publicly Funded Agencies – Inbound  Pools, Rosters, Qualified Vendor List (Continued)</vt:lpstr>
      <vt:lpstr>Publicly Funded Agencies – Outbound Marketing </vt:lpstr>
      <vt:lpstr>Publicly Funded Agencies – Outbound Marketing – Understanding The Buyer</vt:lpstr>
      <vt:lpstr>Publicly Funded Agencies – Outbound Marketing – Understanding The Buyer</vt:lpstr>
      <vt:lpstr>Prospecting - Step 1: Identify Target Prospects</vt:lpstr>
      <vt:lpstr>Step 2: Connect with Target Prospects - Networking</vt:lpstr>
      <vt:lpstr>PowerPoint Presentation</vt:lpstr>
      <vt:lpstr>Prospecting - Step 4: Qualifying Leads</vt:lpstr>
      <vt:lpstr>Prospecting - Step 5: Nurture Relationships</vt:lpstr>
      <vt:lpstr>Prospecting - Step 6: Evaluate for Success</vt:lpstr>
      <vt:lpstr>Publicly Funded Agencies – Outbound Marketing </vt:lpstr>
      <vt:lpstr>Reminder Before Q&amp;A: Next Session</vt:lpstr>
      <vt:lpstr>Q &amp; A:  Online Presence</vt:lpstr>
      <vt:lpstr>Q &amp; A: Statewide Contracting</vt:lpstr>
      <vt:lpstr>Closing</vt:lpstr>
      <vt:lpstr>Thank You! 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Veronica Ybarra</dc:creator>
  <cp:lastModifiedBy>Ryant Taylor</cp:lastModifiedBy>
  <cp:revision>8</cp:revision>
  <dcterms:created xsi:type="dcterms:W3CDTF">2025-04-14T21:51:05Z</dcterms:created>
  <dcterms:modified xsi:type="dcterms:W3CDTF">2026-03-25T22:12:15Z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