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4"/>
  </p:sldMasterIdLst>
  <p:notesMasterIdLst>
    <p:notesMasterId r:id="rId39"/>
  </p:notesMasterIdLst>
  <p:handoutMasterIdLst>
    <p:handoutMasterId r:id="rId40"/>
  </p:handoutMasterIdLst>
  <p:sldIdLst>
    <p:sldId id="367" r:id="rId5"/>
    <p:sldId id="266" r:id="rId6"/>
    <p:sldId id="331" r:id="rId7"/>
    <p:sldId id="309" r:id="rId8"/>
    <p:sldId id="317" r:id="rId9"/>
    <p:sldId id="330" r:id="rId10"/>
    <p:sldId id="321" r:id="rId11"/>
    <p:sldId id="332" r:id="rId12"/>
    <p:sldId id="369" r:id="rId13"/>
    <p:sldId id="337" r:id="rId14"/>
    <p:sldId id="347" r:id="rId15"/>
    <p:sldId id="370" r:id="rId16"/>
    <p:sldId id="350" r:id="rId17"/>
    <p:sldId id="362" r:id="rId18"/>
    <p:sldId id="351" r:id="rId19"/>
    <p:sldId id="371" r:id="rId20"/>
    <p:sldId id="353" r:id="rId21"/>
    <p:sldId id="365" r:id="rId22"/>
    <p:sldId id="372" r:id="rId23"/>
    <p:sldId id="379" r:id="rId24"/>
    <p:sldId id="373" r:id="rId25"/>
    <p:sldId id="378" r:id="rId26"/>
    <p:sldId id="375" r:id="rId27"/>
    <p:sldId id="305" r:id="rId28"/>
    <p:sldId id="377" r:id="rId29"/>
    <p:sldId id="361" r:id="rId30"/>
    <p:sldId id="358" r:id="rId31"/>
    <p:sldId id="359" r:id="rId32"/>
    <p:sldId id="368" r:id="rId33"/>
    <p:sldId id="313" r:id="rId34"/>
    <p:sldId id="344" r:id="rId35"/>
    <p:sldId id="343" r:id="rId36"/>
    <p:sldId id="329" r:id="rId37"/>
    <p:sldId id="295"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6F11CC46-6077-877F-3139-A18FE4C8E573}" name="Katherine Boyd" initials="KB" userId="e8bd434d05a52747" providerId="Windows Live"/>
  <p188:author id="{5AA1BD55-57CD-466E-0725-B6CBA11E0D12}" name="Lauren Weldy (ALLEGIS GROUP SERVICES)" initials="LW" userId="S::v-lweldy@microsoft.com::07a2285c-a352-4b96-8658-ecc34365c15e" providerId="AD"/>
  <p188:author id="{E576E3B8-BAF9-50CE-AC58-FBA4279FF897}" name="DuValle Daniel" initials="DD" userId="6221f965e26bd7c6"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094"/>
    <a:srgbClr val="0D5B6C"/>
    <a:srgbClr val="44A0B2"/>
    <a:srgbClr val="F86158"/>
    <a:srgbClr val="6CBAC2"/>
    <a:srgbClr val="004D86"/>
    <a:srgbClr val="F1FFE8"/>
    <a:srgbClr val="EBEDEB"/>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6A8DB2-EE5D-C9E1-31A0-A831D2B707D9}" v="143" dt="2026-03-19T00:47:47.541"/>
  </p1510:revLst>
</p1510:revInfo>
</file>

<file path=ppt/tableStyles.xml><?xml version="1.0" encoding="utf-8"?>
<a:tblStyleLst xmlns:a="http://schemas.openxmlformats.org/drawingml/2006/main" def="{8A107856-5554-42FB-B03E-39F5DBC370B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621"/>
    <p:restoredTop sz="94652"/>
  </p:normalViewPr>
  <p:slideViewPr>
    <p:cSldViewPr snapToGrid="0">
      <p:cViewPr>
        <p:scale>
          <a:sx n="100" d="100"/>
          <a:sy n="100" d="100"/>
        </p:scale>
        <p:origin x="-456" y="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8/10/relationships/authors" Target="authors.xml"/><Relationship Id="rId20" Type="http://schemas.openxmlformats.org/officeDocument/2006/relationships/slide" Target="slides/slide16.xml"/><Relationship Id="rId41"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svg"/><Relationship Id="rId1" Type="http://schemas.openxmlformats.org/officeDocument/2006/relationships/image" Target="../media/image13.svg"/><Relationship Id="rId4" Type="http://schemas.openxmlformats.org/officeDocument/2006/relationships/image" Target="../media/image16.svg"/></Relationships>
</file>

<file path=ppt/diagrams/_rels/data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svg"/><Relationship Id="rId1" Type="http://schemas.openxmlformats.org/officeDocument/2006/relationships/image" Target="../media/image20.svg"/><Relationship Id="rId4" Type="http://schemas.openxmlformats.org/officeDocument/2006/relationships/image" Target="../media/image23.svg"/></Relationships>
</file>

<file path=ppt/diagrams/_rels/data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svg"/><Relationship Id="rId1" Type="http://schemas.openxmlformats.org/officeDocument/2006/relationships/image" Target="../media/image24.svg"/><Relationship Id="rId4" Type="http://schemas.openxmlformats.org/officeDocument/2006/relationships/image" Target="../media/image27.svg"/></Relationships>
</file>

<file path=ppt/diagrams/_rels/data5.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svg"/><Relationship Id="rId1" Type="http://schemas.openxmlformats.org/officeDocument/2006/relationships/image" Target="../media/image39.svg"/><Relationship Id="rId4" Type="http://schemas.openxmlformats.org/officeDocument/2006/relationships/image" Target="../media/image4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svg"/><Relationship Id="rId1" Type="http://schemas.openxmlformats.org/officeDocument/2006/relationships/image" Target="../media/image13.svg"/><Relationship Id="rId4" Type="http://schemas.openxmlformats.org/officeDocument/2006/relationships/image" Target="../media/image16.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svg"/><Relationship Id="rId1" Type="http://schemas.openxmlformats.org/officeDocument/2006/relationships/image" Target="../media/image20.svg"/><Relationship Id="rId4" Type="http://schemas.openxmlformats.org/officeDocument/2006/relationships/image" Target="../media/image23.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svg"/><Relationship Id="rId1" Type="http://schemas.openxmlformats.org/officeDocument/2006/relationships/image" Target="../media/image24.svg"/><Relationship Id="rId4" Type="http://schemas.openxmlformats.org/officeDocument/2006/relationships/image" Target="../media/image27.svg"/></Relationships>
</file>

<file path=ppt/diagrams/_rels/drawing5.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svg"/><Relationship Id="rId1" Type="http://schemas.openxmlformats.org/officeDocument/2006/relationships/image" Target="../media/image39.svg"/><Relationship Id="rId4" Type="http://schemas.openxmlformats.org/officeDocument/2006/relationships/image" Target="../media/image42.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DB2FBE-CA40-46C4-B408-9F56A108761A}"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83CA7A22-DCDE-42EC-8AD1-EEEDE3D01188}">
      <dgm:prSet custT="1"/>
      <dgm:spPr/>
      <dgm:t>
        <a:bodyPr/>
        <a:lstStyle/>
        <a:p>
          <a:pPr>
            <a:lnSpc>
              <a:spcPct val="100000"/>
            </a:lnSpc>
          </a:pPr>
          <a:r>
            <a:rPr lang="en-US" sz="1600" b="0" dirty="0">
              <a:solidFill>
                <a:schemeClr val="tx1">
                  <a:lumMod val="75000"/>
                  <a:lumOff val="25000"/>
                </a:schemeClr>
              </a:solidFill>
            </a:rPr>
            <a:t>Open with questions about their current projects and procurement priorities. Listen carefully. </a:t>
          </a:r>
        </a:p>
      </dgm:t>
    </dgm:pt>
    <dgm:pt modelId="{A6179837-BD42-48D2-B59B-E0FA3DB9D6A0}" type="parTrans" cxnId="{B433BFF1-3197-4BF2-B335-B3C45AAFF4FD}">
      <dgm:prSet/>
      <dgm:spPr/>
      <dgm:t>
        <a:bodyPr/>
        <a:lstStyle/>
        <a:p>
          <a:endParaRPr lang="en-US"/>
        </a:p>
      </dgm:t>
    </dgm:pt>
    <dgm:pt modelId="{5917C4E3-C5AB-47B0-96CF-8086220F5706}" type="sibTrans" cxnId="{B433BFF1-3197-4BF2-B335-B3C45AAFF4FD}">
      <dgm:prSet/>
      <dgm:spPr/>
      <dgm:t>
        <a:bodyPr/>
        <a:lstStyle/>
        <a:p>
          <a:pPr>
            <a:lnSpc>
              <a:spcPct val="100000"/>
            </a:lnSpc>
          </a:pPr>
          <a:endParaRPr lang="en-US"/>
        </a:p>
      </dgm:t>
    </dgm:pt>
    <dgm:pt modelId="{B2A5466F-064A-45F8-AA9B-29F40CD79CBE}">
      <dgm:prSet custT="1"/>
      <dgm:spPr/>
      <dgm:t>
        <a:bodyPr/>
        <a:lstStyle/>
        <a:p>
          <a:pPr>
            <a:lnSpc>
              <a:spcPct val="100000"/>
            </a:lnSpc>
          </a:pPr>
          <a:r>
            <a:rPr lang="en-US" sz="1600" dirty="0">
              <a:solidFill>
                <a:schemeClr val="tx1">
                  <a:lumMod val="75000"/>
                  <a:lumOff val="25000"/>
                </a:schemeClr>
              </a:solidFill>
            </a:rPr>
            <a:t>Ask for contact info or a point of contact for a staff person in your sector/line of business.</a:t>
          </a:r>
        </a:p>
      </dgm:t>
    </dgm:pt>
    <dgm:pt modelId="{E964E17A-6FA9-40FC-8C28-D937D1F6D589}" type="parTrans" cxnId="{D6D77A79-6336-4420-85AA-8436BAAC9085}">
      <dgm:prSet/>
      <dgm:spPr/>
      <dgm:t>
        <a:bodyPr/>
        <a:lstStyle/>
        <a:p>
          <a:endParaRPr lang="en-US"/>
        </a:p>
      </dgm:t>
    </dgm:pt>
    <dgm:pt modelId="{DB775207-D7F4-40C0-AF9A-58AA517DA63E}" type="sibTrans" cxnId="{D6D77A79-6336-4420-85AA-8436BAAC9085}">
      <dgm:prSet/>
      <dgm:spPr/>
      <dgm:t>
        <a:bodyPr/>
        <a:lstStyle/>
        <a:p>
          <a:pPr>
            <a:lnSpc>
              <a:spcPct val="100000"/>
            </a:lnSpc>
          </a:pPr>
          <a:endParaRPr lang="en-US"/>
        </a:p>
      </dgm:t>
    </dgm:pt>
    <dgm:pt modelId="{0603EAB2-5D1B-4B40-9E11-9D7B5AC4C181}">
      <dgm:prSet custT="1"/>
      <dgm:spPr/>
      <dgm:t>
        <a:bodyPr/>
        <a:lstStyle/>
        <a:p>
          <a:pPr>
            <a:lnSpc>
              <a:spcPct val="100000"/>
            </a:lnSpc>
          </a:pPr>
          <a:r>
            <a:rPr lang="en-US" sz="1600" b="0" dirty="0">
              <a:solidFill>
                <a:schemeClr val="tx1">
                  <a:lumMod val="75000"/>
                  <a:lumOff val="25000"/>
                </a:schemeClr>
              </a:solidFill>
            </a:rPr>
            <a:t>Ask about typical agency needs, upcoming solicitations, and their budget cycle timeline.</a:t>
          </a:r>
        </a:p>
      </dgm:t>
    </dgm:pt>
    <dgm:pt modelId="{826E652A-11B2-4A36-B036-9C63E7C24F93}" type="parTrans" cxnId="{66A73589-73B3-4236-A4F8-73CB558A499E}">
      <dgm:prSet/>
      <dgm:spPr/>
      <dgm:t>
        <a:bodyPr/>
        <a:lstStyle/>
        <a:p>
          <a:endParaRPr lang="en-US"/>
        </a:p>
      </dgm:t>
    </dgm:pt>
    <dgm:pt modelId="{415BAE16-CD08-48EA-BE01-EFA23B20E8FB}" type="sibTrans" cxnId="{66A73589-73B3-4236-A4F8-73CB558A499E}">
      <dgm:prSet/>
      <dgm:spPr/>
      <dgm:t>
        <a:bodyPr/>
        <a:lstStyle/>
        <a:p>
          <a:pPr>
            <a:lnSpc>
              <a:spcPct val="100000"/>
            </a:lnSpc>
          </a:pPr>
          <a:endParaRPr lang="en-US"/>
        </a:p>
      </dgm:t>
    </dgm:pt>
    <dgm:pt modelId="{9E613B78-76F4-4D84-9372-E9606E9B8CD0}">
      <dgm:prSet custT="1"/>
      <dgm:spPr/>
      <dgm:t>
        <a:bodyPr/>
        <a:lstStyle/>
        <a:p>
          <a:pPr marL="0" lvl="0" indent="0" algn="l" defTabSz="711200">
            <a:lnSpc>
              <a:spcPct val="100000"/>
            </a:lnSpc>
            <a:spcBef>
              <a:spcPct val="0"/>
            </a:spcBef>
            <a:spcAft>
              <a:spcPct val="35000"/>
            </a:spcAft>
            <a:buNone/>
          </a:pPr>
          <a:r>
            <a:rPr lang="en-US" sz="1600" kern="1200" dirty="0">
              <a:solidFill>
                <a:schemeClr val="tx1">
                  <a:lumMod val="75000"/>
                  <a:lumOff val="25000"/>
                </a:schemeClr>
              </a:solidFill>
              <a:latin typeface="Meiryo"/>
              <a:ea typeface="+mn-ea"/>
              <a:cs typeface="+mn-cs"/>
            </a:rPr>
            <a:t>Share your 30-second description, value propositions, capability statement, and materials.</a:t>
          </a:r>
        </a:p>
      </dgm:t>
    </dgm:pt>
    <dgm:pt modelId="{0EFD19CD-DFBB-4CDC-BE37-A6051BD4D5D2}" type="parTrans" cxnId="{07FE8855-679E-4D13-9E77-FE9AD4860984}">
      <dgm:prSet/>
      <dgm:spPr/>
      <dgm:t>
        <a:bodyPr/>
        <a:lstStyle/>
        <a:p>
          <a:endParaRPr lang="en-US"/>
        </a:p>
      </dgm:t>
    </dgm:pt>
    <dgm:pt modelId="{6F036234-7D97-48B4-8C33-C50E4D69B891}" type="sibTrans" cxnId="{07FE8855-679E-4D13-9E77-FE9AD4860984}">
      <dgm:prSet/>
      <dgm:spPr/>
      <dgm:t>
        <a:bodyPr/>
        <a:lstStyle/>
        <a:p>
          <a:endParaRPr lang="en-US"/>
        </a:p>
      </dgm:t>
    </dgm:pt>
    <dgm:pt modelId="{11002B86-5B59-4A66-A440-62C8FB4D0EFB}" type="pres">
      <dgm:prSet presAssocID="{E2DB2FBE-CA40-46C4-B408-9F56A108761A}" presName="root" presStyleCnt="0">
        <dgm:presLayoutVars>
          <dgm:dir/>
          <dgm:resizeHandles val="exact"/>
        </dgm:presLayoutVars>
      </dgm:prSet>
      <dgm:spPr/>
    </dgm:pt>
    <dgm:pt modelId="{B1B13A48-1A9C-4F2B-AF21-40D14403937E}" type="pres">
      <dgm:prSet presAssocID="{E2DB2FBE-CA40-46C4-B408-9F56A108761A}" presName="container" presStyleCnt="0">
        <dgm:presLayoutVars>
          <dgm:dir/>
          <dgm:resizeHandles val="exact"/>
        </dgm:presLayoutVars>
      </dgm:prSet>
      <dgm:spPr/>
    </dgm:pt>
    <dgm:pt modelId="{DDFA9BC6-5014-494F-A18D-BCFF46A68B81}" type="pres">
      <dgm:prSet presAssocID="{83CA7A22-DCDE-42EC-8AD1-EEEDE3D01188}" presName="compNode" presStyleCnt="0"/>
      <dgm:spPr/>
    </dgm:pt>
    <dgm:pt modelId="{31DF1C0A-3314-4A90-A780-306C76FE05BC}" type="pres">
      <dgm:prSet presAssocID="{83CA7A22-DCDE-42EC-8AD1-EEEDE3D01188}" presName="iconBgRect" presStyleLbl="bgShp" presStyleIdx="0" presStyleCnt="4"/>
      <dgm:spPr/>
    </dgm:pt>
    <dgm:pt modelId="{3A9685DD-9FBF-428E-99D4-35A7A4CA6BF1}" type="pres">
      <dgm:prSet presAssocID="{83CA7A22-DCDE-42EC-8AD1-EEEDE3D01188}" presName="iconRect" presStyleLbl="node1" presStyleIdx="0" presStyleCnt="4"/>
      <dgm:spPr>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a:noFill/>
        </a:ln>
      </dgm:spPr>
      <dgm:extLst>
        <a:ext uri="{E40237B7-FDA0-4F09-8148-C483321AD2D9}">
          <dgm14:cNvPr xmlns:dgm14="http://schemas.microsoft.com/office/drawing/2010/diagram" id="0" name="" descr="Email with solid fill"/>
        </a:ext>
      </dgm:extLst>
    </dgm:pt>
    <dgm:pt modelId="{16313244-B8DF-447D-9E5A-2539E032AB0A}" type="pres">
      <dgm:prSet presAssocID="{83CA7A22-DCDE-42EC-8AD1-EEEDE3D01188}" presName="spaceRect" presStyleCnt="0"/>
      <dgm:spPr/>
    </dgm:pt>
    <dgm:pt modelId="{9E36E5E2-08A7-4E13-9B22-E7D20D15E2DA}" type="pres">
      <dgm:prSet presAssocID="{83CA7A22-DCDE-42EC-8AD1-EEEDE3D01188}" presName="textRect" presStyleLbl="revTx" presStyleIdx="0" presStyleCnt="4">
        <dgm:presLayoutVars>
          <dgm:chMax val="1"/>
          <dgm:chPref val="1"/>
        </dgm:presLayoutVars>
      </dgm:prSet>
      <dgm:spPr/>
    </dgm:pt>
    <dgm:pt modelId="{90835B57-0AC8-40C0-ABEE-A54292009A34}" type="pres">
      <dgm:prSet presAssocID="{5917C4E3-C5AB-47B0-96CF-8086220F5706}" presName="sibTrans" presStyleLbl="sibTrans2D1" presStyleIdx="0" presStyleCnt="0"/>
      <dgm:spPr/>
    </dgm:pt>
    <dgm:pt modelId="{BCDA3BBC-BAF0-42B0-B135-95B28D96D83B}" type="pres">
      <dgm:prSet presAssocID="{B2A5466F-064A-45F8-AA9B-29F40CD79CBE}" presName="compNode" presStyleCnt="0"/>
      <dgm:spPr/>
    </dgm:pt>
    <dgm:pt modelId="{37F281DD-4689-42EA-957C-2BFB926378BF}" type="pres">
      <dgm:prSet presAssocID="{B2A5466F-064A-45F8-AA9B-29F40CD79CBE}" presName="iconBgRect" presStyleLbl="bgShp" presStyleIdx="1" presStyleCnt="4"/>
      <dgm:spPr/>
    </dgm:pt>
    <dgm:pt modelId="{A410181F-4959-4918-9D45-E04542F2E1FC}" type="pres">
      <dgm:prSet presAssocID="{B2A5466F-064A-45F8-AA9B-29F40CD79CBE}" presName="iconRect" presStyleLbl="node1" presStyleIdx="1" presStyleCnt="4"/>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Puzzle pieces with solid fill"/>
        </a:ext>
      </dgm:extLst>
    </dgm:pt>
    <dgm:pt modelId="{D8636490-8DF0-46C6-8F3A-163645C5A1B2}" type="pres">
      <dgm:prSet presAssocID="{B2A5466F-064A-45F8-AA9B-29F40CD79CBE}" presName="spaceRect" presStyleCnt="0"/>
      <dgm:spPr/>
    </dgm:pt>
    <dgm:pt modelId="{4037AF7C-6FD1-44E2-B13F-B6504ABBEBEE}" type="pres">
      <dgm:prSet presAssocID="{B2A5466F-064A-45F8-AA9B-29F40CD79CBE}" presName="textRect" presStyleLbl="revTx" presStyleIdx="1" presStyleCnt="4">
        <dgm:presLayoutVars>
          <dgm:chMax val="1"/>
          <dgm:chPref val="1"/>
        </dgm:presLayoutVars>
      </dgm:prSet>
      <dgm:spPr/>
    </dgm:pt>
    <dgm:pt modelId="{A4B48248-D147-4A69-943D-7F336B25F094}" type="pres">
      <dgm:prSet presAssocID="{DB775207-D7F4-40C0-AF9A-58AA517DA63E}" presName="sibTrans" presStyleLbl="sibTrans2D1" presStyleIdx="0" presStyleCnt="0"/>
      <dgm:spPr/>
    </dgm:pt>
    <dgm:pt modelId="{2038B00A-BC3D-4EEC-B7C0-7CD1C0DF2227}" type="pres">
      <dgm:prSet presAssocID="{0603EAB2-5D1B-4B40-9E11-9D7B5AC4C181}" presName="compNode" presStyleCnt="0"/>
      <dgm:spPr/>
    </dgm:pt>
    <dgm:pt modelId="{6BEA8878-AE3E-438C-855E-2C7AE6B8D049}" type="pres">
      <dgm:prSet presAssocID="{0603EAB2-5D1B-4B40-9E11-9D7B5AC4C181}" presName="iconBgRect" presStyleLbl="bgShp" presStyleIdx="2" presStyleCnt="4"/>
      <dgm:spPr/>
    </dgm:pt>
    <dgm:pt modelId="{E39118A4-C7AB-4104-8E72-CE86A2CCA55B}" type="pres">
      <dgm:prSet presAssocID="{0603EAB2-5D1B-4B40-9E11-9D7B5AC4C181}" presName="iconRect" presStyleLbl="node1" presStyleIdx="2" presStyleCnt="4"/>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a:noFill/>
        </a:ln>
      </dgm:spPr>
      <dgm:extLst>
        <a:ext uri="{E40237B7-FDA0-4F09-8148-C483321AD2D9}">
          <dgm14:cNvPr xmlns:dgm14="http://schemas.microsoft.com/office/drawing/2010/diagram" id="0" name="" descr="Statistics with solid fill"/>
        </a:ext>
      </dgm:extLst>
    </dgm:pt>
    <dgm:pt modelId="{317BA976-EFF1-459C-B549-AD0EFFF77062}" type="pres">
      <dgm:prSet presAssocID="{0603EAB2-5D1B-4B40-9E11-9D7B5AC4C181}" presName="spaceRect" presStyleCnt="0"/>
      <dgm:spPr/>
    </dgm:pt>
    <dgm:pt modelId="{BBFEF0FC-1A9C-4D94-ADCF-73A301A1D1A8}" type="pres">
      <dgm:prSet presAssocID="{0603EAB2-5D1B-4B40-9E11-9D7B5AC4C181}" presName="textRect" presStyleLbl="revTx" presStyleIdx="2" presStyleCnt="4">
        <dgm:presLayoutVars>
          <dgm:chMax val="1"/>
          <dgm:chPref val="1"/>
        </dgm:presLayoutVars>
      </dgm:prSet>
      <dgm:spPr/>
    </dgm:pt>
    <dgm:pt modelId="{228B1DA2-6C77-4435-BD1F-578784DB367D}" type="pres">
      <dgm:prSet presAssocID="{415BAE16-CD08-48EA-BE01-EFA23B20E8FB}" presName="sibTrans" presStyleLbl="sibTrans2D1" presStyleIdx="0" presStyleCnt="0"/>
      <dgm:spPr/>
    </dgm:pt>
    <dgm:pt modelId="{EDD3AB07-369C-4B42-BF0B-64A0FFAC5F91}" type="pres">
      <dgm:prSet presAssocID="{9E613B78-76F4-4D84-9372-E9606E9B8CD0}" presName="compNode" presStyleCnt="0"/>
      <dgm:spPr/>
    </dgm:pt>
    <dgm:pt modelId="{2668D7E5-36D0-487C-AE5D-A3675B6E6650}" type="pres">
      <dgm:prSet presAssocID="{9E613B78-76F4-4D84-9372-E9606E9B8CD0}" presName="iconBgRect" presStyleLbl="bgShp" presStyleIdx="3" presStyleCnt="4"/>
      <dgm:spPr/>
    </dgm:pt>
    <dgm:pt modelId="{1976AB0C-D2D9-445C-AE56-56ABB4C4C1B6}" type="pres">
      <dgm:prSet presAssocID="{9E613B78-76F4-4D84-9372-E9606E9B8CD0}" presName="iconRect" presStyleLbl="node1" presStyleIdx="3" presStyleCnt="4"/>
      <dgm:spPr>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Business Growth with solid fill"/>
        </a:ext>
      </dgm:extLst>
    </dgm:pt>
    <dgm:pt modelId="{DC02A6E5-AC41-477A-9D48-5F90CEE50FD8}" type="pres">
      <dgm:prSet presAssocID="{9E613B78-76F4-4D84-9372-E9606E9B8CD0}" presName="spaceRect" presStyleCnt="0"/>
      <dgm:spPr/>
    </dgm:pt>
    <dgm:pt modelId="{A506A2A8-67D3-49F6-B5B9-ADE48C9373AF}" type="pres">
      <dgm:prSet presAssocID="{9E613B78-76F4-4D84-9372-E9606E9B8CD0}" presName="textRect" presStyleLbl="revTx" presStyleIdx="3" presStyleCnt="4">
        <dgm:presLayoutVars>
          <dgm:chMax val="1"/>
          <dgm:chPref val="1"/>
        </dgm:presLayoutVars>
      </dgm:prSet>
      <dgm:spPr/>
    </dgm:pt>
  </dgm:ptLst>
  <dgm:cxnLst>
    <dgm:cxn modelId="{5B0C8419-4139-4B5E-A6D1-250B1F9E79F3}" type="presOf" srcId="{DB775207-D7F4-40C0-AF9A-58AA517DA63E}" destId="{A4B48248-D147-4A69-943D-7F336B25F094}" srcOrd="0" destOrd="0" presId="urn:microsoft.com/office/officeart/2018/2/layout/IconCircleList"/>
    <dgm:cxn modelId="{FD956526-E2DA-4DEC-8224-CA004C9CE975}" type="presOf" srcId="{0603EAB2-5D1B-4B40-9E11-9D7B5AC4C181}" destId="{BBFEF0FC-1A9C-4D94-ADCF-73A301A1D1A8}" srcOrd="0" destOrd="0" presId="urn:microsoft.com/office/officeart/2018/2/layout/IconCircleList"/>
    <dgm:cxn modelId="{B4B8A762-58F5-4311-B108-93381AA6B97E}" type="presOf" srcId="{E2DB2FBE-CA40-46C4-B408-9F56A108761A}" destId="{11002B86-5B59-4A66-A440-62C8FB4D0EFB}" srcOrd="0" destOrd="0" presId="urn:microsoft.com/office/officeart/2018/2/layout/IconCircleList"/>
    <dgm:cxn modelId="{07FE8855-679E-4D13-9E77-FE9AD4860984}" srcId="{E2DB2FBE-CA40-46C4-B408-9F56A108761A}" destId="{9E613B78-76F4-4D84-9372-E9606E9B8CD0}" srcOrd="3" destOrd="0" parTransId="{0EFD19CD-DFBB-4CDC-BE37-A6051BD4D5D2}" sibTransId="{6F036234-7D97-48B4-8C33-C50E4D69B891}"/>
    <dgm:cxn modelId="{D6D77A79-6336-4420-85AA-8436BAAC9085}" srcId="{E2DB2FBE-CA40-46C4-B408-9F56A108761A}" destId="{B2A5466F-064A-45F8-AA9B-29F40CD79CBE}" srcOrd="1" destOrd="0" parTransId="{E964E17A-6FA9-40FC-8C28-D937D1F6D589}" sibTransId="{DB775207-D7F4-40C0-AF9A-58AA517DA63E}"/>
    <dgm:cxn modelId="{66A73589-73B3-4236-A4F8-73CB558A499E}" srcId="{E2DB2FBE-CA40-46C4-B408-9F56A108761A}" destId="{0603EAB2-5D1B-4B40-9E11-9D7B5AC4C181}" srcOrd="2" destOrd="0" parTransId="{826E652A-11B2-4A36-B036-9C63E7C24F93}" sibTransId="{415BAE16-CD08-48EA-BE01-EFA23B20E8FB}"/>
    <dgm:cxn modelId="{4F7DE694-6652-4EB7-8705-35ACC71D6BD1}" type="presOf" srcId="{83CA7A22-DCDE-42EC-8AD1-EEEDE3D01188}" destId="{9E36E5E2-08A7-4E13-9B22-E7D20D15E2DA}" srcOrd="0" destOrd="0" presId="urn:microsoft.com/office/officeart/2018/2/layout/IconCircleList"/>
    <dgm:cxn modelId="{15CEDFA9-127F-447C-95EB-3B02577A6E3F}" type="presOf" srcId="{9E613B78-76F4-4D84-9372-E9606E9B8CD0}" destId="{A506A2A8-67D3-49F6-B5B9-ADE48C9373AF}" srcOrd="0" destOrd="0" presId="urn:microsoft.com/office/officeart/2018/2/layout/IconCircleList"/>
    <dgm:cxn modelId="{EE7120BB-B2CE-4A70-8648-44DD7D8BD733}" type="presOf" srcId="{5917C4E3-C5AB-47B0-96CF-8086220F5706}" destId="{90835B57-0AC8-40C0-ABEE-A54292009A34}" srcOrd="0" destOrd="0" presId="urn:microsoft.com/office/officeart/2018/2/layout/IconCircleList"/>
    <dgm:cxn modelId="{2C1AB4D2-B6BA-404A-89D4-9A3209AC5A58}" type="presOf" srcId="{B2A5466F-064A-45F8-AA9B-29F40CD79CBE}" destId="{4037AF7C-6FD1-44E2-B13F-B6504ABBEBEE}" srcOrd="0" destOrd="0" presId="urn:microsoft.com/office/officeart/2018/2/layout/IconCircleList"/>
    <dgm:cxn modelId="{72381CE7-766B-481B-93FE-CC61703FDC3A}" type="presOf" srcId="{415BAE16-CD08-48EA-BE01-EFA23B20E8FB}" destId="{228B1DA2-6C77-4435-BD1F-578784DB367D}" srcOrd="0" destOrd="0" presId="urn:microsoft.com/office/officeart/2018/2/layout/IconCircleList"/>
    <dgm:cxn modelId="{B433BFF1-3197-4BF2-B335-B3C45AAFF4FD}" srcId="{E2DB2FBE-CA40-46C4-B408-9F56A108761A}" destId="{83CA7A22-DCDE-42EC-8AD1-EEEDE3D01188}" srcOrd="0" destOrd="0" parTransId="{A6179837-BD42-48D2-B59B-E0FA3DB9D6A0}" sibTransId="{5917C4E3-C5AB-47B0-96CF-8086220F5706}"/>
    <dgm:cxn modelId="{18C73D48-4E7D-4A57-9819-2458704E1FDE}" type="presParOf" srcId="{11002B86-5B59-4A66-A440-62C8FB4D0EFB}" destId="{B1B13A48-1A9C-4F2B-AF21-40D14403937E}" srcOrd="0" destOrd="0" presId="urn:microsoft.com/office/officeart/2018/2/layout/IconCircleList"/>
    <dgm:cxn modelId="{109ED70B-3A0B-4767-8B9A-401B1F52E72D}" type="presParOf" srcId="{B1B13A48-1A9C-4F2B-AF21-40D14403937E}" destId="{DDFA9BC6-5014-494F-A18D-BCFF46A68B81}" srcOrd="0" destOrd="0" presId="urn:microsoft.com/office/officeart/2018/2/layout/IconCircleList"/>
    <dgm:cxn modelId="{567D1ECD-941D-4DCC-A5BD-238A3CB3402C}" type="presParOf" srcId="{DDFA9BC6-5014-494F-A18D-BCFF46A68B81}" destId="{31DF1C0A-3314-4A90-A780-306C76FE05BC}" srcOrd="0" destOrd="0" presId="urn:microsoft.com/office/officeart/2018/2/layout/IconCircleList"/>
    <dgm:cxn modelId="{55ABA6EC-9746-42F2-A08B-516EAD06605C}" type="presParOf" srcId="{DDFA9BC6-5014-494F-A18D-BCFF46A68B81}" destId="{3A9685DD-9FBF-428E-99D4-35A7A4CA6BF1}" srcOrd="1" destOrd="0" presId="urn:microsoft.com/office/officeart/2018/2/layout/IconCircleList"/>
    <dgm:cxn modelId="{724B6D71-284A-4FE5-BD4F-B137E039F798}" type="presParOf" srcId="{DDFA9BC6-5014-494F-A18D-BCFF46A68B81}" destId="{16313244-B8DF-447D-9E5A-2539E032AB0A}" srcOrd="2" destOrd="0" presId="urn:microsoft.com/office/officeart/2018/2/layout/IconCircleList"/>
    <dgm:cxn modelId="{383EDAA2-2246-43A4-B755-A1D8C26D15F1}" type="presParOf" srcId="{DDFA9BC6-5014-494F-A18D-BCFF46A68B81}" destId="{9E36E5E2-08A7-4E13-9B22-E7D20D15E2DA}" srcOrd="3" destOrd="0" presId="urn:microsoft.com/office/officeart/2018/2/layout/IconCircleList"/>
    <dgm:cxn modelId="{A722746B-7A71-4350-82BE-61DCC6A4DBCF}" type="presParOf" srcId="{B1B13A48-1A9C-4F2B-AF21-40D14403937E}" destId="{90835B57-0AC8-40C0-ABEE-A54292009A34}" srcOrd="1" destOrd="0" presId="urn:microsoft.com/office/officeart/2018/2/layout/IconCircleList"/>
    <dgm:cxn modelId="{1A48B290-9C50-424B-B4CC-76F1515B79BA}" type="presParOf" srcId="{B1B13A48-1A9C-4F2B-AF21-40D14403937E}" destId="{BCDA3BBC-BAF0-42B0-B135-95B28D96D83B}" srcOrd="2" destOrd="0" presId="urn:microsoft.com/office/officeart/2018/2/layout/IconCircleList"/>
    <dgm:cxn modelId="{7E9BE32C-9990-47A5-B32B-C33FDB9CAD65}" type="presParOf" srcId="{BCDA3BBC-BAF0-42B0-B135-95B28D96D83B}" destId="{37F281DD-4689-42EA-957C-2BFB926378BF}" srcOrd="0" destOrd="0" presId="urn:microsoft.com/office/officeart/2018/2/layout/IconCircleList"/>
    <dgm:cxn modelId="{3B1D85A6-9B81-4926-92D0-527D80D1DB40}" type="presParOf" srcId="{BCDA3BBC-BAF0-42B0-B135-95B28D96D83B}" destId="{A410181F-4959-4918-9D45-E04542F2E1FC}" srcOrd="1" destOrd="0" presId="urn:microsoft.com/office/officeart/2018/2/layout/IconCircleList"/>
    <dgm:cxn modelId="{E77801CA-5FBB-4AB0-AB1E-9C8798695B87}" type="presParOf" srcId="{BCDA3BBC-BAF0-42B0-B135-95B28D96D83B}" destId="{D8636490-8DF0-46C6-8F3A-163645C5A1B2}" srcOrd="2" destOrd="0" presId="urn:microsoft.com/office/officeart/2018/2/layout/IconCircleList"/>
    <dgm:cxn modelId="{5F94D077-DA16-416C-AFA6-421882D48FB8}" type="presParOf" srcId="{BCDA3BBC-BAF0-42B0-B135-95B28D96D83B}" destId="{4037AF7C-6FD1-44E2-B13F-B6504ABBEBEE}" srcOrd="3" destOrd="0" presId="urn:microsoft.com/office/officeart/2018/2/layout/IconCircleList"/>
    <dgm:cxn modelId="{A5888524-997E-48D2-941A-9269C31A806B}" type="presParOf" srcId="{B1B13A48-1A9C-4F2B-AF21-40D14403937E}" destId="{A4B48248-D147-4A69-943D-7F336B25F094}" srcOrd="3" destOrd="0" presId="urn:microsoft.com/office/officeart/2018/2/layout/IconCircleList"/>
    <dgm:cxn modelId="{6C45CD39-71A8-4F56-B51D-D5FE16DC7485}" type="presParOf" srcId="{B1B13A48-1A9C-4F2B-AF21-40D14403937E}" destId="{2038B00A-BC3D-4EEC-B7C0-7CD1C0DF2227}" srcOrd="4" destOrd="0" presId="urn:microsoft.com/office/officeart/2018/2/layout/IconCircleList"/>
    <dgm:cxn modelId="{82C2C210-2D35-407E-9BDE-A4ECE7308DB8}" type="presParOf" srcId="{2038B00A-BC3D-4EEC-B7C0-7CD1C0DF2227}" destId="{6BEA8878-AE3E-438C-855E-2C7AE6B8D049}" srcOrd="0" destOrd="0" presId="urn:microsoft.com/office/officeart/2018/2/layout/IconCircleList"/>
    <dgm:cxn modelId="{B57677AD-EAFD-4B42-A59D-CE1F91FC4EB4}" type="presParOf" srcId="{2038B00A-BC3D-4EEC-B7C0-7CD1C0DF2227}" destId="{E39118A4-C7AB-4104-8E72-CE86A2CCA55B}" srcOrd="1" destOrd="0" presId="urn:microsoft.com/office/officeart/2018/2/layout/IconCircleList"/>
    <dgm:cxn modelId="{080B9027-1C6F-42EC-BEE8-5BE110D2DD56}" type="presParOf" srcId="{2038B00A-BC3D-4EEC-B7C0-7CD1C0DF2227}" destId="{317BA976-EFF1-459C-B549-AD0EFFF77062}" srcOrd="2" destOrd="0" presId="urn:microsoft.com/office/officeart/2018/2/layout/IconCircleList"/>
    <dgm:cxn modelId="{27ECD35F-C376-4D72-9E0D-6406AD029765}" type="presParOf" srcId="{2038B00A-BC3D-4EEC-B7C0-7CD1C0DF2227}" destId="{BBFEF0FC-1A9C-4D94-ADCF-73A301A1D1A8}" srcOrd="3" destOrd="0" presId="urn:microsoft.com/office/officeart/2018/2/layout/IconCircleList"/>
    <dgm:cxn modelId="{FBE5E545-33F7-446A-9F7B-2BF2A909445D}" type="presParOf" srcId="{B1B13A48-1A9C-4F2B-AF21-40D14403937E}" destId="{228B1DA2-6C77-4435-BD1F-578784DB367D}" srcOrd="5" destOrd="0" presId="urn:microsoft.com/office/officeart/2018/2/layout/IconCircleList"/>
    <dgm:cxn modelId="{DE2527D6-0F88-4455-A5F1-53BEDCBEF9BE}" type="presParOf" srcId="{B1B13A48-1A9C-4F2B-AF21-40D14403937E}" destId="{EDD3AB07-369C-4B42-BF0B-64A0FFAC5F91}" srcOrd="6" destOrd="0" presId="urn:microsoft.com/office/officeart/2018/2/layout/IconCircleList"/>
    <dgm:cxn modelId="{11C358BC-6DC8-4856-B6DF-B21A97BFFBCD}" type="presParOf" srcId="{EDD3AB07-369C-4B42-BF0B-64A0FFAC5F91}" destId="{2668D7E5-36D0-487C-AE5D-A3675B6E6650}" srcOrd="0" destOrd="0" presId="urn:microsoft.com/office/officeart/2018/2/layout/IconCircleList"/>
    <dgm:cxn modelId="{2AD75E63-5870-47BE-A3F9-16C6AACE664E}" type="presParOf" srcId="{EDD3AB07-369C-4B42-BF0B-64A0FFAC5F91}" destId="{1976AB0C-D2D9-445C-AE56-56ABB4C4C1B6}" srcOrd="1" destOrd="0" presId="urn:microsoft.com/office/officeart/2018/2/layout/IconCircleList"/>
    <dgm:cxn modelId="{5EA5C2E2-68D9-4374-806B-B0B73E51E550}" type="presParOf" srcId="{EDD3AB07-369C-4B42-BF0B-64A0FFAC5F91}" destId="{DC02A6E5-AC41-477A-9D48-5F90CEE50FD8}" srcOrd="2" destOrd="0" presId="urn:microsoft.com/office/officeart/2018/2/layout/IconCircleList"/>
    <dgm:cxn modelId="{20C53168-CDCB-4F1B-91AA-288169079B44}" type="presParOf" srcId="{EDD3AB07-369C-4B42-BF0B-64A0FFAC5F91}" destId="{A506A2A8-67D3-49F6-B5B9-ADE48C9373AF}"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DA6222-CA8A-4640-99EB-1635B014C62F}"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07E4E320-92AB-4F4E-B588-CE22A202975D}">
      <dgm:prSet custT="1"/>
      <dgm:spPr>
        <a:solidFill>
          <a:schemeClr val="accent1">
            <a:lumMod val="50000"/>
          </a:schemeClr>
        </a:solidFill>
      </dgm:spPr>
      <dgm:t>
        <a:bodyPr/>
        <a:lstStyle/>
        <a:p>
          <a:pPr marL="165100" indent="0">
            <a:lnSpc>
              <a:spcPct val="90000"/>
            </a:lnSpc>
            <a:spcBef>
              <a:spcPts val="400"/>
            </a:spcBef>
            <a:spcAft>
              <a:spcPts val="400"/>
            </a:spcAft>
            <a:tabLst/>
          </a:pPr>
          <a:r>
            <a:rPr lang="en-US" sz="1400" b="0" dirty="0"/>
            <a:t>Industry associations in your sector can offer great networking opportunities, along with certifications, conferences, and other resources.</a:t>
          </a:r>
          <a:endParaRPr lang="en-US" sz="1400" dirty="0"/>
        </a:p>
      </dgm:t>
    </dgm:pt>
    <dgm:pt modelId="{06965068-18A7-42F6-8BF9-B15D970E8766}" type="parTrans" cxnId="{C4E2FB68-ADFE-41D5-9506-A4BBB5654EE4}">
      <dgm:prSet/>
      <dgm:spPr/>
      <dgm:t>
        <a:bodyPr/>
        <a:lstStyle/>
        <a:p>
          <a:endParaRPr lang="en-US"/>
        </a:p>
      </dgm:t>
    </dgm:pt>
    <dgm:pt modelId="{EC464207-BE64-43EE-BB25-905AB26DE70C}" type="sibTrans" cxnId="{C4E2FB68-ADFE-41D5-9506-A4BBB5654EE4}">
      <dgm:prSet/>
      <dgm:spPr/>
      <dgm:t>
        <a:bodyPr/>
        <a:lstStyle/>
        <a:p>
          <a:endParaRPr lang="en-US"/>
        </a:p>
      </dgm:t>
    </dgm:pt>
    <dgm:pt modelId="{5F2A7701-AF6D-45CC-9989-9F39BD19F1FF}">
      <dgm:prSet custT="1"/>
      <dgm:spPr>
        <a:solidFill>
          <a:srgbClr val="0D5B6C"/>
        </a:solidFill>
      </dgm:spPr>
      <dgm:t>
        <a:bodyPr/>
        <a:lstStyle/>
        <a:p>
          <a:pPr marL="165100" lvl="0" indent="0" algn="l" defTabSz="622300">
            <a:lnSpc>
              <a:spcPct val="90000"/>
            </a:lnSpc>
            <a:spcBef>
              <a:spcPts val="400"/>
            </a:spcBef>
            <a:spcAft>
              <a:spcPts val="400"/>
            </a:spcAft>
            <a:buNone/>
            <a:tabLst/>
          </a:pPr>
          <a:r>
            <a:rPr lang="en-US" sz="1400" b="0" kern="1200" dirty="0">
              <a:solidFill>
                <a:srgbClr val="FEFFFF"/>
              </a:solidFill>
              <a:latin typeface="Meiryo"/>
              <a:ea typeface="+mn-ea"/>
              <a:cs typeface="+mn-cs"/>
            </a:rPr>
            <a:t>Membership gives you access to valuable education and networking on a recurring basis. You can add your membership designation to marketing materials also.</a:t>
          </a:r>
        </a:p>
      </dgm:t>
    </dgm:pt>
    <dgm:pt modelId="{9310245E-42D8-4782-B077-5C5D771E3D12}" type="parTrans" cxnId="{5CEA24E3-F483-4A75-ABF2-4C8CEFC05D14}">
      <dgm:prSet/>
      <dgm:spPr/>
      <dgm:t>
        <a:bodyPr/>
        <a:lstStyle/>
        <a:p>
          <a:endParaRPr lang="en-US"/>
        </a:p>
      </dgm:t>
    </dgm:pt>
    <dgm:pt modelId="{745C1EB7-2DB1-4E4F-A91C-69E01598ADDB}" type="sibTrans" cxnId="{5CEA24E3-F483-4A75-ABF2-4C8CEFC05D14}">
      <dgm:prSet/>
      <dgm:spPr/>
      <dgm:t>
        <a:bodyPr/>
        <a:lstStyle/>
        <a:p>
          <a:endParaRPr lang="en-US"/>
        </a:p>
      </dgm:t>
    </dgm:pt>
    <dgm:pt modelId="{19C0BEC9-9B35-BB4F-B2D5-6B86F949A150}">
      <dgm:prSet custT="1"/>
      <dgm:spPr>
        <a:solidFill>
          <a:schemeClr val="accent1">
            <a:lumMod val="75000"/>
          </a:schemeClr>
        </a:solidFill>
      </dgm:spPr>
      <dgm:t>
        <a:bodyPr/>
        <a:lstStyle/>
        <a:p>
          <a:pPr marL="165100" lvl="0" indent="0" algn="l" defTabSz="622300">
            <a:lnSpc>
              <a:spcPct val="90000"/>
            </a:lnSpc>
            <a:spcBef>
              <a:spcPts val="400"/>
            </a:spcBef>
            <a:spcAft>
              <a:spcPts val="400"/>
            </a:spcAft>
            <a:buNone/>
            <a:tabLst/>
          </a:pPr>
          <a:r>
            <a:rPr lang="en-US" sz="1400" b="0" kern="1200" dirty="0">
              <a:solidFill>
                <a:srgbClr val="FEFFFF"/>
              </a:solidFill>
              <a:latin typeface="Meiryo"/>
              <a:ea typeface="+mn-ea"/>
              <a:cs typeface="+mn-cs"/>
            </a:rPr>
            <a:t>Regular participation, including committee service and presenting at events, can build professional recognition over time.</a:t>
          </a:r>
        </a:p>
      </dgm:t>
    </dgm:pt>
    <dgm:pt modelId="{9EC370F5-DEA4-984A-9B79-FD1394423841}" type="parTrans" cxnId="{0FFA1CD6-E948-D547-A332-47737AF0186A}">
      <dgm:prSet/>
      <dgm:spPr/>
      <dgm:t>
        <a:bodyPr/>
        <a:lstStyle/>
        <a:p>
          <a:endParaRPr lang="en-US"/>
        </a:p>
      </dgm:t>
    </dgm:pt>
    <dgm:pt modelId="{ED4ECD5C-ED35-CF45-AD9D-C7F879EDAD40}" type="sibTrans" cxnId="{0FFA1CD6-E948-D547-A332-47737AF0186A}">
      <dgm:prSet/>
      <dgm:spPr/>
      <dgm:t>
        <a:bodyPr/>
        <a:lstStyle/>
        <a:p>
          <a:endParaRPr lang="en-US"/>
        </a:p>
      </dgm:t>
    </dgm:pt>
    <dgm:pt modelId="{E8F0D073-B7A0-1043-8E4B-7673A30C6234}">
      <dgm:prSet custT="1"/>
      <dgm:spPr>
        <a:solidFill>
          <a:srgbClr val="44A0B2"/>
        </a:solidFill>
      </dgm:spPr>
      <dgm:t>
        <a:bodyPr/>
        <a:lstStyle/>
        <a:p>
          <a:pPr marL="165100" lvl="0" indent="0" algn="l" defTabSz="622300">
            <a:lnSpc>
              <a:spcPct val="90000"/>
            </a:lnSpc>
            <a:spcBef>
              <a:spcPts val="400"/>
            </a:spcBef>
            <a:spcAft>
              <a:spcPts val="400"/>
            </a:spcAft>
            <a:buNone/>
            <a:tabLst/>
          </a:pPr>
          <a:r>
            <a:rPr lang="en-US" sz="1400" b="0" kern="1200" dirty="0">
              <a:solidFill>
                <a:srgbClr val="FEFFFF"/>
              </a:solidFill>
              <a:latin typeface="Meiryo"/>
              <a:ea typeface="+mn-ea"/>
              <a:cs typeface="+mn-cs"/>
            </a:rPr>
            <a:t>Like member firms, agency staff often participate in professional associations in their field for professional development and networking. </a:t>
          </a:r>
        </a:p>
      </dgm:t>
    </dgm:pt>
    <dgm:pt modelId="{B8F72F9A-43D6-3741-B89F-1C0AC2428741}" type="parTrans" cxnId="{B448B158-7175-9F4A-88AF-5756B37BBE56}">
      <dgm:prSet/>
      <dgm:spPr/>
      <dgm:t>
        <a:bodyPr/>
        <a:lstStyle/>
        <a:p>
          <a:endParaRPr lang="en-US"/>
        </a:p>
      </dgm:t>
    </dgm:pt>
    <dgm:pt modelId="{52FF484A-F3CD-CB46-8EFD-063BCCC9BD3A}" type="sibTrans" cxnId="{B448B158-7175-9F4A-88AF-5756B37BBE56}">
      <dgm:prSet/>
      <dgm:spPr/>
      <dgm:t>
        <a:bodyPr/>
        <a:lstStyle/>
        <a:p>
          <a:endParaRPr lang="en-US"/>
        </a:p>
      </dgm:t>
    </dgm:pt>
    <dgm:pt modelId="{DE388B50-054E-7E4F-88B6-674714E66924}" type="pres">
      <dgm:prSet presAssocID="{51DA6222-CA8A-4640-99EB-1635B014C62F}" presName="linear" presStyleCnt="0">
        <dgm:presLayoutVars>
          <dgm:animLvl val="lvl"/>
          <dgm:resizeHandles val="exact"/>
        </dgm:presLayoutVars>
      </dgm:prSet>
      <dgm:spPr/>
    </dgm:pt>
    <dgm:pt modelId="{166CC55E-EC18-B040-8DD6-1081C0EBD637}" type="pres">
      <dgm:prSet presAssocID="{07E4E320-92AB-4F4E-B588-CE22A202975D}" presName="parentText" presStyleLbl="node1" presStyleIdx="0" presStyleCnt="4">
        <dgm:presLayoutVars>
          <dgm:chMax val="0"/>
          <dgm:bulletEnabled val="1"/>
        </dgm:presLayoutVars>
      </dgm:prSet>
      <dgm:spPr/>
    </dgm:pt>
    <dgm:pt modelId="{5182525A-B671-AB42-87AD-D9B8E50A206B}" type="pres">
      <dgm:prSet presAssocID="{EC464207-BE64-43EE-BB25-905AB26DE70C}" presName="spacer" presStyleCnt="0"/>
      <dgm:spPr/>
    </dgm:pt>
    <dgm:pt modelId="{606BD957-A09D-174E-9F6C-2C82492C2C39}" type="pres">
      <dgm:prSet presAssocID="{5F2A7701-AF6D-45CC-9989-9F39BD19F1FF}" presName="parentText" presStyleLbl="node1" presStyleIdx="1" presStyleCnt="4">
        <dgm:presLayoutVars>
          <dgm:chMax val="0"/>
          <dgm:bulletEnabled val="1"/>
        </dgm:presLayoutVars>
      </dgm:prSet>
      <dgm:spPr/>
    </dgm:pt>
    <dgm:pt modelId="{ED5F1F98-1B93-2C49-8E9C-635C228812F1}" type="pres">
      <dgm:prSet presAssocID="{745C1EB7-2DB1-4E4F-A91C-69E01598ADDB}" presName="spacer" presStyleCnt="0"/>
      <dgm:spPr/>
    </dgm:pt>
    <dgm:pt modelId="{BBACCFF5-F4BE-C047-A2D2-7D4D2AC9C1C3}" type="pres">
      <dgm:prSet presAssocID="{19C0BEC9-9B35-BB4F-B2D5-6B86F949A150}" presName="parentText" presStyleLbl="node1" presStyleIdx="2" presStyleCnt="4" custLinFactY="245" custLinFactNeighborX="14505" custLinFactNeighborY="100000">
        <dgm:presLayoutVars>
          <dgm:chMax val="0"/>
          <dgm:bulletEnabled val="1"/>
        </dgm:presLayoutVars>
      </dgm:prSet>
      <dgm:spPr/>
    </dgm:pt>
    <dgm:pt modelId="{605EB478-26CB-DD47-8C9E-F7D40AC6EC2F}" type="pres">
      <dgm:prSet presAssocID="{ED4ECD5C-ED35-CF45-AD9D-C7F879EDAD40}" presName="spacer" presStyleCnt="0"/>
      <dgm:spPr/>
    </dgm:pt>
    <dgm:pt modelId="{E11C8BFF-2F60-EA45-B5F7-F5520A426517}" type="pres">
      <dgm:prSet presAssocID="{E8F0D073-B7A0-1043-8E4B-7673A30C6234}" presName="parentText" presStyleLbl="node1" presStyleIdx="3" presStyleCnt="4">
        <dgm:presLayoutVars>
          <dgm:chMax val="0"/>
          <dgm:bulletEnabled val="1"/>
        </dgm:presLayoutVars>
      </dgm:prSet>
      <dgm:spPr/>
    </dgm:pt>
  </dgm:ptLst>
  <dgm:cxnLst>
    <dgm:cxn modelId="{E86E6F06-FB83-864C-B12D-005458E909A0}" type="presOf" srcId="{07E4E320-92AB-4F4E-B588-CE22A202975D}" destId="{166CC55E-EC18-B040-8DD6-1081C0EBD637}" srcOrd="0" destOrd="0" presId="urn:microsoft.com/office/officeart/2005/8/layout/vList2"/>
    <dgm:cxn modelId="{C4E2FB68-ADFE-41D5-9506-A4BBB5654EE4}" srcId="{51DA6222-CA8A-4640-99EB-1635B014C62F}" destId="{07E4E320-92AB-4F4E-B588-CE22A202975D}" srcOrd="0" destOrd="0" parTransId="{06965068-18A7-42F6-8BF9-B15D970E8766}" sibTransId="{EC464207-BE64-43EE-BB25-905AB26DE70C}"/>
    <dgm:cxn modelId="{B448B158-7175-9F4A-88AF-5756B37BBE56}" srcId="{51DA6222-CA8A-4640-99EB-1635B014C62F}" destId="{E8F0D073-B7A0-1043-8E4B-7673A30C6234}" srcOrd="3" destOrd="0" parTransId="{B8F72F9A-43D6-3741-B89F-1C0AC2428741}" sibTransId="{52FF484A-F3CD-CB46-8EFD-063BCCC9BD3A}"/>
    <dgm:cxn modelId="{26A7C6A4-9727-A34F-BA07-4C17C4D143A3}" type="presOf" srcId="{51DA6222-CA8A-4640-99EB-1635B014C62F}" destId="{DE388B50-054E-7E4F-88B6-674714E66924}" srcOrd="0" destOrd="0" presId="urn:microsoft.com/office/officeart/2005/8/layout/vList2"/>
    <dgm:cxn modelId="{640FB9BB-1ACA-124E-83AE-8624AFBC3720}" type="presOf" srcId="{E8F0D073-B7A0-1043-8E4B-7673A30C6234}" destId="{E11C8BFF-2F60-EA45-B5F7-F5520A426517}" srcOrd="0" destOrd="0" presId="urn:microsoft.com/office/officeart/2005/8/layout/vList2"/>
    <dgm:cxn modelId="{0FFA1CD6-E948-D547-A332-47737AF0186A}" srcId="{51DA6222-CA8A-4640-99EB-1635B014C62F}" destId="{19C0BEC9-9B35-BB4F-B2D5-6B86F949A150}" srcOrd="2" destOrd="0" parTransId="{9EC370F5-DEA4-984A-9B79-FD1394423841}" sibTransId="{ED4ECD5C-ED35-CF45-AD9D-C7F879EDAD40}"/>
    <dgm:cxn modelId="{5CEA24E3-F483-4A75-ABF2-4C8CEFC05D14}" srcId="{51DA6222-CA8A-4640-99EB-1635B014C62F}" destId="{5F2A7701-AF6D-45CC-9989-9F39BD19F1FF}" srcOrd="1" destOrd="0" parTransId="{9310245E-42D8-4782-B077-5C5D771E3D12}" sibTransId="{745C1EB7-2DB1-4E4F-A91C-69E01598ADDB}"/>
    <dgm:cxn modelId="{295B17F1-4166-4B48-B19A-D87ACE97B188}" type="presOf" srcId="{5F2A7701-AF6D-45CC-9989-9F39BD19F1FF}" destId="{606BD957-A09D-174E-9F6C-2C82492C2C39}" srcOrd="0" destOrd="0" presId="urn:microsoft.com/office/officeart/2005/8/layout/vList2"/>
    <dgm:cxn modelId="{7AED70F1-8ED3-564A-9654-CDC2C6D604CE}" type="presOf" srcId="{19C0BEC9-9B35-BB4F-B2D5-6B86F949A150}" destId="{BBACCFF5-F4BE-C047-A2D2-7D4D2AC9C1C3}" srcOrd="0" destOrd="0" presId="urn:microsoft.com/office/officeart/2005/8/layout/vList2"/>
    <dgm:cxn modelId="{D94EB1C5-D853-DD45-B3BA-BCC4426937E4}" type="presParOf" srcId="{DE388B50-054E-7E4F-88B6-674714E66924}" destId="{166CC55E-EC18-B040-8DD6-1081C0EBD637}" srcOrd="0" destOrd="0" presId="urn:microsoft.com/office/officeart/2005/8/layout/vList2"/>
    <dgm:cxn modelId="{1E1F1158-CC3B-9E47-8369-ED0C9E089478}" type="presParOf" srcId="{DE388B50-054E-7E4F-88B6-674714E66924}" destId="{5182525A-B671-AB42-87AD-D9B8E50A206B}" srcOrd="1" destOrd="0" presId="urn:microsoft.com/office/officeart/2005/8/layout/vList2"/>
    <dgm:cxn modelId="{A988B6AE-C556-8D48-9F23-DBE3CB7A9D06}" type="presParOf" srcId="{DE388B50-054E-7E4F-88B6-674714E66924}" destId="{606BD957-A09D-174E-9F6C-2C82492C2C39}" srcOrd="2" destOrd="0" presId="urn:microsoft.com/office/officeart/2005/8/layout/vList2"/>
    <dgm:cxn modelId="{56B3C76D-98F9-3F4C-B2D8-55F46A12DD00}" type="presParOf" srcId="{DE388B50-054E-7E4F-88B6-674714E66924}" destId="{ED5F1F98-1B93-2C49-8E9C-635C228812F1}" srcOrd="3" destOrd="0" presId="urn:microsoft.com/office/officeart/2005/8/layout/vList2"/>
    <dgm:cxn modelId="{27BB577E-BF7C-7A48-A1C9-DDACAB603A19}" type="presParOf" srcId="{DE388B50-054E-7E4F-88B6-674714E66924}" destId="{BBACCFF5-F4BE-C047-A2D2-7D4D2AC9C1C3}" srcOrd="4" destOrd="0" presId="urn:microsoft.com/office/officeart/2005/8/layout/vList2"/>
    <dgm:cxn modelId="{3BD87CEA-CC3F-CF46-A40D-0E858F36B720}" type="presParOf" srcId="{DE388B50-054E-7E4F-88B6-674714E66924}" destId="{605EB478-26CB-DD47-8C9E-F7D40AC6EC2F}" srcOrd="5" destOrd="0" presId="urn:microsoft.com/office/officeart/2005/8/layout/vList2"/>
    <dgm:cxn modelId="{A14F3B0C-DC10-2D4E-9248-7F289DA7771B}" type="presParOf" srcId="{DE388B50-054E-7E4F-88B6-674714E66924}" destId="{E11C8BFF-2F60-EA45-B5F7-F5520A426517}"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F8B4CCB-5DCC-415A-B687-4D342E43232D}"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35B9E07E-A670-4E10-93F8-A10FCC9B7FF7}">
      <dgm:prSet custT="1"/>
      <dgm:spPr/>
      <dgm:t>
        <a:bodyPr/>
        <a:lstStyle/>
        <a:p>
          <a:pPr>
            <a:lnSpc>
              <a:spcPct val="100000"/>
            </a:lnSpc>
          </a:pPr>
          <a:r>
            <a:rPr lang="en-US" sz="1600" b="1" baseline="0" dirty="0">
              <a:solidFill>
                <a:schemeClr val="tx1">
                  <a:lumMod val="75000"/>
                  <a:lumOff val="25000"/>
                </a:schemeClr>
              </a:solidFill>
            </a:rPr>
            <a:t>Step 1: Identify and Qualify </a:t>
          </a:r>
        </a:p>
        <a:p>
          <a:pPr>
            <a:lnSpc>
              <a:spcPct val="100000"/>
            </a:lnSpc>
          </a:pPr>
          <a:r>
            <a:rPr lang="en-US" sz="1200" b="0" baseline="0" dirty="0">
              <a:solidFill>
                <a:schemeClr val="tx1">
                  <a:lumMod val="75000"/>
                  <a:lumOff val="25000"/>
                </a:schemeClr>
              </a:solidFill>
            </a:rPr>
            <a:t>Find out whether your contact is involved in purchasing decisions. Look up the agency’s contract spending in your service area.</a:t>
          </a:r>
          <a:endParaRPr lang="en-US" sz="1200" dirty="0">
            <a:solidFill>
              <a:schemeClr val="tx1">
                <a:lumMod val="75000"/>
                <a:lumOff val="25000"/>
              </a:schemeClr>
            </a:solidFill>
          </a:endParaRPr>
        </a:p>
      </dgm:t>
    </dgm:pt>
    <dgm:pt modelId="{B2F48700-A478-4331-817A-5B3D2256E7CD}" type="parTrans" cxnId="{BD81CFB4-A7E0-48EA-BF9C-DC2B361CE723}">
      <dgm:prSet/>
      <dgm:spPr/>
      <dgm:t>
        <a:bodyPr/>
        <a:lstStyle/>
        <a:p>
          <a:endParaRPr lang="en-US"/>
        </a:p>
      </dgm:t>
    </dgm:pt>
    <dgm:pt modelId="{D0F05E00-3103-4B92-A978-F3741154E22E}" type="sibTrans" cxnId="{BD81CFB4-A7E0-48EA-BF9C-DC2B361CE723}">
      <dgm:prSet/>
      <dgm:spPr/>
      <dgm:t>
        <a:bodyPr/>
        <a:lstStyle/>
        <a:p>
          <a:endParaRPr lang="en-US"/>
        </a:p>
      </dgm:t>
    </dgm:pt>
    <dgm:pt modelId="{F1E6AA65-853D-4A7E-9042-2CE861130418}">
      <dgm:prSet custT="1"/>
      <dgm:spPr/>
      <dgm:t>
        <a:bodyPr/>
        <a:lstStyle/>
        <a:p>
          <a:pPr>
            <a:lnSpc>
              <a:spcPct val="100000"/>
            </a:lnSpc>
          </a:pPr>
          <a:r>
            <a:rPr lang="en-US" sz="1600" b="1" baseline="0" dirty="0">
              <a:solidFill>
                <a:schemeClr val="tx1">
                  <a:lumMod val="75000"/>
                  <a:lumOff val="25000"/>
                </a:schemeClr>
              </a:solidFill>
            </a:rPr>
            <a:t>Step 2: Send First Follow- Up Email</a:t>
          </a:r>
        </a:p>
        <a:p>
          <a:pPr>
            <a:lnSpc>
              <a:spcPct val="100000"/>
            </a:lnSpc>
          </a:pPr>
          <a:r>
            <a:rPr lang="en-US" sz="1200" b="0" baseline="0" dirty="0">
              <a:solidFill>
                <a:schemeClr val="tx1">
                  <a:lumMod val="75000"/>
                  <a:lumOff val="25000"/>
                </a:schemeClr>
              </a:solidFill>
            </a:rPr>
            <a:t>Within 24 hours, send a brief thank-you email. Mention your conversation. Consider attaching your capability statement.</a:t>
          </a:r>
          <a:endParaRPr lang="en-US" sz="1200" dirty="0">
            <a:solidFill>
              <a:schemeClr val="tx1">
                <a:lumMod val="75000"/>
                <a:lumOff val="25000"/>
              </a:schemeClr>
            </a:solidFill>
          </a:endParaRPr>
        </a:p>
      </dgm:t>
    </dgm:pt>
    <dgm:pt modelId="{D614CB60-5BCE-4DDD-A506-EA990D6EA7B5}" type="parTrans" cxnId="{559C4B17-9FE7-476A-9DFB-9F0A5B46E928}">
      <dgm:prSet/>
      <dgm:spPr/>
      <dgm:t>
        <a:bodyPr/>
        <a:lstStyle/>
        <a:p>
          <a:endParaRPr lang="en-US"/>
        </a:p>
      </dgm:t>
    </dgm:pt>
    <dgm:pt modelId="{90866D65-42CE-4B42-81F5-F8C4AA1627D1}" type="sibTrans" cxnId="{559C4B17-9FE7-476A-9DFB-9F0A5B46E928}">
      <dgm:prSet/>
      <dgm:spPr/>
      <dgm:t>
        <a:bodyPr/>
        <a:lstStyle/>
        <a:p>
          <a:endParaRPr lang="en-US"/>
        </a:p>
      </dgm:t>
    </dgm:pt>
    <dgm:pt modelId="{B43CEE8D-8C2D-4D88-9EEF-DE955D8384F1}">
      <dgm:prSet custT="1"/>
      <dgm:spPr/>
      <dgm:t>
        <a:bodyPr/>
        <a:lstStyle/>
        <a:p>
          <a:pPr>
            <a:lnSpc>
              <a:spcPct val="100000"/>
            </a:lnSpc>
          </a:pPr>
          <a:r>
            <a:rPr lang="en-US" sz="1600" b="1" baseline="0" dirty="0">
              <a:solidFill>
                <a:schemeClr val="tx1">
                  <a:lumMod val="75000"/>
                  <a:lumOff val="25000"/>
                </a:schemeClr>
              </a:solidFill>
            </a:rPr>
            <a:t>Step 3: Send Follow-Up Materials</a:t>
          </a:r>
        </a:p>
        <a:p>
          <a:pPr>
            <a:lnSpc>
              <a:spcPct val="100000"/>
            </a:lnSpc>
          </a:pPr>
          <a:r>
            <a:rPr lang="en-US" sz="1200" b="0" baseline="0" dirty="0">
              <a:solidFill>
                <a:schemeClr val="tx1">
                  <a:lumMod val="75000"/>
                  <a:lumOff val="25000"/>
                </a:schemeClr>
              </a:solidFill>
            </a:rPr>
            <a:t>In about a week, email any links, articles, or materials you offered.</a:t>
          </a:r>
          <a:endParaRPr lang="en-US" sz="1200" dirty="0">
            <a:solidFill>
              <a:schemeClr val="tx1">
                <a:lumMod val="75000"/>
                <a:lumOff val="25000"/>
              </a:schemeClr>
            </a:solidFill>
          </a:endParaRPr>
        </a:p>
      </dgm:t>
    </dgm:pt>
    <dgm:pt modelId="{A90C9B75-D953-4F8B-AAC8-318BA446B6BD}" type="parTrans" cxnId="{7E124030-994F-4539-96FC-2CA4BB03FD90}">
      <dgm:prSet/>
      <dgm:spPr/>
      <dgm:t>
        <a:bodyPr/>
        <a:lstStyle/>
        <a:p>
          <a:endParaRPr lang="en-US"/>
        </a:p>
      </dgm:t>
    </dgm:pt>
    <dgm:pt modelId="{BE118B58-6367-4860-AA7C-F56F252288DB}" type="sibTrans" cxnId="{7E124030-994F-4539-96FC-2CA4BB03FD90}">
      <dgm:prSet/>
      <dgm:spPr/>
      <dgm:t>
        <a:bodyPr/>
        <a:lstStyle/>
        <a:p>
          <a:endParaRPr lang="en-US"/>
        </a:p>
      </dgm:t>
    </dgm:pt>
    <dgm:pt modelId="{EA702102-A00C-4E4E-8E08-4F8720C72975}">
      <dgm:prSet custT="1"/>
      <dgm:spPr/>
      <dgm:t>
        <a:bodyPr/>
        <a:lstStyle/>
        <a:p>
          <a:pPr>
            <a:lnSpc>
              <a:spcPct val="100000"/>
            </a:lnSpc>
          </a:pPr>
          <a:r>
            <a:rPr lang="en-US" sz="1600" b="1" baseline="0" dirty="0">
              <a:solidFill>
                <a:schemeClr val="tx1">
                  <a:lumMod val="75000"/>
                  <a:lumOff val="25000"/>
                </a:schemeClr>
              </a:solidFill>
            </a:rPr>
            <a:t>Step 4: Request a Meeting </a:t>
          </a:r>
        </a:p>
        <a:p>
          <a:pPr rtl="0">
            <a:lnSpc>
              <a:spcPct val="100000"/>
            </a:lnSpc>
          </a:pPr>
          <a:r>
            <a:rPr lang="en-US" sz="1200" b="0" baseline="0" dirty="0">
              <a:solidFill>
                <a:schemeClr val="tx1">
                  <a:lumMod val="75000"/>
                  <a:lumOff val="25000"/>
                </a:schemeClr>
              </a:solidFill>
            </a:rPr>
            <a:t>In approximately one to two weeks, connect on LinkedIn</a:t>
          </a:r>
          <a:r>
            <a:rPr lang="en-US" sz="1200" b="0" baseline="0" dirty="0">
              <a:solidFill>
                <a:schemeClr val="tx1">
                  <a:lumMod val="75000"/>
                  <a:lumOff val="25000"/>
                </a:schemeClr>
              </a:solidFill>
              <a:latin typeface="Meiryo"/>
            </a:rPr>
            <a:t>,</a:t>
          </a:r>
          <a:r>
            <a:rPr lang="en-US" sz="1200" b="0" baseline="0" dirty="0">
              <a:solidFill>
                <a:schemeClr val="tx1">
                  <a:lumMod val="75000"/>
                  <a:lumOff val="25000"/>
                </a:schemeClr>
              </a:solidFill>
            </a:rPr>
            <a:t> </a:t>
          </a:r>
          <a:r>
            <a:rPr lang="en-US" sz="1200" b="0" baseline="0" dirty="0">
              <a:solidFill>
                <a:schemeClr val="tx1">
                  <a:lumMod val="75000"/>
                  <a:lumOff val="25000"/>
                </a:schemeClr>
              </a:solidFill>
              <a:latin typeface="Meiryo"/>
            </a:rPr>
            <a:t>if appropriate, and</a:t>
          </a:r>
          <a:r>
            <a:rPr lang="en-US" sz="1200" b="0" baseline="0" dirty="0">
              <a:solidFill>
                <a:schemeClr val="tx1">
                  <a:lumMod val="75000"/>
                  <a:lumOff val="25000"/>
                </a:schemeClr>
              </a:solidFill>
            </a:rPr>
            <a:t> request a 30-minute introductory meeting.</a:t>
          </a:r>
          <a:endParaRPr lang="en-US" sz="1200" dirty="0">
            <a:solidFill>
              <a:schemeClr val="tx1">
                <a:lumMod val="75000"/>
                <a:lumOff val="25000"/>
              </a:schemeClr>
            </a:solidFill>
          </a:endParaRPr>
        </a:p>
      </dgm:t>
    </dgm:pt>
    <dgm:pt modelId="{8AC2DFAE-EDA6-4063-B956-FA636F27B1ED}" type="parTrans" cxnId="{0F356DF5-47F4-4D89-A6E2-22E15C70A26C}">
      <dgm:prSet/>
      <dgm:spPr/>
      <dgm:t>
        <a:bodyPr/>
        <a:lstStyle/>
        <a:p>
          <a:endParaRPr lang="en-US"/>
        </a:p>
      </dgm:t>
    </dgm:pt>
    <dgm:pt modelId="{9E05DD9C-A00E-4B8C-AEBF-F1B806773D53}" type="sibTrans" cxnId="{0F356DF5-47F4-4D89-A6E2-22E15C70A26C}">
      <dgm:prSet/>
      <dgm:spPr/>
      <dgm:t>
        <a:bodyPr/>
        <a:lstStyle/>
        <a:p>
          <a:endParaRPr lang="en-US"/>
        </a:p>
      </dgm:t>
    </dgm:pt>
    <dgm:pt modelId="{E00CD2B1-7A4A-427B-9A45-C75F8E6AE3BB}" type="pres">
      <dgm:prSet presAssocID="{6F8B4CCB-5DCC-415A-B687-4D342E43232D}" presName="root" presStyleCnt="0">
        <dgm:presLayoutVars>
          <dgm:dir/>
          <dgm:resizeHandles val="exact"/>
        </dgm:presLayoutVars>
      </dgm:prSet>
      <dgm:spPr/>
    </dgm:pt>
    <dgm:pt modelId="{BD1729C5-F9C1-4189-8D02-FEA10D9E78D4}" type="pres">
      <dgm:prSet presAssocID="{35B9E07E-A670-4E10-93F8-A10FCC9B7FF7}" presName="compNode" presStyleCnt="0"/>
      <dgm:spPr/>
    </dgm:pt>
    <dgm:pt modelId="{1282F27C-D8F5-4C31-8097-D09A2390A2C8}" type="pres">
      <dgm:prSet presAssocID="{35B9E07E-A670-4E10-93F8-A10FCC9B7FF7}"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dgm:spPr>
      <dgm:extLst>
        <a:ext uri="{E40237B7-FDA0-4F09-8148-C483321AD2D9}">
          <dgm14:cNvPr xmlns:dgm14="http://schemas.microsoft.com/office/drawing/2010/diagram" id="0" name="" descr="Magnifying glass"/>
        </a:ext>
      </dgm:extLst>
    </dgm:pt>
    <dgm:pt modelId="{18553067-3957-4C21-9BD4-C718FF1DD098}" type="pres">
      <dgm:prSet presAssocID="{35B9E07E-A670-4E10-93F8-A10FCC9B7FF7}" presName="spaceRect" presStyleCnt="0"/>
      <dgm:spPr/>
    </dgm:pt>
    <dgm:pt modelId="{4A4C195C-D749-4EA2-B284-8192A0A0A36E}" type="pres">
      <dgm:prSet presAssocID="{35B9E07E-A670-4E10-93F8-A10FCC9B7FF7}" presName="textRect" presStyleLbl="revTx" presStyleIdx="0" presStyleCnt="4">
        <dgm:presLayoutVars>
          <dgm:chMax val="1"/>
          <dgm:chPref val="1"/>
        </dgm:presLayoutVars>
      </dgm:prSet>
      <dgm:spPr/>
    </dgm:pt>
    <dgm:pt modelId="{EE407FD5-A357-4E53-A08C-2DA92B6BD244}" type="pres">
      <dgm:prSet presAssocID="{D0F05E00-3103-4B92-A978-F3741154E22E}" presName="sibTrans" presStyleCnt="0"/>
      <dgm:spPr/>
    </dgm:pt>
    <dgm:pt modelId="{1298D6BE-DF02-4B04-8000-6C4D776B649D}" type="pres">
      <dgm:prSet presAssocID="{F1E6AA65-853D-4A7E-9042-2CE861130418}" presName="compNode" presStyleCnt="0"/>
      <dgm:spPr/>
    </dgm:pt>
    <dgm:pt modelId="{2C566FCF-78EF-4586-A7AA-F5E0D86EB35E}" type="pres">
      <dgm:prSet presAssocID="{F1E6AA65-853D-4A7E-9042-2CE861130418}" presName="iconRect" presStyleLbl="node1" presStyleIdx="1" presStyleCnt="4"/>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Email with solid fill"/>
        </a:ext>
      </dgm:extLst>
    </dgm:pt>
    <dgm:pt modelId="{DFEC2F2D-6F2C-4642-A61C-90A9830141A3}" type="pres">
      <dgm:prSet presAssocID="{F1E6AA65-853D-4A7E-9042-2CE861130418}" presName="spaceRect" presStyleCnt="0"/>
      <dgm:spPr/>
    </dgm:pt>
    <dgm:pt modelId="{5F4C2357-4880-4818-8ED3-2B32CF78E44E}" type="pres">
      <dgm:prSet presAssocID="{F1E6AA65-853D-4A7E-9042-2CE861130418}" presName="textRect" presStyleLbl="revTx" presStyleIdx="1" presStyleCnt="4">
        <dgm:presLayoutVars>
          <dgm:chMax val="1"/>
          <dgm:chPref val="1"/>
        </dgm:presLayoutVars>
      </dgm:prSet>
      <dgm:spPr/>
    </dgm:pt>
    <dgm:pt modelId="{FFDD4BAC-B0E5-4A9B-B9F8-2F6BD178884F}" type="pres">
      <dgm:prSet presAssocID="{90866D65-42CE-4B42-81F5-F8C4AA1627D1}" presName="sibTrans" presStyleCnt="0"/>
      <dgm:spPr/>
    </dgm:pt>
    <dgm:pt modelId="{149AE4AD-A940-4813-BAEF-59FF15E6CA3F}" type="pres">
      <dgm:prSet presAssocID="{B43CEE8D-8C2D-4D88-9EEF-DE955D8384F1}" presName="compNode" presStyleCnt="0"/>
      <dgm:spPr/>
    </dgm:pt>
    <dgm:pt modelId="{170ABC4E-9BCB-430D-833A-CEA761D6E2B6}" type="pres">
      <dgm:prSet presAssocID="{B43CEE8D-8C2D-4D88-9EEF-DE955D8384F1}" presName="iconRect" presStyleLbl="node1" presStyleIdx="2" presStyleCnt="4"/>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Document with solid fill"/>
        </a:ext>
      </dgm:extLst>
    </dgm:pt>
    <dgm:pt modelId="{336CA45C-B7CF-4628-9281-B7553D22855C}" type="pres">
      <dgm:prSet presAssocID="{B43CEE8D-8C2D-4D88-9EEF-DE955D8384F1}" presName="spaceRect" presStyleCnt="0"/>
      <dgm:spPr/>
    </dgm:pt>
    <dgm:pt modelId="{C1AC2BEF-029C-43BB-AE56-218012E3336F}" type="pres">
      <dgm:prSet presAssocID="{B43CEE8D-8C2D-4D88-9EEF-DE955D8384F1}" presName="textRect" presStyleLbl="revTx" presStyleIdx="2" presStyleCnt="4">
        <dgm:presLayoutVars>
          <dgm:chMax val="1"/>
          <dgm:chPref val="1"/>
        </dgm:presLayoutVars>
      </dgm:prSet>
      <dgm:spPr/>
    </dgm:pt>
    <dgm:pt modelId="{901EA114-3D2D-4BCC-861E-44E8212EE73C}" type="pres">
      <dgm:prSet presAssocID="{BE118B58-6367-4860-AA7C-F56F252288DB}" presName="sibTrans" presStyleCnt="0"/>
      <dgm:spPr/>
    </dgm:pt>
    <dgm:pt modelId="{F4308C67-6AFC-438C-9337-FE0B62665C10}" type="pres">
      <dgm:prSet presAssocID="{EA702102-A00C-4E4E-8E08-4F8720C72975}" presName="compNode" presStyleCnt="0"/>
      <dgm:spPr/>
    </dgm:pt>
    <dgm:pt modelId="{9766FF5C-9AD1-45CD-B492-E93FD2BC506D}" type="pres">
      <dgm:prSet presAssocID="{EA702102-A00C-4E4E-8E08-4F8720C72975}" presName="iconRect" presStyleLbl="node1" presStyleIdx="3" presStyleCnt="4"/>
      <dgm:spPr>
        <a:blipFill>
          <a:blip xmlns:r="http://schemas.openxmlformats.org/officeDocument/2006/relationships">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hat with solid fill"/>
        </a:ext>
      </dgm:extLst>
    </dgm:pt>
    <dgm:pt modelId="{6BF9307B-0CB7-4767-9B5E-189C53319D10}" type="pres">
      <dgm:prSet presAssocID="{EA702102-A00C-4E4E-8E08-4F8720C72975}" presName="spaceRect" presStyleCnt="0"/>
      <dgm:spPr/>
    </dgm:pt>
    <dgm:pt modelId="{1F240944-00EC-4953-BE1B-33441B262F95}" type="pres">
      <dgm:prSet presAssocID="{EA702102-A00C-4E4E-8E08-4F8720C72975}" presName="textRect" presStyleLbl="revTx" presStyleIdx="3" presStyleCnt="4">
        <dgm:presLayoutVars>
          <dgm:chMax val="1"/>
          <dgm:chPref val="1"/>
        </dgm:presLayoutVars>
      </dgm:prSet>
      <dgm:spPr/>
    </dgm:pt>
  </dgm:ptLst>
  <dgm:cxnLst>
    <dgm:cxn modelId="{DE387B14-C7DB-4249-8D4B-C9D77E0FC33A}" type="presOf" srcId="{EA702102-A00C-4E4E-8E08-4F8720C72975}" destId="{1F240944-00EC-4953-BE1B-33441B262F95}" srcOrd="0" destOrd="0" presId="urn:microsoft.com/office/officeart/2018/2/layout/IconLabelList"/>
    <dgm:cxn modelId="{559C4B17-9FE7-476A-9DFB-9F0A5B46E928}" srcId="{6F8B4CCB-5DCC-415A-B687-4D342E43232D}" destId="{F1E6AA65-853D-4A7E-9042-2CE861130418}" srcOrd="1" destOrd="0" parTransId="{D614CB60-5BCE-4DDD-A506-EA990D6EA7B5}" sibTransId="{90866D65-42CE-4B42-81F5-F8C4AA1627D1}"/>
    <dgm:cxn modelId="{7E124030-994F-4539-96FC-2CA4BB03FD90}" srcId="{6F8B4CCB-5DCC-415A-B687-4D342E43232D}" destId="{B43CEE8D-8C2D-4D88-9EEF-DE955D8384F1}" srcOrd="2" destOrd="0" parTransId="{A90C9B75-D953-4F8B-AAC8-318BA446B6BD}" sibTransId="{BE118B58-6367-4860-AA7C-F56F252288DB}"/>
    <dgm:cxn modelId="{DA55637D-88B1-5247-BB9B-3AA56B4CC118}" type="presOf" srcId="{35B9E07E-A670-4E10-93F8-A10FCC9B7FF7}" destId="{4A4C195C-D749-4EA2-B284-8192A0A0A36E}" srcOrd="0" destOrd="0" presId="urn:microsoft.com/office/officeart/2018/2/layout/IconLabelList"/>
    <dgm:cxn modelId="{2B882E99-37D8-7440-A4AE-90F71AAB2754}" type="presOf" srcId="{F1E6AA65-853D-4A7E-9042-2CE861130418}" destId="{5F4C2357-4880-4818-8ED3-2B32CF78E44E}" srcOrd="0" destOrd="0" presId="urn:microsoft.com/office/officeart/2018/2/layout/IconLabelList"/>
    <dgm:cxn modelId="{BD81CFB4-A7E0-48EA-BF9C-DC2B361CE723}" srcId="{6F8B4CCB-5DCC-415A-B687-4D342E43232D}" destId="{35B9E07E-A670-4E10-93F8-A10FCC9B7FF7}" srcOrd="0" destOrd="0" parTransId="{B2F48700-A478-4331-817A-5B3D2256E7CD}" sibTransId="{D0F05E00-3103-4B92-A978-F3741154E22E}"/>
    <dgm:cxn modelId="{FFCB68CC-246D-A047-AB1D-2AF8D9877231}" type="presOf" srcId="{B43CEE8D-8C2D-4D88-9EEF-DE955D8384F1}" destId="{C1AC2BEF-029C-43BB-AE56-218012E3336F}" srcOrd="0" destOrd="0" presId="urn:microsoft.com/office/officeart/2018/2/layout/IconLabelList"/>
    <dgm:cxn modelId="{0F356DF5-47F4-4D89-A6E2-22E15C70A26C}" srcId="{6F8B4CCB-5DCC-415A-B687-4D342E43232D}" destId="{EA702102-A00C-4E4E-8E08-4F8720C72975}" srcOrd="3" destOrd="0" parTransId="{8AC2DFAE-EDA6-4063-B956-FA636F27B1ED}" sibTransId="{9E05DD9C-A00E-4B8C-AEBF-F1B806773D53}"/>
    <dgm:cxn modelId="{5CD799F6-CB2D-C048-A259-7215A3D09A5F}" type="presOf" srcId="{6F8B4CCB-5DCC-415A-B687-4D342E43232D}" destId="{E00CD2B1-7A4A-427B-9A45-C75F8E6AE3BB}" srcOrd="0" destOrd="0" presId="urn:microsoft.com/office/officeart/2018/2/layout/IconLabelList"/>
    <dgm:cxn modelId="{04CCE9CC-459B-9A41-9724-CB64EE3E9357}" type="presParOf" srcId="{E00CD2B1-7A4A-427B-9A45-C75F8E6AE3BB}" destId="{BD1729C5-F9C1-4189-8D02-FEA10D9E78D4}" srcOrd="0" destOrd="0" presId="urn:microsoft.com/office/officeart/2018/2/layout/IconLabelList"/>
    <dgm:cxn modelId="{435C2E91-04FF-4A4E-8DCA-296346D04140}" type="presParOf" srcId="{BD1729C5-F9C1-4189-8D02-FEA10D9E78D4}" destId="{1282F27C-D8F5-4C31-8097-D09A2390A2C8}" srcOrd="0" destOrd="0" presId="urn:microsoft.com/office/officeart/2018/2/layout/IconLabelList"/>
    <dgm:cxn modelId="{3AC9A36E-3B01-474F-80EA-4E8103E88A5D}" type="presParOf" srcId="{BD1729C5-F9C1-4189-8D02-FEA10D9E78D4}" destId="{18553067-3957-4C21-9BD4-C718FF1DD098}" srcOrd="1" destOrd="0" presId="urn:microsoft.com/office/officeart/2018/2/layout/IconLabelList"/>
    <dgm:cxn modelId="{78A4E5C5-43ED-6E42-BA9A-2BC9099A2880}" type="presParOf" srcId="{BD1729C5-F9C1-4189-8D02-FEA10D9E78D4}" destId="{4A4C195C-D749-4EA2-B284-8192A0A0A36E}" srcOrd="2" destOrd="0" presId="urn:microsoft.com/office/officeart/2018/2/layout/IconLabelList"/>
    <dgm:cxn modelId="{BEE07A1B-56A1-5A4A-ADB9-490EDCC96E74}" type="presParOf" srcId="{E00CD2B1-7A4A-427B-9A45-C75F8E6AE3BB}" destId="{EE407FD5-A357-4E53-A08C-2DA92B6BD244}" srcOrd="1" destOrd="0" presId="urn:microsoft.com/office/officeart/2018/2/layout/IconLabelList"/>
    <dgm:cxn modelId="{D88F666D-1036-3A44-BED0-4D13363DAE5E}" type="presParOf" srcId="{E00CD2B1-7A4A-427B-9A45-C75F8E6AE3BB}" destId="{1298D6BE-DF02-4B04-8000-6C4D776B649D}" srcOrd="2" destOrd="0" presId="urn:microsoft.com/office/officeart/2018/2/layout/IconLabelList"/>
    <dgm:cxn modelId="{53900E45-D55C-B748-AF6B-96C624542AC7}" type="presParOf" srcId="{1298D6BE-DF02-4B04-8000-6C4D776B649D}" destId="{2C566FCF-78EF-4586-A7AA-F5E0D86EB35E}" srcOrd="0" destOrd="0" presId="urn:microsoft.com/office/officeart/2018/2/layout/IconLabelList"/>
    <dgm:cxn modelId="{8812AC4E-9F73-624F-BC7D-AD3B9799DE3D}" type="presParOf" srcId="{1298D6BE-DF02-4B04-8000-6C4D776B649D}" destId="{DFEC2F2D-6F2C-4642-A61C-90A9830141A3}" srcOrd="1" destOrd="0" presId="urn:microsoft.com/office/officeart/2018/2/layout/IconLabelList"/>
    <dgm:cxn modelId="{DDE19F25-5448-8946-B3B0-1C7038515A03}" type="presParOf" srcId="{1298D6BE-DF02-4B04-8000-6C4D776B649D}" destId="{5F4C2357-4880-4818-8ED3-2B32CF78E44E}" srcOrd="2" destOrd="0" presId="urn:microsoft.com/office/officeart/2018/2/layout/IconLabelList"/>
    <dgm:cxn modelId="{D0B03F6E-8322-F748-A1D3-8DA38DD43941}" type="presParOf" srcId="{E00CD2B1-7A4A-427B-9A45-C75F8E6AE3BB}" destId="{FFDD4BAC-B0E5-4A9B-B9F8-2F6BD178884F}" srcOrd="3" destOrd="0" presId="urn:microsoft.com/office/officeart/2018/2/layout/IconLabelList"/>
    <dgm:cxn modelId="{567F4197-232F-B346-B98E-BCE0864D0379}" type="presParOf" srcId="{E00CD2B1-7A4A-427B-9A45-C75F8E6AE3BB}" destId="{149AE4AD-A940-4813-BAEF-59FF15E6CA3F}" srcOrd="4" destOrd="0" presId="urn:microsoft.com/office/officeart/2018/2/layout/IconLabelList"/>
    <dgm:cxn modelId="{1F5CAD54-FCA0-1B44-A2C7-3E841E7AC8B0}" type="presParOf" srcId="{149AE4AD-A940-4813-BAEF-59FF15E6CA3F}" destId="{170ABC4E-9BCB-430D-833A-CEA761D6E2B6}" srcOrd="0" destOrd="0" presId="urn:microsoft.com/office/officeart/2018/2/layout/IconLabelList"/>
    <dgm:cxn modelId="{D5C705E7-2964-3241-9251-BDDFAA74ECE2}" type="presParOf" srcId="{149AE4AD-A940-4813-BAEF-59FF15E6CA3F}" destId="{336CA45C-B7CF-4628-9281-B7553D22855C}" srcOrd="1" destOrd="0" presId="urn:microsoft.com/office/officeart/2018/2/layout/IconLabelList"/>
    <dgm:cxn modelId="{17AE7F5F-0082-CD41-ACBD-8C06E0C75608}" type="presParOf" srcId="{149AE4AD-A940-4813-BAEF-59FF15E6CA3F}" destId="{C1AC2BEF-029C-43BB-AE56-218012E3336F}" srcOrd="2" destOrd="0" presId="urn:microsoft.com/office/officeart/2018/2/layout/IconLabelList"/>
    <dgm:cxn modelId="{F543FB1A-4C1E-4B4F-A133-97FF1EFFF9EA}" type="presParOf" srcId="{E00CD2B1-7A4A-427B-9A45-C75F8E6AE3BB}" destId="{901EA114-3D2D-4BCC-861E-44E8212EE73C}" srcOrd="5" destOrd="0" presId="urn:microsoft.com/office/officeart/2018/2/layout/IconLabelList"/>
    <dgm:cxn modelId="{0F88782A-4A22-CC47-83F0-F4A806782946}" type="presParOf" srcId="{E00CD2B1-7A4A-427B-9A45-C75F8E6AE3BB}" destId="{F4308C67-6AFC-438C-9337-FE0B62665C10}" srcOrd="6" destOrd="0" presId="urn:microsoft.com/office/officeart/2018/2/layout/IconLabelList"/>
    <dgm:cxn modelId="{21614309-CC5A-4B4C-B5B8-92F5FDCF2BCD}" type="presParOf" srcId="{F4308C67-6AFC-438C-9337-FE0B62665C10}" destId="{9766FF5C-9AD1-45CD-B492-E93FD2BC506D}" srcOrd="0" destOrd="0" presId="urn:microsoft.com/office/officeart/2018/2/layout/IconLabelList"/>
    <dgm:cxn modelId="{7C7C312B-D98A-0A48-9D63-DDE1D6EA7CC9}" type="presParOf" srcId="{F4308C67-6AFC-438C-9337-FE0B62665C10}" destId="{6BF9307B-0CB7-4767-9B5E-189C53319D10}" srcOrd="1" destOrd="0" presId="urn:microsoft.com/office/officeart/2018/2/layout/IconLabelList"/>
    <dgm:cxn modelId="{15B8EB17-9595-B445-A786-C88CAB7B653D}" type="presParOf" srcId="{F4308C67-6AFC-438C-9337-FE0B62665C10}" destId="{1F240944-00EC-4953-BE1B-33441B262F95}"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F8B4CCB-5DCC-415A-B687-4D342E43232D}"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35B9E07E-A670-4E10-93F8-A10FCC9B7FF7}">
      <dgm:prSet custT="1"/>
      <dgm:spPr/>
      <dgm:t>
        <a:bodyPr/>
        <a:lstStyle/>
        <a:p>
          <a:pPr>
            <a:lnSpc>
              <a:spcPct val="100000"/>
            </a:lnSpc>
          </a:pPr>
          <a:r>
            <a:rPr lang="en-US" sz="1600" b="1" baseline="0" dirty="0">
              <a:solidFill>
                <a:schemeClr val="tx1">
                  <a:lumMod val="75000"/>
                  <a:lumOff val="25000"/>
                </a:schemeClr>
              </a:solidFill>
            </a:rPr>
            <a:t>Step 5: Provide Value</a:t>
          </a:r>
        </a:p>
        <a:p>
          <a:pPr rtl="0">
            <a:lnSpc>
              <a:spcPct val="100000"/>
            </a:lnSpc>
          </a:pPr>
          <a:r>
            <a:rPr lang="en-US" sz="1200" b="0" baseline="0" dirty="0">
              <a:solidFill>
                <a:schemeClr val="tx1">
                  <a:lumMod val="75000"/>
                  <a:lumOff val="25000"/>
                </a:schemeClr>
              </a:solidFill>
            </a:rPr>
            <a:t>After the first month, send a follow-up email every </a:t>
          </a:r>
          <a:r>
            <a:rPr lang="en-US" sz="1200" b="0" baseline="0" dirty="0">
              <a:solidFill>
                <a:schemeClr val="tx1">
                  <a:lumMod val="75000"/>
                  <a:lumOff val="25000"/>
                </a:schemeClr>
              </a:solidFill>
              <a:latin typeface="Meiryo"/>
            </a:rPr>
            <a:t>month or two</a:t>
          </a:r>
          <a:r>
            <a:rPr lang="en-US" sz="1200" b="0" baseline="0" dirty="0">
              <a:solidFill>
                <a:schemeClr val="tx1">
                  <a:lumMod val="75000"/>
                  <a:lumOff val="25000"/>
                </a:schemeClr>
              </a:solidFill>
            </a:rPr>
            <a:t>, such as a relevant article or industry development.</a:t>
          </a:r>
          <a:endParaRPr lang="en-US" sz="1200" dirty="0">
            <a:solidFill>
              <a:schemeClr val="tx1">
                <a:lumMod val="75000"/>
                <a:lumOff val="25000"/>
              </a:schemeClr>
            </a:solidFill>
          </a:endParaRPr>
        </a:p>
      </dgm:t>
    </dgm:pt>
    <dgm:pt modelId="{B2F48700-A478-4331-817A-5B3D2256E7CD}" type="parTrans" cxnId="{BD81CFB4-A7E0-48EA-BF9C-DC2B361CE723}">
      <dgm:prSet/>
      <dgm:spPr/>
      <dgm:t>
        <a:bodyPr/>
        <a:lstStyle/>
        <a:p>
          <a:endParaRPr lang="en-US"/>
        </a:p>
      </dgm:t>
    </dgm:pt>
    <dgm:pt modelId="{D0F05E00-3103-4B92-A978-F3741154E22E}" type="sibTrans" cxnId="{BD81CFB4-A7E0-48EA-BF9C-DC2B361CE723}">
      <dgm:prSet/>
      <dgm:spPr/>
      <dgm:t>
        <a:bodyPr/>
        <a:lstStyle/>
        <a:p>
          <a:endParaRPr lang="en-US"/>
        </a:p>
      </dgm:t>
    </dgm:pt>
    <dgm:pt modelId="{F1E6AA65-853D-4A7E-9042-2CE861130418}">
      <dgm:prSet custT="1"/>
      <dgm:spPr/>
      <dgm:t>
        <a:bodyPr/>
        <a:lstStyle/>
        <a:p>
          <a:pPr>
            <a:lnSpc>
              <a:spcPct val="100000"/>
            </a:lnSpc>
          </a:pPr>
          <a:r>
            <a:rPr lang="en-US" sz="1600" b="1" baseline="0" dirty="0">
              <a:solidFill>
                <a:schemeClr val="tx1">
                  <a:lumMod val="75000"/>
                  <a:lumOff val="25000"/>
                </a:schemeClr>
              </a:solidFill>
            </a:rPr>
            <a:t>Step 6: Maintain Contact</a:t>
          </a:r>
        </a:p>
        <a:p>
          <a:pPr rtl="0">
            <a:lnSpc>
              <a:spcPct val="100000"/>
            </a:lnSpc>
          </a:pPr>
          <a:r>
            <a:rPr lang="en-US" sz="1200" b="0" baseline="0" dirty="0">
              <a:solidFill>
                <a:schemeClr val="tx1">
                  <a:lumMod val="75000"/>
                  <a:lumOff val="25000"/>
                </a:schemeClr>
              </a:solidFill>
            </a:rPr>
            <a:t>On an ongoing basis, check in every </a:t>
          </a:r>
          <a:r>
            <a:rPr lang="en-US" sz="1200" b="0" baseline="0" dirty="0">
              <a:solidFill>
                <a:schemeClr val="tx1">
                  <a:lumMod val="75000"/>
                  <a:lumOff val="25000"/>
                </a:schemeClr>
              </a:solidFill>
              <a:latin typeface="Meiryo"/>
            </a:rPr>
            <a:t>two </a:t>
          </a:r>
          <a:r>
            <a:rPr lang="en-US" sz="1200" b="0" baseline="0" dirty="0">
              <a:solidFill>
                <a:schemeClr val="tx1">
                  <a:lumMod val="75000"/>
                  <a:lumOff val="25000"/>
                </a:schemeClr>
              </a:solidFill>
            </a:rPr>
            <a:t>to </a:t>
          </a:r>
          <a:r>
            <a:rPr lang="en-US" sz="1200" b="0" baseline="0" dirty="0">
              <a:solidFill>
                <a:schemeClr val="tx1">
                  <a:lumMod val="75000"/>
                  <a:lumOff val="25000"/>
                </a:schemeClr>
              </a:solidFill>
              <a:latin typeface="Meiryo"/>
            </a:rPr>
            <a:t>three </a:t>
          </a:r>
          <a:r>
            <a:rPr lang="en-US" sz="1200" b="0" baseline="0" dirty="0">
              <a:solidFill>
                <a:schemeClr val="tx1">
                  <a:lumMod val="75000"/>
                  <a:lumOff val="25000"/>
                </a:schemeClr>
              </a:solidFill>
            </a:rPr>
            <a:t>months with something useful or relevant. Keep the conversation going at in-person events.</a:t>
          </a:r>
          <a:endParaRPr lang="en-US" sz="1050" dirty="0">
            <a:solidFill>
              <a:schemeClr val="tx1">
                <a:lumMod val="75000"/>
                <a:lumOff val="25000"/>
              </a:schemeClr>
            </a:solidFill>
          </a:endParaRPr>
        </a:p>
      </dgm:t>
    </dgm:pt>
    <dgm:pt modelId="{D614CB60-5BCE-4DDD-A506-EA990D6EA7B5}" type="parTrans" cxnId="{559C4B17-9FE7-476A-9DFB-9F0A5B46E928}">
      <dgm:prSet/>
      <dgm:spPr/>
      <dgm:t>
        <a:bodyPr/>
        <a:lstStyle/>
        <a:p>
          <a:endParaRPr lang="en-US"/>
        </a:p>
      </dgm:t>
    </dgm:pt>
    <dgm:pt modelId="{90866D65-42CE-4B42-81F5-F8C4AA1627D1}" type="sibTrans" cxnId="{559C4B17-9FE7-476A-9DFB-9F0A5B46E928}">
      <dgm:prSet/>
      <dgm:spPr/>
      <dgm:t>
        <a:bodyPr/>
        <a:lstStyle/>
        <a:p>
          <a:endParaRPr lang="en-US"/>
        </a:p>
      </dgm:t>
    </dgm:pt>
    <dgm:pt modelId="{B43CEE8D-8C2D-4D88-9EEF-DE955D8384F1}">
      <dgm:prSet custT="1"/>
      <dgm:spPr/>
      <dgm:t>
        <a:bodyPr/>
        <a:lstStyle/>
        <a:p>
          <a:pPr>
            <a:lnSpc>
              <a:spcPct val="100000"/>
            </a:lnSpc>
          </a:pPr>
          <a:r>
            <a:rPr lang="en-US" sz="1600" b="1" baseline="0" dirty="0">
              <a:solidFill>
                <a:schemeClr val="tx1">
                  <a:lumMod val="75000"/>
                  <a:lumOff val="25000"/>
                </a:schemeClr>
              </a:solidFill>
            </a:rPr>
            <a:t>Step 7: Annual Check-Ins</a:t>
          </a:r>
        </a:p>
        <a:p>
          <a:pPr>
            <a:lnSpc>
              <a:spcPct val="100000"/>
            </a:lnSpc>
          </a:pPr>
          <a:r>
            <a:rPr lang="en-US" sz="1200" b="0" baseline="0" dirty="0">
              <a:solidFill>
                <a:schemeClr val="tx1">
                  <a:lumMod val="75000"/>
                  <a:lumOff val="25000"/>
                </a:schemeClr>
              </a:solidFill>
            </a:rPr>
            <a:t>Share company updates, useful news, or industry articles to stay visible. See the Emails and Newsletter workshop for ideas.
</a:t>
          </a:r>
          <a:endParaRPr lang="en-US" sz="1050" dirty="0">
            <a:solidFill>
              <a:schemeClr val="tx1">
                <a:lumMod val="75000"/>
                <a:lumOff val="25000"/>
              </a:schemeClr>
            </a:solidFill>
          </a:endParaRPr>
        </a:p>
      </dgm:t>
    </dgm:pt>
    <dgm:pt modelId="{A90C9B75-D953-4F8B-AAC8-318BA446B6BD}" type="parTrans" cxnId="{7E124030-994F-4539-96FC-2CA4BB03FD90}">
      <dgm:prSet/>
      <dgm:spPr/>
      <dgm:t>
        <a:bodyPr/>
        <a:lstStyle/>
        <a:p>
          <a:endParaRPr lang="en-US"/>
        </a:p>
      </dgm:t>
    </dgm:pt>
    <dgm:pt modelId="{BE118B58-6367-4860-AA7C-F56F252288DB}" type="sibTrans" cxnId="{7E124030-994F-4539-96FC-2CA4BB03FD90}">
      <dgm:prSet/>
      <dgm:spPr/>
      <dgm:t>
        <a:bodyPr/>
        <a:lstStyle/>
        <a:p>
          <a:endParaRPr lang="en-US"/>
        </a:p>
      </dgm:t>
    </dgm:pt>
    <dgm:pt modelId="{EA702102-A00C-4E4E-8E08-4F8720C72975}">
      <dgm:prSet custT="1"/>
      <dgm:spPr/>
      <dgm:t>
        <a:bodyPr/>
        <a:lstStyle/>
        <a:p>
          <a:pPr>
            <a:lnSpc>
              <a:spcPct val="100000"/>
            </a:lnSpc>
          </a:pPr>
          <a:r>
            <a:rPr lang="en-US" sz="1600" b="1" baseline="0" dirty="0">
              <a:solidFill>
                <a:schemeClr val="tx1">
                  <a:lumMod val="75000"/>
                  <a:lumOff val="25000"/>
                </a:schemeClr>
              </a:solidFill>
            </a:rPr>
            <a:t>Step 8: Contracts and RFPs</a:t>
          </a:r>
        </a:p>
        <a:p>
          <a:pPr>
            <a:lnSpc>
              <a:spcPct val="100000"/>
            </a:lnSpc>
          </a:pPr>
          <a:r>
            <a:rPr lang="en-US" sz="1200" b="0" baseline="0" dirty="0">
              <a:solidFill>
                <a:schemeClr val="tx1">
                  <a:lumMod val="75000"/>
                  <a:lumOff val="25000"/>
                </a:schemeClr>
              </a:solidFill>
            </a:rPr>
            <a:t>Smart networking helps firms to continually improve and write better proposals. You have listened and learned about agency needs. 
</a:t>
          </a:r>
          <a:endParaRPr lang="en-US" sz="1050" dirty="0">
            <a:solidFill>
              <a:schemeClr val="tx1">
                <a:lumMod val="75000"/>
                <a:lumOff val="25000"/>
              </a:schemeClr>
            </a:solidFill>
          </a:endParaRPr>
        </a:p>
      </dgm:t>
    </dgm:pt>
    <dgm:pt modelId="{8AC2DFAE-EDA6-4063-B956-FA636F27B1ED}" type="parTrans" cxnId="{0F356DF5-47F4-4D89-A6E2-22E15C70A26C}">
      <dgm:prSet/>
      <dgm:spPr/>
      <dgm:t>
        <a:bodyPr/>
        <a:lstStyle/>
        <a:p>
          <a:endParaRPr lang="en-US"/>
        </a:p>
      </dgm:t>
    </dgm:pt>
    <dgm:pt modelId="{9E05DD9C-A00E-4B8C-AEBF-F1B806773D53}" type="sibTrans" cxnId="{0F356DF5-47F4-4D89-A6E2-22E15C70A26C}">
      <dgm:prSet/>
      <dgm:spPr/>
      <dgm:t>
        <a:bodyPr/>
        <a:lstStyle/>
        <a:p>
          <a:endParaRPr lang="en-US"/>
        </a:p>
      </dgm:t>
    </dgm:pt>
    <dgm:pt modelId="{E00CD2B1-7A4A-427B-9A45-C75F8E6AE3BB}" type="pres">
      <dgm:prSet presAssocID="{6F8B4CCB-5DCC-415A-B687-4D342E43232D}" presName="root" presStyleCnt="0">
        <dgm:presLayoutVars>
          <dgm:dir/>
          <dgm:resizeHandles val="exact"/>
        </dgm:presLayoutVars>
      </dgm:prSet>
      <dgm:spPr/>
    </dgm:pt>
    <dgm:pt modelId="{BD1729C5-F9C1-4189-8D02-FEA10D9E78D4}" type="pres">
      <dgm:prSet presAssocID="{35B9E07E-A670-4E10-93F8-A10FCC9B7FF7}" presName="compNode" presStyleCnt="0"/>
      <dgm:spPr/>
    </dgm:pt>
    <dgm:pt modelId="{1282F27C-D8F5-4C31-8097-D09A2390A2C8}" type="pres">
      <dgm:prSet presAssocID="{35B9E07E-A670-4E10-93F8-A10FCC9B7FF7}" presName="iconRect" presStyleLbl="node1" presStyleIdx="0" presStyleCnt="4"/>
      <dgm:spPr>
        <a:blipFill>
          <a:blip xmlns:r="http://schemas.openxmlformats.org/officeDocument/2006/relationships">
            <a:extLst>
              <a:ext uri="{96DAC541-7B7A-43D3-8B79-37D633B846F1}">
                <asvg:svgBlip xmlns:asvg="http://schemas.microsoft.com/office/drawing/2016/SVG/main" r:embed="rId1"/>
              </a:ext>
            </a:extLst>
          </a:blip>
          <a:srcRect/>
          <a:stretch>
            <a:fillRect/>
          </a:stretch>
        </a:blipFill>
      </dgm:spPr>
      <dgm:extLst>
        <a:ext uri="{E40237B7-FDA0-4F09-8148-C483321AD2D9}">
          <dgm14:cNvPr xmlns:dgm14="http://schemas.microsoft.com/office/drawing/2010/diagram" id="0" name="" descr="Diamond with solid fill"/>
        </a:ext>
      </dgm:extLst>
    </dgm:pt>
    <dgm:pt modelId="{18553067-3957-4C21-9BD4-C718FF1DD098}" type="pres">
      <dgm:prSet presAssocID="{35B9E07E-A670-4E10-93F8-A10FCC9B7FF7}" presName="spaceRect" presStyleCnt="0"/>
      <dgm:spPr/>
    </dgm:pt>
    <dgm:pt modelId="{4A4C195C-D749-4EA2-B284-8192A0A0A36E}" type="pres">
      <dgm:prSet presAssocID="{35B9E07E-A670-4E10-93F8-A10FCC9B7FF7}" presName="textRect" presStyleLbl="revTx" presStyleIdx="0" presStyleCnt="4">
        <dgm:presLayoutVars>
          <dgm:chMax val="1"/>
          <dgm:chPref val="1"/>
        </dgm:presLayoutVars>
      </dgm:prSet>
      <dgm:spPr/>
    </dgm:pt>
    <dgm:pt modelId="{EE407FD5-A357-4E53-A08C-2DA92B6BD244}" type="pres">
      <dgm:prSet presAssocID="{D0F05E00-3103-4B92-A978-F3741154E22E}" presName="sibTrans" presStyleCnt="0"/>
      <dgm:spPr/>
    </dgm:pt>
    <dgm:pt modelId="{1298D6BE-DF02-4B04-8000-6C4D776B649D}" type="pres">
      <dgm:prSet presAssocID="{F1E6AA65-853D-4A7E-9042-2CE861130418}" presName="compNode" presStyleCnt="0"/>
      <dgm:spPr/>
    </dgm:pt>
    <dgm:pt modelId="{2C566FCF-78EF-4586-A7AA-F5E0D86EB35E}" type="pres">
      <dgm:prSet presAssocID="{F1E6AA65-853D-4A7E-9042-2CE861130418}" presName="iconRect" presStyleLbl="node1" presStyleIdx="1" presStyleCnt="4"/>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Phone Vibration with solid fill"/>
        </a:ext>
      </dgm:extLst>
    </dgm:pt>
    <dgm:pt modelId="{DFEC2F2D-6F2C-4642-A61C-90A9830141A3}" type="pres">
      <dgm:prSet presAssocID="{F1E6AA65-853D-4A7E-9042-2CE861130418}" presName="spaceRect" presStyleCnt="0"/>
      <dgm:spPr/>
    </dgm:pt>
    <dgm:pt modelId="{5F4C2357-4880-4818-8ED3-2B32CF78E44E}" type="pres">
      <dgm:prSet presAssocID="{F1E6AA65-853D-4A7E-9042-2CE861130418}" presName="textRect" presStyleLbl="revTx" presStyleIdx="1" presStyleCnt="4">
        <dgm:presLayoutVars>
          <dgm:chMax val="1"/>
          <dgm:chPref val="1"/>
        </dgm:presLayoutVars>
      </dgm:prSet>
      <dgm:spPr/>
    </dgm:pt>
    <dgm:pt modelId="{FFDD4BAC-B0E5-4A9B-B9F8-2F6BD178884F}" type="pres">
      <dgm:prSet presAssocID="{90866D65-42CE-4B42-81F5-F8C4AA1627D1}" presName="sibTrans" presStyleCnt="0"/>
      <dgm:spPr/>
    </dgm:pt>
    <dgm:pt modelId="{149AE4AD-A940-4813-BAEF-59FF15E6CA3F}" type="pres">
      <dgm:prSet presAssocID="{B43CEE8D-8C2D-4D88-9EEF-DE955D8384F1}" presName="compNode" presStyleCnt="0"/>
      <dgm:spPr/>
    </dgm:pt>
    <dgm:pt modelId="{170ABC4E-9BCB-430D-833A-CEA761D6E2B6}" type="pres">
      <dgm:prSet presAssocID="{B43CEE8D-8C2D-4D88-9EEF-DE955D8384F1}" presName="iconRect" presStyleLbl="node1" presStyleIdx="2" presStyleCnt="4"/>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Monthly calendar with solid fill"/>
        </a:ext>
      </dgm:extLst>
    </dgm:pt>
    <dgm:pt modelId="{336CA45C-B7CF-4628-9281-B7553D22855C}" type="pres">
      <dgm:prSet presAssocID="{B43CEE8D-8C2D-4D88-9EEF-DE955D8384F1}" presName="spaceRect" presStyleCnt="0"/>
      <dgm:spPr/>
    </dgm:pt>
    <dgm:pt modelId="{C1AC2BEF-029C-43BB-AE56-218012E3336F}" type="pres">
      <dgm:prSet presAssocID="{B43CEE8D-8C2D-4D88-9EEF-DE955D8384F1}" presName="textRect" presStyleLbl="revTx" presStyleIdx="2" presStyleCnt="4">
        <dgm:presLayoutVars>
          <dgm:chMax val="1"/>
          <dgm:chPref val="1"/>
        </dgm:presLayoutVars>
      </dgm:prSet>
      <dgm:spPr/>
    </dgm:pt>
    <dgm:pt modelId="{901EA114-3D2D-4BCC-861E-44E8212EE73C}" type="pres">
      <dgm:prSet presAssocID="{BE118B58-6367-4860-AA7C-F56F252288DB}" presName="sibTrans" presStyleCnt="0"/>
      <dgm:spPr/>
    </dgm:pt>
    <dgm:pt modelId="{F4308C67-6AFC-438C-9337-FE0B62665C10}" type="pres">
      <dgm:prSet presAssocID="{EA702102-A00C-4E4E-8E08-4F8720C72975}" presName="compNode" presStyleCnt="0"/>
      <dgm:spPr/>
    </dgm:pt>
    <dgm:pt modelId="{9766FF5C-9AD1-45CD-B492-E93FD2BC506D}" type="pres">
      <dgm:prSet presAssocID="{EA702102-A00C-4E4E-8E08-4F8720C72975}" presName="iconRect" presStyleLbl="node1" presStyleIdx="3" presStyleCnt="4"/>
      <dgm:spPr>
        <a:blipFill>
          <a:blip xmlns:r="http://schemas.openxmlformats.org/officeDocument/2006/relationships">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lipboard Mixed with solid fill"/>
        </a:ext>
      </dgm:extLst>
    </dgm:pt>
    <dgm:pt modelId="{6BF9307B-0CB7-4767-9B5E-189C53319D10}" type="pres">
      <dgm:prSet presAssocID="{EA702102-A00C-4E4E-8E08-4F8720C72975}" presName="spaceRect" presStyleCnt="0"/>
      <dgm:spPr/>
    </dgm:pt>
    <dgm:pt modelId="{1F240944-00EC-4953-BE1B-33441B262F95}" type="pres">
      <dgm:prSet presAssocID="{EA702102-A00C-4E4E-8E08-4F8720C72975}" presName="textRect" presStyleLbl="revTx" presStyleIdx="3" presStyleCnt="4">
        <dgm:presLayoutVars>
          <dgm:chMax val="1"/>
          <dgm:chPref val="1"/>
        </dgm:presLayoutVars>
      </dgm:prSet>
      <dgm:spPr/>
    </dgm:pt>
  </dgm:ptLst>
  <dgm:cxnLst>
    <dgm:cxn modelId="{DE387B14-C7DB-4249-8D4B-C9D77E0FC33A}" type="presOf" srcId="{EA702102-A00C-4E4E-8E08-4F8720C72975}" destId="{1F240944-00EC-4953-BE1B-33441B262F95}" srcOrd="0" destOrd="0" presId="urn:microsoft.com/office/officeart/2018/2/layout/IconLabelList"/>
    <dgm:cxn modelId="{559C4B17-9FE7-476A-9DFB-9F0A5B46E928}" srcId="{6F8B4CCB-5DCC-415A-B687-4D342E43232D}" destId="{F1E6AA65-853D-4A7E-9042-2CE861130418}" srcOrd="1" destOrd="0" parTransId="{D614CB60-5BCE-4DDD-A506-EA990D6EA7B5}" sibTransId="{90866D65-42CE-4B42-81F5-F8C4AA1627D1}"/>
    <dgm:cxn modelId="{7E124030-994F-4539-96FC-2CA4BB03FD90}" srcId="{6F8B4CCB-5DCC-415A-B687-4D342E43232D}" destId="{B43CEE8D-8C2D-4D88-9EEF-DE955D8384F1}" srcOrd="2" destOrd="0" parTransId="{A90C9B75-D953-4F8B-AAC8-318BA446B6BD}" sibTransId="{BE118B58-6367-4860-AA7C-F56F252288DB}"/>
    <dgm:cxn modelId="{DA55637D-88B1-5247-BB9B-3AA56B4CC118}" type="presOf" srcId="{35B9E07E-A670-4E10-93F8-A10FCC9B7FF7}" destId="{4A4C195C-D749-4EA2-B284-8192A0A0A36E}" srcOrd="0" destOrd="0" presId="urn:microsoft.com/office/officeart/2018/2/layout/IconLabelList"/>
    <dgm:cxn modelId="{2B882E99-37D8-7440-A4AE-90F71AAB2754}" type="presOf" srcId="{F1E6AA65-853D-4A7E-9042-2CE861130418}" destId="{5F4C2357-4880-4818-8ED3-2B32CF78E44E}" srcOrd="0" destOrd="0" presId="urn:microsoft.com/office/officeart/2018/2/layout/IconLabelList"/>
    <dgm:cxn modelId="{BD81CFB4-A7E0-48EA-BF9C-DC2B361CE723}" srcId="{6F8B4CCB-5DCC-415A-B687-4D342E43232D}" destId="{35B9E07E-A670-4E10-93F8-A10FCC9B7FF7}" srcOrd="0" destOrd="0" parTransId="{B2F48700-A478-4331-817A-5B3D2256E7CD}" sibTransId="{D0F05E00-3103-4B92-A978-F3741154E22E}"/>
    <dgm:cxn modelId="{FFCB68CC-246D-A047-AB1D-2AF8D9877231}" type="presOf" srcId="{B43CEE8D-8C2D-4D88-9EEF-DE955D8384F1}" destId="{C1AC2BEF-029C-43BB-AE56-218012E3336F}" srcOrd="0" destOrd="0" presId="urn:microsoft.com/office/officeart/2018/2/layout/IconLabelList"/>
    <dgm:cxn modelId="{0F356DF5-47F4-4D89-A6E2-22E15C70A26C}" srcId="{6F8B4CCB-5DCC-415A-B687-4D342E43232D}" destId="{EA702102-A00C-4E4E-8E08-4F8720C72975}" srcOrd="3" destOrd="0" parTransId="{8AC2DFAE-EDA6-4063-B956-FA636F27B1ED}" sibTransId="{9E05DD9C-A00E-4B8C-AEBF-F1B806773D53}"/>
    <dgm:cxn modelId="{5CD799F6-CB2D-C048-A259-7215A3D09A5F}" type="presOf" srcId="{6F8B4CCB-5DCC-415A-B687-4D342E43232D}" destId="{E00CD2B1-7A4A-427B-9A45-C75F8E6AE3BB}" srcOrd="0" destOrd="0" presId="urn:microsoft.com/office/officeart/2018/2/layout/IconLabelList"/>
    <dgm:cxn modelId="{04CCE9CC-459B-9A41-9724-CB64EE3E9357}" type="presParOf" srcId="{E00CD2B1-7A4A-427B-9A45-C75F8E6AE3BB}" destId="{BD1729C5-F9C1-4189-8D02-FEA10D9E78D4}" srcOrd="0" destOrd="0" presId="urn:microsoft.com/office/officeart/2018/2/layout/IconLabelList"/>
    <dgm:cxn modelId="{435C2E91-04FF-4A4E-8DCA-296346D04140}" type="presParOf" srcId="{BD1729C5-F9C1-4189-8D02-FEA10D9E78D4}" destId="{1282F27C-D8F5-4C31-8097-D09A2390A2C8}" srcOrd="0" destOrd="0" presId="urn:microsoft.com/office/officeart/2018/2/layout/IconLabelList"/>
    <dgm:cxn modelId="{3AC9A36E-3B01-474F-80EA-4E8103E88A5D}" type="presParOf" srcId="{BD1729C5-F9C1-4189-8D02-FEA10D9E78D4}" destId="{18553067-3957-4C21-9BD4-C718FF1DD098}" srcOrd="1" destOrd="0" presId="urn:microsoft.com/office/officeart/2018/2/layout/IconLabelList"/>
    <dgm:cxn modelId="{78A4E5C5-43ED-6E42-BA9A-2BC9099A2880}" type="presParOf" srcId="{BD1729C5-F9C1-4189-8D02-FEA10D9E78D4}" destId="{4A4C195C-D749-4EA2-B284-8192A0A0A36E}" srcOrd="2" destOrd="0" presId="urn:microsoft.com/office/officeart/2018/2/layout/IconLabelList"/>
    <dgm:cxn modelId="{BEE07A1B-56A1-5A4A-ADB9-490EDCC96E74}" type="presParOf" srcId="{E00CD2B1-7A4A-427B-9A45-C75F8E6AE3BB}" destId="{EE407FD5-A357-4E53-A08C-2DA92B6BD244}" srcOrd="1" destOrd="0" presId="urn:microsoft.com/office/officeart/2018/2/layout/IconLabelList"/>
    <dgm:cxn modelId="{D88F666D-1036-3A44-BED0-4D13363DAE5E}" type="presParOf" srcId="{E00CD2B1-7A4A-427B-9A45-C75F8E6AE3BB}" destId="{1298D6BE-DF02-4B04-8000-6C4D776B649D}" srcOrd="2" destOrd="0" presId="urn:microsoft.com/office/officeart/2018/2/layout/IconLabelList"/>
    <dgm:cxn modelId="{53900E45-D55C-B748-AF6B-96C624542AC7}" type="presParOf" srcId="{1298D6BE-DF02-4B04-8000-6C4D776B649D}" destId="{2C566FCF-78EF-4586-A7AA-F5E0D86EB35E}" srcOrd="0" destOrd="0" presId="urn:microsoft.com/office/officeart/2018/2/layout/IconLabelList"/>
    <dgm:cxn modelId="{8812AC4E-9F73-624F-BC7D-AD3B9799DE3D}" type="presParOf" srcId="{1298D6BE-DF02-4B04-8000-6C4D776B649D}" destId="{DFEC2F2D-6F2C-4642-A61C-90A9830141A3}" srcOrd="1" destOrd="0" presId="urn:microsoft.com/office/officeart/2018/2/layout/IconLabelList"/>
    <dgm:cxn modelId="{DDE19F25-5448-8946-B3B0-1C7038515A03}" type="presParOf" srcId="{1298D6BE-DF02-4B04-8000-6C4D776B649D}" destId="{5F4C2357-4880-4818-8ED3-2B32CF78E44E}" srcOrd="2" destOrd="0" presId="urn:microsoft.com/office/officeart/2018/2/layout/IconLabelList"/>
    <dgm:cxn modelId="{D0B03F6E-8322-F748-A1D3-8DA38DD43941}" type="presParOf" srcId="{E00CD2B1-7A4A-427B-9A45-C75F8E6AE3BB}" destId="{FFDD4BAC-B0E5-4A9B-B9F8-2F6BD178884F}" srcOrd="3" destOrd="0" presId="urn:microsoft.com/office/officeart/2018/2/layout/IconLabelList"/>
    <dgm:cxn modelId="{567F4197-232F-B346-B98E-BCE0864D0379}" type="presParOf" srcId="{E00CD2B1-7A4A-427B-9A45-C75F8E6AE3BB}" destId="{149AE4AD-A940-4813-BAEF-59FF15E6CA3F}" srcOrd="4" destOrd="0" presId="urn:microsoft.com/office/officeart/2018/2/layout/IconLabelList"/>
    <dgm:cxn modelId="{1F5CAD54-FCA0-1B44-A2C7-3E841E7AC8B0}" type="presParOf" srcId="{149AE4AD-A940-4813-BAEF-59FF15E6CA3F}" destId="{170ABC4E-9BCB-430D-833A-CEA761D6E2B6}" srcOrd="0" destOrd="0" presId="urn:microsoft.com/office/officeart/2018/2/layout/IconLabelList"/>
    <dgm:cxn modelId="{D5C705E7-2964-3241-9251-BDDFAA74ECE2}" type="presParOf" srcId="{149AE4AD-A940-4813-BAEF-59FF15E6CA3F}" destId="{336CA45C-B7CF-4628-9281-B7553D22855C}" srcOrd="1" destOrd="0" presId="urn:microsoft.com/office/officeart/2018/2/layout/IconLabelList"/>
    <dgm:cxn modelId="{17AE7F5F-0082-CD41-ACBD-8C06E0C75608}" type="presParOf" srcId="{149AE4AD-A940-4813-BAEF-59FF15E6CA3F}" destId="{C1AC2BEF-029C-43BB-AE56-218012E3336F}" srcOrd="2" destOrd="0" presId="urn:microsoft.com/office/officeart/2018/2/layout/IconLabelList"/>
    <dgm:cxn modelId="{F543FB1A-4C1E-4B4F-A133-97FF1EFFF9EA}" type="presParOf" srcId="{E00CD2B1-7A4A-427B-9A45-C75F8E6AE3BB}" destId="{901EA114-3D2D-4BCC-861E-44E8212EE73C}" srcOrd="5" destOrd="0" presId="urn:microsoft.com/office/officeart/2018/2/layout/IconLabelList"/>
    <dgm:cxn modelId="{0F88782A-4A22-CC47-83F0-F4A806782946}" type="presParOf" srcId="{E00CD2B1-7A4A-427B-9A45-C75F8E6AE3BB}" destId="{F4308C67-6AFC-438C-9337-FE0B62665C10}" srcOrd="6" destOrd="0" presId="urn:microsoft.com/office/officeart/2018/2/layout/IconLabelList"/>
    <dgm:cxn modelId="{21614309-CC5A-4B4C-B5B8-92F5FDCF2BCD}" type="presParOf" srcId="{F4308C67-6AFC-438C-9337-FE0B62665C10}" destId="{9766FF5C-9AD1-45CD-B492-E93FD2BC506D}" srcOrd="0" destOrd="0" presId="urn:microsoft.com/office/officeart/2018/2/layout/IconLabelList"/>
    <dgm:cxn modelId="{7C7C312B-D98A-0A48-9D63-DDE1D6EA7CC9}" type="presParOf" srcId="{F4308C67-6AFC-438C-9337-FE0B62665C10}" destId="{6BF9307B-0CB7-4767-9B5E-189C53319D10}" srcOrd="1" destOrd="0" presId="urn:microsoft.com/office/officeart/2018/2/layout/IconLabelList"/>
    <dgm:cxn modelId="{15B8EB17-9595-B445-A786-C88CAB7B653D}" type="presParOf" srcId="{F4308C67-6AFC-438C-9337-FE0B62665C10}" destId="{1F240944-00EC-4953-BE1B-33441B262F95}"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DCF2DFA-24C0-47C9-8781-BA544CCCBC04}"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D4B6B269-FBFE-4F70-BF75-8793C6CA1FD1}">
      <dgm:prSet custT="1"/>
      <dgm:spPr/>
      <dgm:t>
        <a:bodyPr/>
        <a:lstStyle/>
        <a:p>
          <a:pPr>
            <a:lnSpc>
              <a:spcPct val="100000"/>
            </a:lnSpc>
          </a:pPr>
          <a:r>
            <a:rPr lang="en-US" sz="1600" b="1" baseline="0">
              <a:solidFill>
                <a:srgbClr val="004D86"/>
              </a:solidFill>
            </a:rPr>
            <a:t>Ryan Taylor</a:t>
          </a:r>
          <a:endParaRPr lang="en-US" sz="1600" b="1">
            <a:solidFill>
              <a:srgbClr val="004D86"/>
            </a:solidFill>
          </a:endParaRPr>
        </a:p>
      </dgm:t>
    </dgm:pt>
    <dgm:pt modelId="{39EF19DE-E8AB-4DBF-B299-498EDC24B3D9}" type="parTrans" cxnId="{96A887F3-7190-4FE9-B348-FF8EEB85CE01}">
      <dgm:prSet/>
      <dgm:spPr/>
      <dgm:t>
        <a:bodyPr/>
        <a:lstStyle/>
        <a:p>
          <a:endParaRPr lang="en-US"/>
        </a:p>
      </dgm:t>
    </dgm:pt>
    <dgm:pt modelId="{BE89F3CA-115C-48F3-A34C-760D2109F8C7}" type="sibTrans" cxnId="{96A887F3-7190-4FE9-B348-FF8EEB85CE01}">
      <dgm:prSet/>
      <dgm:spPr/>
      <dgm:t>
        <a:bodyPr/>
        <a:lstStyle/>
        <a:p>
          <a:endParaRPr lang="en-US"/>
        </a:p>
      </dgm:t>
    </dgm:pt>
    <dgm:pt modelId="{3474F863-A8EA-40E8-9B4A-544D2B5191E6}">
      <dgm:prSet custT="1"/>
      <dgm:spPr/>
      <dgm:t>
        <a:bodyPr/>
        <a:lstStyle/>
        <a:p>
          <a:pPr>
            <a:lnSpc>
              <a:spcPct val="100000"/>
            </a:lnSpc>
          </a:pPr>
          <a:r>
            <a:rPr lang="en-US" sz="1600" b="1" baseline="0">
              <a:solidFill>
                <a:srgbClr val="004D86"/>
              </a:solidFill>
            </a:rPr>
            <a:t>206-397-7872</a:t>
          </a:r>
          <a:endParaRPr lang="en-US" sz="1200" b="1">
            <a:solidFill>
              <a:srgbClr val="004D86"/>
            </a:solidFill>
          </a:endParaRPr>
        </a:p>
      </dgm:t>
    </dgm:pt>
    <dgm:pt modelId="{F02A33F2-8065-4346-BA49-087D2C9EC37D}" type="parTrans" cxnId="{99E892F1-6B1E-442B-84FA-2D75F77DAD24}">
      <dgm:prSet/>
      <dgm:spPr/>
      <dgm:t>
        <a:bodyPr/>
        <a:lstStyle/>
        <a:p>
          <a:endParaRPr lang="en-US"/>
        </a:p>
      </dgm:t>
    </dgm:pt>
    <dgm:pt modelId="{27F450BD-C101-43C0-9C61-D56E8E6D7C3D}" type="sibTrans" cxnId="{99E892F1-6B1E-442B-84FA-2D75F77DAD24}">
      <dgm:prSet/>
      <dgm:spPr/>
      <dgm:t>
        <a:bodyPr/>
        <a:lstStyle/>
        <a:p>
          <a:endParaRPr lang="en-US"/>
        </a:p>
      </dgm:t>
    </dgm:pt>
    <dgm:pt modelId="{97B218AA-DB28-4F47-9019-2C1F49745C12}">
      <dgm:prSet custT="1"/>
      <dgm:spPr/>
      <dgm:t>
        <a:bodyPr/>
        <a:lstStyle/>
        <a:p>
          <a:pPr>
            <a:lnSpc>
              <a:spcPct val="100000"/>
            </a:lnSpc>
          </a:pPr>
          <a:r>
            <a:rPr lang="en-US" sz="1600" b="1" baseline="0" dirty="0">
              <a:solidFill>
                <a:srgbClr val="004D86"/>
              </a:solidFill>
            </a:rPr>
            <a:t>ryan@goldengiftconsulting.com</a:t>
          </a:r>
          <a:endParaRPr lang="en-US" sz="1600" b="1" dirty="0">
            <a:solidFill>
              <a:srgbClr val="004D86"/>
            </a:solidFill>
          </a:endParaRPr>
        </a:p>
      </dgm:t>
    </dgm:pt>
    <dgm:pt modelId="{5BAFC20A-FE47-4A2C-BB74-BC110B135C69}" type="parTrans" cxnId="{E9BDB1F3-DC63-418C-B5B7-747D35606ABC}">
      <dgm:prSet/>
      <dgm:spPr/>
      <dgm:t>
        <a:bodyPr/>
        <a:lstStyle/>
        <a:p>
          <a:endParaRPr lang="en-US"/>
        </a:p>
      </dgm:t>
    </dgm:pt>
    <dgm:pt modelId="{958B7C0A-0E0B-45DB-8817-BE866E8B6E88}" type="sibTrans" cxnId="{E9BDB1F3-DC63-418C-B5B7-747D35606ABC}">
      <dgm:prSet/>
      <dgm:spPr/>
      <dgm:t>
        <a:bodyPr/>
        <a:lstStyle/>
        <a:p>
          <a:endParaRPr lang="en-US"/>
        </a:p>
      </dgm:t>
    </dgm:pt>
    <dgm:pt modelId="{57A9B6BE-67D5-4631-9540-AC1245F303AB}">
      <dgm:prSet custT="1"/>
      <dgm:spPr/>
      <dgm:t>
        <a:bodyPr/>
        <a:lstStyle/>
        <a:p>
          <a:pPr>
            <a:lnSpc>
              <a:spcPct val="100000"/>
            </a:lnSpc>
          </a:pPr>
          <a:r>
            <a:rPr lang="en-US" sz="1600" b="1" baseline="0" dirty="0">
              <a:solidFill>
                <a:srgbClr val="004D86"/>
              </a:solidFill>
            </a:rPr>
            <a:t>www.goldengiftconsulting.com</a:t>
          </a:r>
          <a:endParaRPr lang="en-US" sz="1600" b="1" dirty="0">
            <a:solidFill>
              <a:srgbClr val="004D86"/>
            </a:solidFill>
          </a:endParaRPr>
        </a:p>
      </dgm:t>
    </dgm:pt>
    <dgm:pt modelId="{BEF381CA-B376-4FF7-9132-21FCC2D87EFC}" type="parTrans" cxnId="{D5913772-CE72-45C3-AC94-64A8C36DA990}">
      <dgm:prSet/>
      <dgm:spPr/>
      <dgm:t>
        <a:bodyPr/>
        <a:lstStyle/>
        <a:p>
          <a:endParaRPr lang="en-US"/>
        </a:p>
      </dgm:t>
    </dgm:pt>
    <dgm:pt modelId="{3897F357-EEC5-4A37-9BBB-189AB8B0C4DD}" type="sibTrans" cxnId="{D5913772-CE72-45C3-AC94-64A8C36DA990}">
      <dgm:prSet/>
      <dgm:spPr/>
      <dgm:t>
        <a:bodyPr/>
        <a:lstStyle/>
        <a:p>
          <a:endParaRPr lang="en-US"/>
        </a:p>
      </dgm:t>
    </dgm:pt>
    <dgm:pt modelId="{E3213A12-AE4E-43C5-9AB4-45D0C59414C4}" type="pres">
      <dgm:prSet presAssocID="{2DCF2DFA-24C0-47C9-8781-BA544CCCBC04}" presName="root" presStyleCnt="0">
        <dgm:presLayoutVars>
          <dgm:dir/>
          <dgm:resizeHandles val="exact"/>
        </dgm:presLayoutVars>
      </dgm:prSet>
      <dgm:spPr/>
    </dgm:pt>
    <dgm:pt modelId="{697BBE87-0928-413A-BBAE-2121F6123D7A}" type="pres">
      <dgm:prSet presAssocID="{D4B6B269-FBFE-4F70-BF75-8793C6CA1FD1}" presName="compNode" presStyleCnt="0"/>
      <dgm:spPr/>
    </dgm:pt>
    <dgm:pt modelId="{CA1118AC-7973-41CF-BCC3-D94A662000B7}" type="pres">
      <dgm:prSet presAssocID="{D4B6B269-FBFE-4F70-BF75-8793C6CA1FD1}"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Checkmark"/>
        </a:ext>
      </dgm:extLst>
    </dgm:pt>
    <dgm:pt modelId="{F0FA6987-F6F0-4205-83D0-6FE5CFB80097}" type="pres">
      <dgm:prSet presAssocID="{D4B6B269-FBFE-4F70-BF75-8793C6CA1FD1}" presName="spaceRect" presStyleCnt="0"/>
      <dgm:spPr/>
    </dgm:pt>
    <dgm:pt modelId="{EA328F28-2028-4772-BEDD-A960E9727EFE}" type="pres">
      <dgm:prSet presAssocID="{D4B6B269-FBFE-4F70-BF75-8793C6CA1FD1}" presName="textRect" presStyleLbl="revTx" presStyleIdx="0" presStyleCnt="4">
        <dgm:presLayoutVars>
          <dgm:chMax val="1"/>
          <dgm:chPref val="1"/>
        </dgm:presLayoutVars>
      </dgm:prSet>
      <dgm:spPr/>
    </dgm:pt>
    <dgm:pt modelId="{57E95C56-6BD1-4419-8CD1-2E6AC1B9F03F}" type="pres">
      <dgm:prSet presAssocID="{BE89F3CA-115C-48F3-A34C-760D2109F8C7}" presName="sibTrans" presStyleCnt="0"/>
      <dgm:spPr/>
    </dgm:pt>
    <dgm:pt modelId="{D4090C5F-8A00-4C93-8E21-C86434774D08}" type="pres">
      <dgm:prSet presAssocID="{3474F863-A8EA-40E8-9B4A-544D2B5191E6}" presName="compNode" presStyleCnt="0"/>
      <dgm:spPr/>
    </dgm:pt>
    <dgm:pt modelId="{27741ADC-5662-4F34-8ADE-15BE3222378C}" type="pres">
      <dgm:prSet presAssocID="{3474F863-A8EA-40E8-9B4A-544D2B5191E6}"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peaker Phone"/>
        </a:ext>
      </dgm:extLst>
    </dgm:pt>
    <dgm:pt modelId="{EC560825-7BE3-4DB6-9F5B-5982575A0F5E}" type="pres">
      <dgm:prSet presAssocID="{3474F863-A8EA-40E8-9B4A-544D2B5191E6}" presName="spaceRect" presStyleCnt="0"/>
      <dgm:spPr/>
    </dgm:pt>
    <dgm:pt modelId="{9767249C-6E96-4A74-BA2D-7DD65656538F}" type="pres">
      <dgm:prSet presAssocID="{3474F863-A8EA-40E8-9B4A-544D2B5191E6}" presName="textRect" presStyleLbl="revTx" presStyleIdx="1" presStyleCnt="4">
        <dgm:presLayoutVars>
          <dgm:chMax val="1"/>
          <dgm:chPref val="1"/>
        </dgm:presLayoutVars>
      </dgm:prSet>
      <dgm:spPr/>
    </dgm:pt>
    <dgm:pt modelId="{FCBBB763-F3E8-49AD-82EF-5C2BB0B19272}" type="pres">
      <dgm:prSet presAssocID="{27F450BD-C101-43C0-9C61-D56E8E6D7C3D}" presName="sibTrans" presStyleCnt="0"/>
      <dgm:spPr/>
    </dgm:pt>
    <dgm:pt modelId="{AF21D83E-7F90-4070-AA09-BC9D5470C01E}" type="pres">
      <dgm:prSet presAssocID="{97B218AA-DB28-4F47-9019-2C1F49745C12}" presName="compNode" presStyleCnt="0"/>
      <dgm:spPr/>
    </dgm:pt>
    <dgm:pt modelId="{887A2213-58CD-48EF-BE35-6F2725218366}" type="pres">
      <dgm:prSet presAssocID="{97B218AA-DB28-4F47-9019-2C1F49745C12}"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Email"/>
        </a:ext>
      </dgm:extLst>
    </dgm:pt>
    <dgm:pt modelId="{00027EE2-DB9F-47C1-B58E-633D92966D3D}" type="pres">
      <dgm:prSet presAssocID="{97B218AA-DB28-4F47-9019-2C1F49745C12}" presName="spaceRect" presStyleCnt="0"/>
      <dgm:spPr/>
    </dgm:pt>
    <dgm:pt modelId="{0875C6AC-7D5B-458F-ACF7-191B765D438B}" type="pres">
      <dgm:prSet presAssocID="{97B218AA-DB28-4F47-9019-2C1F49745C12}" presName="textRect" presStyleLbl="revTx" presStyleIdx="2" presStyleCnt="4" custScaleX="192237">
        <dgm:presLayoutVars>
          <dgm:chMax val="1"/>
          <dgm:chPref val="1"/>
        </dgm:presLayoutVars>
      </dgm:prSet>
      <dgm:spPr/>
    </dgm:pt>
    <dgm:pt modelId="{560A0DA5-E2BF-4F60-A227-CC0D251D18B3}" type="pres">
      <dgm:prSet presAssocID="{958B7C0A-0E0B-45DB-8817-BE866E8B6E88}" presName="sibTrans" presStyleCnt="0"/>
      <dgm:spPr/>
    </dgm:pt>
    <dgm:pt modelId="{B1C41280-559E-40A6-9764-F234F9F90114}" type="pres">
      <dgm:prSet presAssocID="{57A9B6BE-67D5-4631-9540-AC1245F303AB}" presName="compNode" presStyleCnt="0"/>
      <dgm:spPr/>
    </dgm:pt>
    <dgm:pt modelId="{6E58A94B-D90F-48FD-A182-5A7905B56223}" type="pres">
      <dgm:prSet presAssocID="{57A9B6BE-67D5-4631-9540-AC1245F303AB}"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arth Globe Americas"/>
        </a:ext>
      </dgm:extLst>
    </dgm:pt>
    <dgm:pt modelId="{8045ADC2-5C94-4F73-9B8E-A3D2B7BBDAFF}" type="pres">
      <dgm:prSet presAssocID="{57A9B6BE-67D5-4631-9540-AC1245F303AB}" presName="spaceRect" presStyleCnt="0"/>
      <dgm:spPr/>
    </dgm:pt>
    <dgm:pt modelId="{067C961D-0921-4CE7-8011-7BA7126DF6A1}" type="pres">
      <dgm:prSet presAssocID="{57A9B6BE-67D5-4631-9540-AC1245F303AB}" presName="textRect" presStyleLbl="revTx" presStyleIdx="3" presStyleCnt="4" custScaleX="201475">
        <dgm:presLayoutVars>
          <dgm:chMax val="1"/>
          <dgm:chPref val="1"/>
        </dgm:presLayoutVars>
      </dgm:prSet>
      <dgm:spPr/>
    </dgm:pt>
  </dgm:ptLst>
  <dgm:cxnLst>
    <dgm:cxn modelId="{5AE9C02E-CCD3-4F92-9C2C-A1F737E05154}" type="presOf" srcId="{D4B6B269-FBFE-4F70-BF75-8793C6CA1FD1}" destId="{EA328F28-2028-4772-BEDD-A960E9727EFE}" srcOrd="0" destOrd="0" presId="urn:microsoft.com/office/officeart/2018/2/layout/IconLabelList"/>
    <dgm:cxn modelId="{D5913772-CE72-45C3-AC94-64A8C36DA990}" srcId="{2DCF2DFA-24C0-47C9-8781-BA544CCCBC04}" destId="{57A9B6BE-67D5-4631-9540-AC1245F303AB}" srcOrd="3" destOrd="0" parTransId="{BEF381CA-B376-4FF7-9132-21FCC2D87EFC}" sibTransId="{3897F357-EEC5-4A37-9BBB-189AB8B0C4DD}"/>
    <dgm:cxn modelId="{57959B9C-BDA5-4F29-8ADC-27A83E713626}" type="presOf" srcId="{3474F863-A8EA-40E8-9B4A-544D2B5191E6}" destId="{9767249C-6E96-4A74-BA2D-7DD65656538F}" srcOrd="0" destOrd="0" presId="urn:microsoft.com/office/officeart/2018/2/layout/IconLabelList"/>
    <dgm:cxn modelId="{29E8C8C1-4E9D-4AFD-912D-91446B0B7476}" type="presOf" srcId="{2DCF2DFA-24C0-47C9-8781-BA544CCCBC04}" destId="{E3213A12-AE4E-43C5-9AB4-45D0C59414C4}" srcOrd="0" destOrd="0" presId="urn:microsoft.com/office/officeart/2018/2/layout/IconLabelList"/>
    <dgm:cxn modelId="{C2E70CCA-A667-4548-9C03-FE779D96DF47}" type="presOf" srcId="{97B218AA-DB28-4F47-9019-2C1F49745C12}" destId="{0875C6AC-7D5B-458F-ACF7-191B765D438B}" srcOrd="0" destOrd="0" presId="urn:microsoft.com/office/officeart/2018/2/layout/IconLabelList"/>
    <dgm:cxn modelId="{8838D5D5-F5CA-4D59-B224-F0C4EFF62A05}" type="presOf" srcId="{57A9B6BE-67D5-4631-9540-AC1245F303AB}" destId="{067C961D-0921-4CE7-8011-7BA7126DF6A1}" srcOrd="0" destOrd="0" presId="urn:microsoft.com/office/officeart/2018/2/layout/IconLabelList"/>
    <dgm:cxn modelId="{99E892F1-6B1E-442B-84FA-2D75F77DAD24}" srcId="{2DCF2DFA-24C0-47C9-8781-BA544CCCBC04}" destId="{3474F863-A8EA-40E8-9B4A-544D2B5191E6}" srcOrd="1" destOrd="0" parTransId="{F02A33F2-8065-4346-BA49-087D2C9EC37D}" sibTransId="{27F450BD-C101-43C0-9C61-D56E8E6D7C3D}"/>
    <dgm:cxn modelId="{96A887F3-7190-4FE9-B348-FF8EEB85CE01}" srcId="{2DCF2DFA-24C0-47C9-8781-BA544CCCBC04}" destId="{D4B6B269-FBFE-4F70-BF75-8793C6CA1FD1}" srcOrd="0" destOrd="0" parTransId="{39EF19DE-E8AB-4DBF-B299-498EDC24B3D9}" sibTransId="{BE89F3CA-115C-48F3-A34C-760D2109F8C7}"/>
    <dgm:cxn modelId="{E9BDB1F3-DC63-418C-B5B7-747D35606ABC}" srcId="{2DCF2DFA-24C0-47C9-8781-BA544CCCBC04}" destId="{97B218AA-DB28-4F47-9019-2C1F49745C12}" srcOrd="2" destOrd="0" parTransId="{5BAFC20A-FE47-4A2C-BB74-BC110B135C69}" sibTransId="{958B7C0A-0E0B-45DB-8817-BE866E8B6E88}"/>
    <dgm:cxn modelId="{091D6BC8-B00A-4FD5-BE78-676BB32B8C6D}" type="presParOf" srcId="{E3213A12-AE4E-43C5-9AB4-45D0C59414C4}" destId="{697BBE87-0928-413A-BBAE-2121F6123D7A}" srcOrd="0" destOrd="0" presId="urn:microsoft.com/office/officeart/2018/2/layout/IconLabelList"/>
    <dgm:cxn modelId="{5CCD0BA7-6859-4AB3-A9D4-9F9132E15066}" type="presParOf" srcId="{697BBE87-0928-413A-BBAE-2121F6123D7A}" destId="{CA1118AC-7973-41CF-BCC3-D94A662000B7}" srcOrd="0" destOrd="0" presId="urn:microsoft.com/office/officeart/2018/2/layout/IconLabelList"/>
    <dgm:cxn modelId="{B2A2A7B1-A4DB-43C8-A2C1-9DC981BE4210}" type="presParOf" srcId="{697BBE87-0928-413A-BBAE-2121F6123D7A}" destId="{F0FA6987-F6F0-4205-83D0-6FE5CFB80097}" srcOrd="1" destOrd="0" presId="urn:microsoft.com/office/officeart/2018/2/layout/IconLabelList"/>
    <dgm:cxn modelId="{9E25264C-7255-4DEA-A4AB-EE580EF4764B}" type="presParOf" srcId="{697BBE87-0928-413A-BBAE-2121F6123D7A}" destId="{EA328F28-2028-4772-BEDD-A960E9727EFE}" srcOrd="2" destOrd="0" presId="urn:microsoft.com/office/officeart/2018/2/layout/IconLabelList"/>
    <dgm:cxn modelId="{90D2A6F0-C914-4258-BC02-1A79CDD8BBCB}" type="presParOf" srcId="{E3213A12-AE4E-43C5-9AB4-45D0C59414C4}" destId="{57E95C56-6BD1-4419-8CD1-2E6AC1B9F03F}" srcOrd="1" destOrd="0" presId="urn:microsoft.com/office/officeart/2018/2/layout/IconLabelList"/>
    <dgm:cxn modelId="{2C5089E7-A7BD-483C-A664-8026299F6664}" type="presParOf" srcId="{E3213A12-AE4E-43C5-9AB4-45D0C59414C4}" destId="{D4090C5F-8A00-4C93-8E21-C86434774D08}" srcOrd="2" destOrd="0" presId="urn:microsoft.com/office/officeart/2018/2/layout/IconLabelList"/>
    <dgm:cxn modelId="{DEF26BCB-94A5-4E91-863F-7B7A56E759B1}" type="presParOf" srcId="{D4090C5F-8A00-4C93-8E21-C86434774D08}" destId="{27741ADC-5662-4F34-8ADE-15BE3222378C}" srcOrd="0" destOrd="0" presId="urn:microsoft.com/office/officeart/2018/2/layout/IconLabelList"/>
    <dgm:cxn modelId="{38377C46-FDBB-4374-B8F6-7143EFB5A275}" type="presParOf" srcId="{D4090C5F-8A00-4C93-8E21-C86434774D08}" destId="{EC560825-7BE3-4DB6-9F5B-5982575A0F5E}" srcOrd="1" destOrd="0" presId="urn:microsoft.com/office/officeart/2018/2/layout/IconLabelList"/>
    <dgm:cxn modelId="{F7ECCAE0-0A3B-4AD1-A95E-6021AB91CF4D}" type="presParOf" srcId="{D4090C5F-8A00-4C93-8E21-C86434774D08}" destId="{9767249C-6E96-4A74-BA2D-7DD65656538F}" srcOrd="2" destOrd="0" presId="urn:microsoft.com/office/officeart/2018/2/layout/IconLabelList"/>
    <dgm:cxn modelId="{4127956F-AD30-43FA-A1CF-8F32E132ABEC}" type="presParOf" srcId="{E3213A12-AE4E-43C5-9AB4-45D0C59414C4}" destId="{FCBBB763-F3E8-49AD-82EF-5C2BB0B19272}" srcOrd="3" destOrd="0" presId="urn:microsoft.com/office/officeart/2018/2/layout/IconLabelList"/>
    <dgm:cxn modelId="{9F74FBE4-BEE8-4707-BC75-77691337769B}" type="presParOf" srcId="{E3213A12-AE4E-43C5-9AB4-45D0C59414C4}" destId="{AF21D83E-7F90-4070-AA09-BC9D5470C01E}" srcOrd="4" destOrd="0" presId="urn:microsoft.com/office/officeart/2018/2/layout/IconLabelList"/>
    <dgm:cxn modelId="{2992655E-1BDF-4316-A770-5D28E9C16251}" type="presParOf" srcId="{AF21D83E-7F90-4070-AA09-BC9D5470C01E}" destId="{887A2213-58CD-48EF-BE35-6F2725218366}" srcOrd="0" destOrd="0" presId="urn:microsoft.com/office/officeart/2018/2/layout/IconLabelList"/>
    <dgm:cxn modelId="{895CEC7A-2F67-4AA8-8E32-97B1D0A655F3}" type="presParOf" srcId="{AF21D83E-7F90-4070-AA09-BC9D5470C01E}" destId="{00027EE2-DB9F-47C1-B58E-633D92966D3D}" srcOrd="1" destOrd="0" presId="urn:microsoft.com/office/officeart/2018/2/layout/IconLabelList"/>
    <dgm:cxn modelId="{753071D8-D4A0-40A1-84F2-0C01D4FCDCB6}" type="presParOf" srcId="{AF21D83E-7F90-4070-AA09-BC9D5470C01E}" destId="{0875C6AC-7D5B-458F-ACF7-191B765D438B}" srcOrd="2" destOrd="0" presId="urn:microsoft.com/office/officeart/2018/2/layout/IconLabelList"/>
    <dgm:cxn modelId="{26A47241-5707-4406-8A7F-446BDD1202C7}" type="presParOf" srcId="{E3213A12-AE4E-43C5-9AB4-45D0C59414C4}" destId="{560A0DA5-E2BF-4F60-A227-CC0D251D18B3}" srcOrd="5" destOrd="0" presId="urn:microsoft.com/office/officeart/2018/2/layout/IconLabelList"/>
    <dgm:cxn modelId="{E9060F19-AC0E-40F2-9BA8-72C5275B7960}" type="presParOf" srcId="{E3213A12-AE4E-43C5-9AB4-45D0C59414C4}" destId="{B1C41280-559E-40A6-9764-F234F9F90114}" srcOrd="6" destOrd="0" presId="urn:microsoft.com/office/officeart/2018/2/layout/IconLabelList"/>
    <dgm:cxn modelId="{A1650783-5824-46F4-9BE7-22EE598C6AA7}" type="presParOf" srcId="{B1C41280-559E-40A6-9764-F234F9F90114}" destId="{6E58A94B-D90F-48FD-A182-5A7905B56223}" srcOrd="0" destOrd="0" presId="urn:microsoft.com/office/officeart/2018/2/layout/IconLabelList"/>
    <dgm:cxn modelId="{B92C0F3C-5818-48A7-B7BD-05C8AFA5AE68}" type="presParOf" srcId="{B1C41280-559E-40A6-9764-F234F9F90114}" destId="{8045ADC2-5C94-4F73-9B8E-A3D2B7BBDAFF}" srcOrd="1" destOrd="0" presId="urn:microsoft.com/office/officeart/2018/2/layout/IconLabelList"/>
    <dgm:cxn modelId="{9C129143-03CA-4090-B270-7BD5D3FE3806}" type="presParOf" srcId="{B1C41280-559E-40A6-9764-F234F9F90114}" destId="{067C961D-0921-4CE7-8011-7BA7126DF6A1}"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DF1C0A-3314-4A90-A780-306C76FE05BC}">
      <dsp:nvSpPr>
        <dsp:cNvPr id="0" name=""/>
        <dsp:cNvSpPr/>
      </dsp:nvSpPr>
      <dsp:spPr>
        <a:xfrm>
          <a:off x="96967" y="117028"/>
          <a:ext cx="1276370" cy="127637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9685DD-9FBF-428E-99D4-35A7A4CA6BF1}">
      <dsp:nvSpPr>
        <dsp:cNvPr id="0" name=""/>
        <dsp:cNvSpPr/>
      </dsp:nvSpPr>
      <dsp:spPr>
        <a:xfrm>
          <a:off x="365004" y="385066"/>
          <a:ext cx="740294" cy="740294"/>
        </a:xfrm>
        <a:prstGeom prst="rect">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E36E5E2-08A7-4E13-9B22-E7D20D15E2DA}">
      <dsp:nvSpPr>
        <dsp:cNvPr id="0" name=""/>
        <dsp:cNvSpPr/>
      </dsp:nvSpPr>
      <dsp:spPr>
        <a:xfrm>
          <a:off x="1646845" y="117028"/>
          <a:ext cx="3008586" cy="1276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b="0" kern="1200" dirty="0">
              <a:solidFill>
                <a:schemeClr val="tx1">
                  <a:lumMod val="75000"/>
                  <a:lumOff val="25000"/>
                </a:schemeClr>
              </a:solidFill>
            </a:rPr>
            <a:t>Open with questions about their current projects and procurement priorities. Listen carefully. </a:t>
          </a:r>
        </a:p>
      </dsp:txBody>
      <dsp:txXfrm>
        <a:off x="1646845" y="117028"/>
        <a:ext cx="3008586" cy="1276370"/>
      </dsp:txXfrm>
    </dsp:sp>
    <dsp:sp modelId="{37F281DD-4689-42EA-957C-2BFB926378BF}">
      <dsp:nvSpPr>
        <dsp:cNvPr id="0" name=""/>
        <dsp:cNvSpPr/>
      </dsp:nvSpPr>
      <dsp:spPr>
        <a:xfrm>
          <a:off x="5179655" y="117028"/>
          <a:ext cx="1276370" cy="127637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10181F-4959-4918-9D45-E04542F2E1FC}">
      <dsp:nvSpPr>
        <dsp:cNvPr id="0" name=""/>
        <dsp:cNvSpPr/>
      </dsp:nvSpPr>
      <dsp:spPr>
        <a:xfrm>
          <a:off x="5447692" y="385066"/>
          <a:ext cx="740294" cy="740294"/>
        </a:xfrm>
        <a:prstGeom prst="rect">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037AF7C-6FD1-44E2-B13F-B6504ABBEBEE}">
      <dsp:nvSpPr>
        <dsp:cNvPr id="0" name=""/>
        <dsp:cNvSpPr/>
      </dsp:nvSpPr>
      <dsp:spPr>
        <a:xfrm>
          <a:off x="6729533" y="117028"/>
          <a:ext cx="3008586" cy="1276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solidFill>
                <a:schemeClr val="tx1">
                  <a:lumMod val="75000"/>
                  <a:lumOff val="25000"/>
                </a:schemeClr>
              </a:solidFill>
            </a:rPr>
            <a:t>Ask for contact info or a point of contact for a staff person in your sector/line of business.</a:t>
          </a:r>
        </a:p>
      </dsp:txBody>
      <dsp:txXfrm>
        <a:off x="6729533" y="117028"/>
        <a:ext cx="3008586" cy="1276370"/>
      </dsp:txXfrm>
    </dsp:sp>
    <dsp:sp modelId="{6BEA8878-AE3E-438C-855E-2C7AE6B8D049}">
      <dsp:nvSpPr>
        <dsp:cNvPr id="0" name=""/>
        <dsp:cNvSpPr/>
      </dsp:nvSpPr>
      <dsp:spPr>
        <a:xfrm>
          <a:off x="96967" y="1964188"/>
          <a:ext cx="1276370" cy="127637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9118A4-C7AB-4104-8E72-CE86A2CCA55B}">
      <dsp:nvSpPr>
        <dsp:cNvPr id="0" name=""/>
        <dsp:cNvSpPr/>
      </dsp:nvSpPr>
      <dsp:spPr>
        <a:xfrm>
          <a:off x="365004" y="2232226"/>
          <a:ext cx="740294" cy="740294"/>
        </a:xfrm>
        <a:prstGeom prst="rect">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BFEF0FC-1A9C-4D94-ADCF-73A301A1D1A8}">
      <dsp:nvSpPr>
        <dsp:cNvPr id="0" name=""/>
        <dsp:cNvSpPr/>
      </dsp:nvSpPr>
      <dsp:spPr>
        <a:xfrm>
          <a:off x="1646845" y="1964188"/>
          <a:ext cx="3008586" cy="1276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b="0" kern="1200" dirty="0">
              <a:solidFill>
                <a:schemeClr val="tx1">
                  <a:lumMod val="75000"/>
                  <a:lumOff val="25000"/>
                </a:schemeClr>
              </a:solidFill>
            </a:rPr>
            <a:t>Ask about typical agency needs, upcoming solicitations, and their budget cycle timeline.</a:t>
          </a:r>
        </a:p>
      </dsp:txBody>
      <dsp:txXfrm>
        <a:off x="1646845" y="1964188"/>
        <a:ext cx="3008586" cy="1276370"/>
      </dsp:txXfrm>
    </dsp:sp>
    <dsp:sp modelId="{2668D7E5-36D0-487C-AE5D-A3675B6E6650}">
      <dsp:nvSpPr>
        <dsp:cNvPr id="0" name=""/>
        <dsp:cNvSpPr/>
      </dsp:nvSpPr>
      <dsp:spPr>
        <a:xfrm>
          <a:off x="5179655" y="1964188"/>
          <a:ext cx="1276370" cy="1276370"/>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76AB0C-D2D9-445C-AE56-56ABB4C4C1B6}">
      <dsp:nvSpPr>
        <dsp:cNvPr id="0" name=""/>
        <dsp:cNvSpPr/>
      </dsp:nvSpPr>
      <dsp:spPr>
        <a:xfrm>
          <a:off x="5447692" y="2232226"/>
          <a:ext cx="740294" cy="740294"/>
        </a:xfrm>
        <a:prstGeom prst="rect">
          <a:avLst/>
        </a:prstGeom>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506A2A8-67D3-49F6-B5B9-ADE48C9373AF}">
      <dsp:nvSpPr>
        <dsp:cNvPr id="0" name=""/>
        <dsp:cNvSpPr/>
      </dsp:nvSpPr>
      <dsp:spPr>
        <a:xfrm>
          <a:off x="6729533" y="1964188"/>
          <a:ext cx="3008586" cy="1276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solidFill>
                <a:schemeClr val="tx1">
                  <a:lumMod val="75000"/>
                  <a:lumOff val="25000"/>
                </a:schemeClr>
              </a:solidFill>
              <a:latin typeface="Meiryo"/>
              <a:ea typeface="+mn-ea"/>
              <a:cs typeface="+mn-cs"/>
            </a:rPr>
            <a:t>Share your 30-second description, value propositions, capability statement, and materials.</a:t>
          </a:r>
        </a:p>
      </dsp:txBody>
      <dsp:txXfrm>
        <a:off x="6729533" y="1964188"/>
        <a:ext cx="3008586" cy="12763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6CC55E-EC18-B040-8DD6-1081C0EBD637}">
      <dsp:nvSpPr>
        <dsp:cNvPr id="0" name=""/>
        <dsp:cNvSpPr/>
      </dsp:nvSpPr>
      <dsp:spPr>
        <a:xfrm>
          <a:off x="0" y="2160"/>
          <a:ext cx="6790606" cy="1082975"/>
        </a:xfrm>
        <a:prstGeom prst="roundRect">
          <a:avLst/>
        </a:prstGeom>
        <a:solidFill>
          <a:schemeClr val="accent1">
            <a:lumMod val="5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165100" lvl="0" indent="0" algn="l" defTabSz="622300">
            <a:lnSpc>
              <a:spcPct val="90000"/>
            </a:lnSpc>
            <a:spcBef>
              <a:spcPts val="400"/>
            </a:spcBef>
            <a:spcAft>
              <a:spcPts val="400"/>
            </a:spcAft>
            <a:buNone/>
            <a:tabLst/>
          </a:pPr>
          <a:r>
            <a:rPr lang="en-US" sz="1400" b="0" kern="1200" dirty="0"/>
            <a:t>Industry associations in your sector can offer great networking opportunities, along with certifications, conferences, and other resources.</a:t>
          </a:r>
          <a:endParaRPr lang="en-US" sz="1400" kern="1200" dirty="0"/>
        </a:p>
      </dsp:txBody>
      <dsp:txXfrm>
        <a:off x="52866" y="55026"/>
        <a:ext cx="6684874" cy="977243"/>
      </dsp:txXfrm>
    </dsp:sp>
    <dsp:sp modelId="{606BD957-A09D-174E-9F6C-2C82492C2C39}">
      <dsp:nvSpPr>
        <dsp:cNvPr id="0" name=""/>
        <dsp:cNvSpPr/>
      </dsp:nvSpPr>
      <dsp:spPr>
        <a:xfrm>
          <a:off x="0" y="1099241"/>
          <a:ext cx="6790606" cy="1082975"/>
        </a:xfrm>
        <a:prstGeom prst="roundRect">
          <a:avLst/>
        </a:prstGeom>
        <a:solidFill>
          <a:srgbClr val="0D5B6C"/>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165100" lvl="0" indent="0" algn="l" defTabSz="622300">
            <a:lnSpc>
              <a:spcPct val="90000"/>
            </a:lnSpc>
            <a:spcBef>
              <a:spcPts val="400"/>
            </a:spcBef>
            <a:spcAft>
              <a:spcPts val="400"/>
            </a:spcAft>
            <a:buNone/>
            <a:tabLst/>
          </a:pPr>
          <a:r>
            <a:rPr lang="en-US" sz="1400" b="0" kern="1200" dirty="0">
              <a:solidFill>
                <a:srgbClr val="FEFFFF"/>
              </a:solidFill>
              <a:latin typeface="Meiryo"/>
              <a:ea typeface="+mn-ea"/>
              <a:cs typeface="+mn-cs"/>
            </a:rPr>
            <a:t>Membership gives you access to valuable education and networking on a recurring basis. You can add your membership designation to marketing materials also.</a:t>
          </a:r>
        </a:p>
      </dsp:txBody>
      <dsp:txXfrm>
        <a:off x="52866" y="1152107"/>
        <a:ext cx="6684874" cy="977243"/>
      </dsp:txXfrm>
    </dsp:sp>
    <dsp:sp modelId="{BBACCFF5-F4BE-C047-A2D2-7D4D2AC9C1C3}">
      <dsp:nvSpPr>
        <dsp:cNvPr id="0" name=""/>
        <dsp:cNvSpPr/>
      </dsp:nvSpPr>
      <dsp:spPr>
        <a:xfrm>
          <a:off x="0" y="2213079"/>
          <a:ext cx="6790606" cy="1082975"/>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165100" lvl="0" indent="0" algn="l" defTabSz="622300">
            <a:lnSpc>
              <a:spcPct val="90000"/>
            </a:lnSpc>
            <a:spcBef>
              <a:spcPts val="400"/>
            </a:spcBef>
            <a:spcAft>
              <a:spcPts val="400"/>
            </a:spcAft>
            <a:buNone/>
            <a:tabLst/>
          </a:pPr>
          <a:r>
            <a:rPr lang="en-US" sz="1400" b="0" kern="1200" dirty="0">
              <a:solidFill>
                <a:srgbClr val="FEFFFF"/>
              </a:solidFill>
              <a:latin typeface="Meiryo"/>
              <a:ea typeface="+mn-ea"/>
              <a:cs typeface="+mn-cs"/>
            </a:rPr>
            <a:t>Regular participation, including committee service and presenting at events, can build professional recognition over time.</a:t>
          </a:r>
        </a:p>
      </dsp:txBody>
      <dsp:txXfrm>
        <a:off x="52866" y="2265945"/>
        <a:ext cx="6684874" cy="977243"/>
      </dsp:txXfrm>
    </dsp:sp>
    <dsp:sp modelId="{E11C8BFF-2F60-EA45-B5F7-F5520A426517}">
      <dsp:nvSpPr>
        <dsp:cNvPr id="0" name=""/>
        <dsp:cNvSpPr/>
      </dsp:nvSpPr>
      <dsp:spPr>
        <a:xfrm>
          <a:off x="0" y="3293401"/>
          <a:ext cx="6790606" cy="1082975"/>
        </a:xfrm>
        <a:prstGeom prst="roundRect">
          <a:avLst/>
        </a:prstGeom>
        <a:solidFill>
          <a:srgbClr val="44A0B2"/>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165100" lvl="0" indent="0" algn="l" defTabSz="622300">
            <a:lnSpc>
              <a:spcPct val="90000"/>
            </a:lnSpc>
            <a:spcBef>
              <a:spcPts val="400"/>
            </a:spcBef>
            <a:spcAft>
              <a:spcPts val="400"/>
            </a:spcAft>
            <a:buNone/>
            <a:tabLst/>
          </a:pPr>
          <a:r>
            <a:rPr lang="en-US" sz="1400" b="0" kern="1200" dirty="0">
              <a:solidFill>
                <a:srgbClr val="FEFFFF"/>
              </a:solidFill>
              <a:latin typeface="Meiryo"/>
              <a:ea typeface="+mn-ea"/>
              <a:cs typeface="+mn-cs"/>
            </a:rPr>
            <a:t>Like member firms, agency staff often participate in professional associations in their field for professional development and networking. </a:t>
          </a:r>
        </a:p>
      </dsp:txBody>
      <dsp:txXfrm>
        <a:off x="52866" y="3346267"/>
        <a:ext cx="6684874" cy="97724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82F27C-D8F5-4C31-8097-D09A2390A2C8}">
      <dsp:nvSpPr>
        <dsp:cNvPr id="0" name=""/>
        <dsp:cNvSpPr/>
      </dsp:nvSpPr>
      <dsp:spPr>
        <a:xfrm>
          <a:off x="391978" y="249354"/>
          <a:ext cx="636767" cy="63676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4C195C-D749-4EA2-B284-8192A0A0A36E}">
      <dsp:nvSpPr>
        <dsp:cNvPr id="0" name=""/>
        <dsp:cNvSpPr/>
      </dsp:nvSpPr>
      <dsp:spPr>
        <a:xfrm>
          <a:off x="2843" y="1435854"/>
          <a:ext cx="1415039" cy="24772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b="1" kern="1200" baseline="0" dirty="0">
              <a:solidFill>
                <a:schemeClr val="tx1">
                  <a:lumMod val="75000"/>
                  <a:lumOff val="25000"/>
                </a:schemeClr>
              </a:solidFill>
            </a:rPr>
            <a:t>Step 1: Identify and Qualify </a:t>
          </a:r>
        </a:p>
        <a:p>
          <a:pPr marL="0" lvl="0" indent="0" algn="ctr" defTabSz="711200">
            <a:lnSpc>
              <a:spcPct val="100000"/>
            </a:lnSpc>
            <a:spcBef>
              <a:spcPct val="0"/>
            </a:spcBef>
            <a:spcAft>
              <a:spcPct val="35000"/>
            </a:spcAft>
            <a:buNone/>
          </a:pPr>
          <a:r>
            <a:rPr lang="en-US" sz="1200" b="0" kern="1200" baseline="0" dirty="0">
              <a:solidFill>
                <a:schemeClr val="tx1">
                  <a:lumMod val="75000"/>
                  <a:lumOff val="25000"/>
                </a:schemeClr>
              </a:solidFill>
            </a:rPr>
            <a:t>Find out whether your contact is involved in purchasing decisions. Look up the agency’s contract spending in your service area.</a:t>
          </a:r>
          <a:endParaRPr lang="en-US" sz="1200" kern="1200" dirty="0">
            <a:solidFill>
              <a:schemeClr val="tx1">
                <a:lumMod val="75000"/>
                <a:lumOff val="25000"/>
              </a:schemeClr>
            </a:solidFill>
          </a:endParaRPr>
        </a:p>
      </dsp:txBody>
      <dsp:txXfrm>
        <a:off x="2843" y="1435854"/>
        <a:ext cx="1415039" cy="2477216"/>
      </dsp:txXfrm>
    </dsp:sp>
    <dsp:sp modelId="{2C566FCF-78EF-4586-A7AA-F5E0D86EB35E}">
      <dsp:nvSpPr>
        <dsp:cNvPr id="0" name=""/>
        <dsp:cNvSpPr/>
      </dsp:nvSpPr>
      <dsp:spPr>
        <a:xfrm>
          <a:off x="2054649" y="249354"/>
          <a:ext cx="636767" cy="636767"/>
        </a:xfrm>
        <a:prstGeom prst="rect">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4C2357-4880-4818-8ED3-2B32CF78E44E}">
      <dsp:nvSpPr>
        <dsp:cNvPr id="0" name=""/>
        <dsp:cNvSpPr/>
      </dsp:nvSpPr>
      <dsp:spPr>
        <a:xfrm>
          <a:off x="1665514" y="1435854"/>
          <a:ext cx="1415039" cy="24772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b="1" kern="1200" baseline="0" dirty="0">
              <a:solidFill>
                <a:schemeClr val="tx1">
                  <a:lumMod val="75000"/>
                  <a:lumOff val="25000"/>
                </a:schemeClr>
              </a:solidFill>
            </a:rPr>
            <a:t>Step 2: Send First Follow- Up Email</a:t>
          </a:r>
        </a:p>
        <a:p>
          <a:pPr marL="0" lvl="0" indent="0" algn="ctr" defTabSz="711200">
            <a:lnSpc>
              <a:spcPct val="100000"/>
            </a:lnSpc>
            <a:spcBef>
              <a:spcPct val="0"/>
            </a:spcBef>
            <a:spcAft>
              <a:spcPct val="35000"/>
            </a:spcAft>
            <a:buNone/>
          </a:pPr>
          <a:r>
            <a:rPr lang="en-US" sz="1200" b="0" kern="1200" baseline="0" dirty="0">
              <a:solidFill>
                <a:schemeClr val="tx1">
                  <a:lumMod val="75000"/>
                  <a:lumOff val="25000"/>
                </a:schemeClr>
              </a:solidFill>
            </a:rPr>
            <a:t>Within 24 hours, send a brief thank-you email. Mention your conversation. Consider attaching your capability statement.</a:t>
          </a:r>
          <a:endParaRPr lang="en-US" sz="1200" kern="1200" dirty="0">
            <a:solidFill>
              <a:schemeClr val="tx1">
                <a:lumMod val="75000"/>
                <a:lumOff val="25000"/>
              </a:schemeClr>
            </a:solidFill>
          </a:endParaRPr>
        </a:p>
      </dsp:txBody>
      <dsp:txXfrm>
        <a:off x="1665514" y="1435854"/>
        <a:ext cx="1415039" cy="2477216"/>
      </dsp:txXfrm>
    </dsp:sp>
    <dsp:sp modelId="{170ABC4E-9BCB-430D-833A-CEA761D6E2B6}">
      <dsp:nvSpPr>
        <dsp:cNvPr id="0" name=""/>
        <dsp:cNvSpPr/>
      </dsp:nvSpPr>
      <dsp:spPr>
        <a:xfrm>
          <a:off x="3717320" y="249354"/>
          <a:ext cx="636767" cy="636767"/>
        </a:xfrm>
        <a:prstGeom prst="rect">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1AC2BEF-029C-43BB-AE56-218012E3336F}">
      <dsp:nvSpPr>
        <dsp:cNvPr id="0" name=""/>
        <dsp:cNvSpPr/>
      </dsp:nvSpPr>
      <dsp:spPr>
        <a:xfrm>
          <a:off x="3328184" y="1435854"/>
          <a:ext cx="1415039" cy="24772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b="1" kern="1200" baseline="0" dirty="0">
              <a:solidFill>
                <a:schemeClr val="tx1">
                  <a:lumMod val="75000"/>
                  <a:lumOff val="25000"/>
                </a:schemeClr>
              </a:solidFill>
            </a:rPr>
            <a:t>Step 3: Send Follow-Up Materials</a:t>
          </a:r>
        </a:p>
        <a:p>
          <a:pPr marL="0" lvl="0" indent="0" algn="ctr" defTabSz="711200">
            <a:lnSpc>
              <a:spcPct val="100000"/>
            </a:lnSpc>
            <a:spcBef>
              <a:spcPct val="0"/>
            </a:spcBef>
            <a:spcAft>
              <a:spcPct val="35000"/>
            </a:spcAft>
            <a:buNone/>
          </a:pPr>
          <a:r>
            <a:rPr lang="en-US" sz="1200" b="0" kern="1200" baseline="0" dirty="0">
              <a:solidFill>
                <a:schemeClr val="tx1">
                  <a:lumMod val="75000"/>
                  <a:lumOff val="25000"/>
                </a:schemeClr>
              </a:solidFill>
            </a:rPr>
            <a:t>In about a week, email any links, articles, or materials you offered.</a:t>
          </a:r>
          <a:endParaRPr lang="en-US" sz="1200" kern="1200" dirty="0">
            <a:solidFill>
              <a:schemeClr val="tx1">
                <a:lumMod val="75000"/>
                <a:lumOff val="25000"/>
              </a:schemeClr>
            </a:solidFill>
          </a:endParaRPr>
        </a:p>
      </dsp:txBody>
      <dsp:txXfrm>
        <a:off x="3328184" y="1435854"/>
        <a:ext cx="1415039" cy="2477216"/>
      </dsp:txXfrm>
    </dsp:sp>
    <dsp:sp modelId="{9766FF5C-9AD1-45CD-B492-E93FD2BC506D}">
      <dsp:nvSpPr>
        <dsp:cNvPr id="0" name=""/>
        <dsp:cNvSpPr/>
      </dsp:nvSpPr>
      <dsp:spPr>
        <a:xfrm>
          <a:off x="5379991" y="249354"/>
          <a:ext cx="636767" cy="636767"/>
        </a:xfrm>
        <a:prstGeom prst="rect">
          <a:avLst/>
        </a:prstGeom>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240944-00EC-4953-BE1B-33441B262F95}">
      <dsp:nvSpPr>
        <dsp:cNvPr id="0" name=""/>
        <dsp:cNvSpPr/>
      </dsp:nvSpPr>
      <dsp:spPr>
        <a:xfrm>
          <a:off x="4990855" y="1435854"/>
          <a:ext cx="1415039" cy="24772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b="1" kern="1200" baseline="0" dirty="0">
              <a:solidFill>
                <a:schemeClr val="tx1">
                  <a:lumMod val="75000"/>
                  <a:lumOff val="25000"/>
                </a:schemeClr>
              </a:solidFill>
            </a:rPr>
            <a:t>Step 4: Request a Meeting </a:t>
          </a:r>
        </a:p>
        <a:p>
          <a:pPr marL="0" lvl="0" indent="0" algn="ctr" defTabSz="711200" rtl="0">
            <a:lnSpc>
              <a:spcPct val="100000"/>
            </a:lnSpc>
            <a:spcBef>
              <a:spcPct val="0"/>
            </a:spcBef>
            <a:spcAft>
              <a:spcPct val="35000"/>
            </a:spcAft>
            <a:buNone/>
          </a:pPr>
          <a:r>
            <a:rPr lang="en-US" sz="1200" b="0" kern="1200" baseline="0" dirty="0">
              <a:solidFill>
                <a:schemeClr val="tx1">
                  <a:lumMod val="75000"/>
                  <a:lumOff val="25000"/>
                </a:schemeClr>
              </a:solidFill>
            </a:rPr>
            <a:t>In approximately one to two weeks, connect on LinkedIn</a:t>
          </a:r>
          <a:r>
            <a:rPr lang="en-US" sz="1200" b="0" kern="1200" baseline="0" dirty="0">
              <a:solidFill>
                <a:schemeClr val="tx1">
                  <a:lumMod val="75000"/>
                  <a:lumOff val="25000"/>
                </a:schemeClr>
              </a:solidFill>
              <a:latin typeface="Meiryo"/>
            </a:rPr>
            <a:t>,</a:t>
          </a:r>
          <a:r>
            <a:rPr lang="en-US" sz="1200" b="0" kern="1200" baseline="0" dirty="0">
              <a:solidFill>
                <a:schemeClr val="tx1">
                  <a:lumMod val="75000"/>
                  <a:lumOff val="25000"/>
                </a:schemeClr>
              </a:solidFill>
            </a:rPr>
            <a:t> </a:t>
          </a:r>
          <a:r>
            <a:rPr lang="en-US" sz="1200" b="0" kern="1200" baseline="0" dirty="0">
              <a:solidFill>
                <a:schemeClr val="tx1">
                  <a:lumMod val="75000"/>
                  <a:lumOff val="25000"/>
                </a:schemeClr>
              </a:solidFill>
              <a:latin typeface="Meiryo"/>
            </a:rPr>
            <a:t>if appropriate, and</a:t>
          </a:r>
          <a:r>
            <a:rPr lang="en-US" sz="1200" b="0" kern="1200" baseline="0" dirty="0">
              <a:solidFill>
                <a:schemeClr val="tx1">
                  <a:lumMod val="75000"/>
                  <a:lumOff val="25000"/>
                </a:schemeClr>
              </a:solidFill>
            </a:rPr>
            <a:t> request a 30-minute introductory meeting.</a:t>
          </a:r>
          <a:endParaRPr lang="en-US" sz="1200" kern="1200" dirty="0">
            <a:solidFill>
              <a:schemeClr val="tx1">
                <a:lumMod val="75000"/>
                <a:lumOff val="25000"/>
              </a:schemeClr>
            </a:solidFill>
          </a:endParaRPr>
        </a:p>
      </dsp:txBody>
      <dsp:txXfrm>
        <a:off x="4990855" y="1435854"/>
        <a:ext cx="1415039" cy="24772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82F27C-D8F5-4C31-8097-D09A2390A2C8}">
      <dsp:nvSpPr>
        <dsp:cNvPr id="0" name=""/>
        <dsp:cNvSpPr/>
      </dsp:nvSpPr>
      <dsp:spPr>
        <a:xfrm>
          <a:off x="407586" y="86403"/>
          <a:ext cx="662080" cy="662080"/>
        </a:xfrm>
        <a:prstGeom prst="rect">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4C195C-D749-4EA2-B284-8192A0A0A36E}">
      <dsp:nvSpPr>
        <dsp:cNvPr id="0" name=""/>
        <dsp:cNvSpPr/>
      </dsp:nvSpPr>
      <dsp:spPr>
        <a:xfrm>
          <a:off x="2981" y="1425561"/>
          <a:ext cx="1471289" cy="31743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b="1" kern="1200" baseline="0" dirty="0">
              <a:solidFill>
                <a:schemeClr val="tx1">
                  <a:lumMod val="75000"/>
                  <a:lumOff val="25000"/>
                </a:schemeClr>
              </a:solidFill>
            </a:rPr>
            <a:t>Step 5: Provide Value</a:t>
          </a:r>
        </a:p>
        <a:p>
          <a:pPr marL="0" lvl="0" indent="0" algn="ctr" defTabSz="711200" rtl="0">
            <a:lnSpc>
              <a:spcPct val="100000"/>
            </a:lnSpc>
            <a:spcBef>
              <a:spcPct val="0"/>
            </a:spcBef>
            <a:spcAft>
              <a:spcPct val="35000"/>
            </a:spcAft>
            <a:buNone/>
          </a:pPr>
          <a:r>
            <a:rPr lang="en-US" sz="1200" b="0" kern="1200" baseline="0" dirty="0">
              <a:solidFill>
                <a:schemeClr val="tx1">
                  <a:lumMod val="75000"/>
                  <a:lumOff val="25000"/>
                </a:schemeClr>
              </a:solidFill>
            </a:rPr>
            <a:t>After the first month, send a follow-up email every </a:t>
          </a:r>
          <a:r>
            <a:rPr lang="en-US" sz="1200" b="0" kern="1200" baseline="0" dirty="0">
              <a:solidFill>
                <a:schemeClr val="tx1">
                  <a:lumMod val="75000"/>
                  <a:lumOff val="25000"/>
                </a:schemeClr>
              </a:solidFill>
              <a:latin typeface="Meiryo"/>
            </a:rPr>
            <a:t>month or two</a:t>
          </a:r>
          <a:r>
            <a:rPr lang="en-US" sz="1200" b="0" kern="1200" baseline="0" dirty="0">
              <a:solidFill>
                <a:schemeClr val="tx1">
                  <a:lumMod val="75000"/>
                  <a:lumOff val="25000"/>
                </a:schemeClr>
              </a:solidFill>
            </a:rPr>
            <a:t>, such as a relevant article or industry development.</a:t>
          </a:r>
          <a:endParaRPr lang="en-US" sz="1200" kern="1200" dirty="0">
            <a:solidFill>
              <a:schemeClr val="tx1">
                <a:lumMod val="75000"/>
                <a:lumOff val="25000"/>
              </a:schemeClr>
            </a:solidFill>
          </a:endParaRPr>
        </a:p>
      </dsp:txBody>
      <dsp:txXfrm>
        <a:off x="2981" y="1425561"/>
        <a:ext cx="1471289" cy="3174334"/>
      </dsp:txXfrm>
    </dsp:sp>
    <dsp:sp modelId="{2C566FCF-78EF-4586-A7AA-F5E0D86EB35E}">
      <dsp:nvSpPr>
        <dsp:cNvPr id="0" name=""/>
        <dsp:cNvSpPr/>
      </dsp:nvSpPr>
      <dsp:spPr>
        <a:xfrm>
          <a:off x="2136351" y="86403"/>
          <a:ext cx="662080" cy="662080"/>
        </a:xfrm>
        <a:prstGeom prst="rect">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4C2357-4880-4818-8ED3-2B32CF78E44E}">
      <dsp:nvSpPr>
        <dsp:cNvPr id="0" name=""/>
        <dsp:cNvSpPr/>
      </dsp:nvSpPr>
      <dsp:spPr>
        <a:xfrm>
          <a:off x="1731746" y="1425561"/>
          <a:ext cx="1471289" cy="31743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b="1" kern="1200" baseline="0" dirty="0">
              <a:solidFill>
                <a:schemeClr val="tx1">
                  <a:lumMod val="75000"/>
                  <a:lumOff val="25000"/>
                </a:schemeClr>
              </a:solidFill>
            </a:rPr>
            <a:t>Step 6: Maintain Contact</a:t>
          </a:r>
        </a:p>
        <a:p>
          <a:pPr marL="0" lvl="0" indent="0" algn="ctr" defTabSz="711200" rtl="0">
            <a:lnSpc>
              <a:spcPct val="100000"/>
            </a:lnSpc>
            <a:spcBef>
              <a:spcPct val="0"/>
            </a:spcBef>
            <a:spcAft>
              <a:spcPct val="35000"/>
            </a:spcAft>
            <a:buNone/>
          </a:pPr>
          <a:r>
            <a:rPr lang="en-US" sz="1200" b="0" kern="1200" baseline="0" dirty="0">
              <a:solidFill>
                <a:schemeClr val="tx1">
                  <a:lumMod val="75000"/>
                  <a:lumOff val="25000"/>
                </a:schemeClr>
              </a:solidFill>
            </a:rPr>
            <a:t>On an ongoing basis, check in every </a:t>
          </a:r>
          <a:r>
            <a:rPr lang="en-US" sz="1200" b="0" kern="1200" baseline="0" dirty="0">
              <a:solidFill>
                <a:schemeClr val="tx1">
                  <a:lumMod val="75000"/>
                  <a:lumOff val="25000"/>
                </a:schemeClr>
              </a:solidFill>
              <a:latin typeface="Meiryo"/>
            </a:rPr>
            <a:t>two </a:t>
          </a:r>
          <a:r>
            <a:rPr lang="en-US" sz="1200" b="0" kern="1200" baseline="0" dirty="0">
              <a:solidFill>
                <a:schemeClr val="tx1">
                  <a:lumMod val="75000"/>
                  <a:lumOff val="25000"/>
                </a:schemeClr>
              </a:solidFill>
            </a:rPr>
            <a:t>to </a:t>
          </a:r>
          <a:r>
            <a:rPr lang="en-US" sz="1200" b="0" kern="1200" baseline="0" dirty="0">
              <a:solidFill>
                <a:schemeClr val="tx1">
                  <a:lumMod val="75000"/>
                  <a:lumOff val="25000"/>
                </a:schemeClr>
              </a:solidFill>
              <a:latin typeface="Meiryo"/>
            </a:rPr>
            <a:t>three </a:t>
          </a:r>
          <a:r>
            <a:rPr lang="en-US" sz="1200" b="0" kern="1200" baseline="0" dirty="0">
              <a:solidFill>
                <a:schemeClr val="tx1">
                  <a:lumMod val="75000"/>
                  <a:lumOff val="25000"/>
                </a:schemeClr>
              </a:solidFill>
            </a:rPr>
            <a:t>months with something useful or relevant. Keep the conversation going at in-person events.</a:t>
          </a:r>
          <a:endParaRPr lang="en-US" sz="1050" kern="1200" dirty="0">
            <a:solidFill>
              <a:schemeClr val="tx1">
                <a:lumMod val="75000"/>
                <a:lumOff val="25000"/>
              </a:schemeClr>
            </a:solidFill>
          </a:endParaRPr>
        </a:p>
      </dsp:txBody>
      <dsp:txXfrm>
        <a:off x="1731746" y="1425561"/>
        <a:ext cx="1471289" cy="3174334"/>
      </dsp:txXfrm>
    </dsp:sp>
    <dsp:sp modelId="{170ABC4E-9BCB-430D-833A-CEA761D6E2B6}">
      <dsp:nvSpPr>
        <dsp:cNvPr id="0" name=""/>
        <dsp:cNvSpPr/>
      </dsp:nvSpPr>
      <dsp:spPr>
        <a:xfrm>
          <a:off x="3865115" y="86403"/>
          <a:ext cx="662080" cy="662080"/>
        </a:xfrm>
        <a:prstGeom prst="rect">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1AC2BEF-029C-43BB-AE56-218012E3336F}">
      <dsp:nvSpPr>
        <dsp:cNvPr id="0" name=""/>
        <dsp:cNvSpPr/>
      </dsp:nvSpPr>
      <dsp:spPr>
        <a:xfrm>
          <a:off x="3460511" y="1425561"/>
          <a:ext cx="1471289" cy="31743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b="1" kern="1200" baseline="0" dirty="0">
              <a:solidFill>
                <a:schemeClr val="tx1">
                  <a:lumMod val="75000"/>
                  <a:lumOff val="25000"/>
                </a:schemeClr>
              </a:solidFill>
            </a:rPr>
            <a:t>Step 7: Annual Check-Ins</a:t>
          </a:r>
        </a:p>
        <a:p>
          <a:pPr marL="0" lvl="0" indent="0" algn="ctr" defTabSz="711200">
            <a:lnSpc>
              <a:spcPct val="100000"/>
            </a:lnSpc>
            <a:spcBef>
              <a:spcPct val="0"/>
            </a:spcBef>
            <a:spcAft>
              <a:spcPct val="35000"/>
            </a:spcAft>
            <a:buNone/>
          </a:pPr>
          <a:r>
            <a:rPr lang="en-US" sz="1200" b="0" kern="1200" baseline="0" dirty="0">
              <a:solidFill>
                <a:schemeClr val="tx1">
                  <a:lumMod val="75000"/>
                  <a:lumOff val="25000"/>
                </a:schemeClr>
              </a:solidFill>
            </a:rPr>
            <a:t>Share company updates, useful news, or industry articles to stay visible. See the Emails and Newsletter workshop for ideas.
</a:t>
          </a:r>
          <a:endParaRPr lang="en-US" sz="1050" kern="1200" dirty="0">
            <a:solidFill>
              <a:schemeClr val="tx1">
                <a:lumMod val="75000"/>
                <a:lumOff val="25000"/>
              </a:schemeClr>
            </a:solidFill>
          </a:endParaRPr>
        </a:p>
      </dsp:txBody>
      <dsp:txXfrm>
        <a:off x="3460511" y="1425561"/>
        <a:ext cx="1471289" cy="3174334"/>
      </dsp:txXfrm>
    </dsp:sp>
    <dsp:sp modelId="{9766FF5C-9AD1-45CD-B492-E93FD2BC506D}">
      <dsp:nvSpPr>
        <dsp:cNvPr id="0" name=""/>
        <dsp:cNvSpPr/>
      </dsp:nvSpPr>
      <dsp:spPr>
        <a:xfrm>
          <a:off x="5593880" y="86403"/>
          <a:ext cx="662080" cy="662080"/>
        </a:xfrm>
        <a:prstGeom prst="rect">
          <a:avLst/>
        </a:prstGeom>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240944-00EC-4953-BE1B-33441B262F95}">
      <dsp:nvSpPr>
        <dsp:cNvPr id="0" name=""/>
        <dsp:cNvSpPr/>
      </dsp:nvSpPr>
      <dsp:spPr>
        <a:xfrm>
          <a:off x="5189275" y="1425561"/>
          <a:ext cx="1471289" cy="31743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b="1" kern="1200" baseline="0" dirty="0">
              <a:solidFill>
                <a:schemeClr val="tx1">
                  <a:lumMod val="75000"/>
                  <a:lumOff val="25000"/>
                </a:schemeClr>
              </a:solidFill>
            </a:rPr>
            <a:t>Step 8: Contracts and RFPs</a:t>
          </a:r>
        </a:p>
        <a:p>
          <a:pPr marL="0" lvl="0" indent="0" algn="ctr" defTabSz="711200">
            <a:lnSpc>
              <a:spcPct val="100000"/>
            </a:lnSpc>
            <a:spcBef>
              <a:spcPct val="0"/>
            </a:spcBef>
            <a:spcAft>
              <a:spcPct val="35000"/>
            </a:spcAft>
            <a:buNone/>
          </a:pPr>
          <a:r>
            <a:rPr lang="en-US" sz="1200" b="0" kern="1200" baseline="0" dirty="0">
              <a:solidFill>
                <a:schemeClr val="tx1">
                  <a:lumMod val="75000"/>
                  <a:lumOff val="25000"/>
                </a:schemeClr>
              </a:solidFill>
            </a:rPr>
            <a:t>Smart networking helps firms to continually improve and write better proposals. You have listened and learned about agency needs. 
</a:t>
          </a:r>
          <a:endParaRPr lang="en-US" sz="1050" kern="1200" dirty="0">
            <a:solidFill>
              <a:schemeClr val="tx1">
                <a:lumMod val="75000"/>
                <a:lumOff val="25000"/>
              </a:schemeClr>
            </a:solidFill>
          </a:endParaRPr>
        </a:p>
      </dsp:txBody>
      <dsp:txXfrm>
        <a:off x="5189275" y="1425561"/>
        <a:ext cx="1471289" cy="317433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1118AC-7973-41CF-BCC3-D94A662000B7}">
      <dsp:nvSpPr>
        <dsp:cNvPr id="0" name=""/>
        <dsp:cNvSpPr/>
      </dsp:nvSpPr>
      <dsp:spPr>
        <a:xfrm>
          <a:off x="1051316" y="762717"/>
          <a:ext cx="810000" cy="81000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A328F28-2028-4772-BEDD-A960E9727EFE}">
      <dsp:nvSpPr>
        <dsp:cNvPr id="0" name=""/>
        <dsp:cNvSpPr/>
      </dsp:nvSpPr>
      <dsp:spPr>
        <a:xfrm>
          <a:off x="556316" y="1847927"/>
          <a:ext cx="1800000" cy="746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b="1" kern="1200" baseline="0">
              <a:solidFill>
                <a:srgbClr val="004D86"/>
              </a:solidFill>
            </a:rPr>
            <a:t>Ryan Taylor</a:t>
          </a:r>
          <a:endParaRPr lang="en-US" sz="1600" b="1" kern="1200">
            <a:solidFill>
              <a:srgbClr val="004D86"/>
            </a:solidFill>
          </a:endParaRPr>
        </a:p>
      </dsp:txBody>
      <dsp:txXfrm>
        <a:off x="556316" y="1847927"/>
        <a:ext cx="1800000" cy="746917"/>
      </dsp:txXfrm>
    </dsp:sp>
    <dsp:sp modelId="{27741ADC-5662-4F34-8ADE-15BE3222378C}">
      <dsp:nvSpPr>
        <dsp:cNvPr id="0" name=""/>
        <dsp:cNvSpPr/>
      </dsp:nvSpPr>
      <dsp:spPr>
        <a:xfrm>
          <a:off x="3166317" y="762717"/>
          <a:ext cx="810000" cy="81000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767249C-6E96-4A74-BA2D-7DD65656538F}">
      <dsp:nvSpPr>
        <dsp:cNvPr id="0" name=""/>
        <dsp:cNvSpPr/>
      </dsp:nvSpPr>
      <dsp:spPr>
        <a:xfrm>
          <a:off x="2671317" y="1847927"/>
          <a:ext cx="1800000" cy="746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b="1" kern="1200" baseline="0">
              <a:solidFill>
                <a:srgbClr val="004D86"/>
              </a:solidFill>
            </a:rPr>
            <a:t>206-397-7872</a:t>
          </a:r>
          <a:endParaRPr lang="en-US" sz="1200" b="1" kern="1200">
            <a:solidFill>
              <a:srgbClr val="004D86"/>
            </a:solidFill>
          </a:endParaRPr>
        </a:p>
      </dsp:txBody>
      <dsp:txXfrm>
        <a:off x="2671317" y="1847927"/>
        <a:ext cx="1800000" cy="746917"/>
      </dsp:txXfrm>
    </dsp:sp>
    <dsp:sp modelId="{887A2213-58CD-48EF-BE35-6F2725218366}">
      <dsp:nvSpPr>
        <dsp:cNvPr id="0" name=""/>
        <dsp:cNvSpPr/>
      </dsp:nvSpPr>
      <dsp:spPr>
        <a:xfrm>
          <a:off x="6111449" y="762717"/>
          <a:ext cx="810000" cy="81000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875C6AC-7D5B-458F-ACF7-191B765D438B}">
      <dsp:nvSpPr>
        <dsp:cNvPr id="0" name=""/>
        <dsp:cNvSpPr/>
      </dsp:nvSpPr>
      <dsp:spPr>
        <a:xfrm>
          <a:off x="4786317" y="1847927"/>
          <a:ext cx="3460266" cy="746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b="1" kern="1200" baseline="0" dirty="0">
              <a:solidFill>
                <a:srgbClr val="004D86"/>
              </a:solidFill>
            </a:rPr>
            <a:t>ryan@goldengiftconsulting.com</a:t>
          </a:r>
          <a:endParaRPr lang="en-US" sz="1600" b="1" kern="1200" dirty="0">
            <a:solidFill>
              <a:srgbClr val="004D86"/>
            </a:solidFill>
          </a:endParaRPr>
        </a:p>
      </dsp:txBody>
      <dsp:txXfrm>
        <a:off x="4786317" y="1847927"/>
        <a:ext cx="3460266" cy="746917"/>
      </dsp:txXfrm>
    </dsp:sp>
    <dsp:sp modelId="{6E58A94B-D90F-48FD-A182-5A7905B56223}">
      <dsp:nvSpPr>
        <dsp:cNvPr id="0" name=""/>
        <dsp:cNvSpPr/>
      </dsp:nvSpPr>
      <dsp:spPr>
        <a:xfrm>
          <a:off x="9969857" y="762717"/>
          <a:ext cx="810000" cy="81000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67C961D-0921-4CE7-8011-7BA7126DF6A1}">
      <dsp:nvSpPr>
        <dsp:cNvPr id="0" name=""/>
        <dsp:cNvSpPr/>
      </dsp:nvSpPr>
      <dsp:spPr>
        <a:xfrm>
          <a:off x="8561583" y="1847927"/>
          <a:ext cx="3626550" cy="746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b="1" kern="1200" baseline="0" dirty="0">
              <a:solidFill>
                <a:srgbClr val="004D86"/>
              </a:solidFill>
            </a:rPr>
            <a:t>www.goldengiftconsulting.com</a:t>
          </a:r>
          <a:endParaRPr lang="en-US" sz="1600" b="1" kern="1200" dirty="0">
            <a:solidFill>
              <a:srgbClr val="004D86"/>
            </a:solidFill>
          </a:endParaRPr>
        </a:p>
      </dsp:txBody>
      <dsp:txXfrm>
        <a:off x="8561583" y="1847927"/>
        <a:ext cx="3626550" cy="746917"/>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589D207-BE08-4B33-B5B0-5A5A94C9512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5E58DB9-49DC-495B-A68F-33D105C9065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67A1AC4-3AE8-4F87-AAED-904EC6054702}" type="datetimeFigureOut">
              <a:rPr lang="en-US" smtClean="0"/>
              <a:t>3/25/2026</a:t>
            </a:fld>
            <a:endParaRPr lang="en-US"/>
          </a:p>
        </p:txBody>
      </p:sp>
      <p:sp>
        <p:nvSpPr>
          <p:cNvPr id="4" name="Footer Placeholder 3">
            <a:extLst>
              <a:ext uri="{FF2B5EF4-FFF2-40B4-BE49-F238E27FC236}">
                <a16:creationId xmlns:a16="http://schemas.microsoft.com/office/drawing/2014/main" id="{7F66337E-DAD5-442C-9B8F-E10EB7D972C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EE3BDF2-02BD-4181-AC28-FD56172CC62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AF8A362-CAFC-4987-9A50-47570528395E}" type="slidenum">
              <a:rPr lang="en-US" smtClean="0"/>
              <a:t>‹#›</a:t>
            </a:fld>
            <a:endParaRPr lang="en-US"/>
          </a:p>
        </p:txBody>
      </p:sp>
    </p:spTree>
    <p:extLst>
      <p:ext uri="{BB962C8B-B14F-4D97-AF65-F5344CB8AC3E}">
        <p14:creationId xmlns:p14="http://schemas.microsoft.com/office/powerpoint/2010/main" val="4523749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556653-6123-4FE4-861F-5F9583BF59B0}" type="datetimeFigureOut">
              <a:rPr lang="en-US" smtClean="0"/>
              <a:t>3/25/2026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EEB602-95FC-483A-B12D-216A7AD7EA24}" type="slidenum">
              <a:rPr lang="en-US" smtClean="0"/>
              <a:t>‹#›</a:t>
            </a:fld>
            <a:endParaRPr lang="en-US"/>
          </a:p>
        </p:txBody>
      </p:sp>
    </p:spTree>
    <p:extLst>
      <p:ext uri="{BB962C8B-B14F-4D97-AF65-F5344CB8AC3E}">
        <p14:creationId xmlns:p14="http://schemas.microsoft.com/office/powerpoint/2010/main" val="1325843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EB602-95FC-483A-B12D-216A7AD7EA24}" type="slidenum">
              <a:rPr lang="en-US" smtClean="0"/>
              <a:t>1</a:t>
            </a:fld>
            <a:endParaRPr lang="en-US" dirty="0"/>
          </a:p>
        </p:txBody>
      </p:sp>
    </p:spTree>
    <p:extLst>
      <p:ext uri="{BB962C8B-B14F-4D97-AF65-F5344CB8AC3E}">
        <p14:creationId xmlns:p14="http://schemas.microsoft.com/office/powerpoint/2010/main" val="335608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84D21-DAD7-E8D4-2C2C-10BE1D1B64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430D33-13DB-0311-922E-5BBCE8545E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DA545E-3398-2C86-A853-4A47F86190E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1C3B5B6-26E1-7792-8338-32530EEDF6B2}"/>
              </a:ext>
            </a:extLst>
          </p:cNvPr>
          <p:cNvSpPr>
            <a:spLocks noGrp="1"/>
          </p:cNvSpPr>
          <p:nvPr>
            <p:ph type="sldNum" sz="quarter" idx="5"/>
          </p:nvPr>
        </p:nvSpPr>
        <p:spPr/>
        <p:txBody>
          <a:bodyPr/>
          <a:lstStyle/>
          <a:p>
            <a:fld id="{54EEB602-95FC-483A-B12D-216A7AD7EA24}" type="slidenum">
              <a:rPr lang="en-US" smtClean="0"/>
              <a:t>10</a:t>
            </a:fld>
            <a:endParaRPr lang="en-US" dirty="0"/>
          </a:p>
        </p:txBody>
      </p:sp>
    </p:spTree>
    <p:extLst>
      <p:ext uri="{BB962C8B-B14F-4D97-AF65-F5344CB8AC3E}">
        <p14:creationId xmlns:p14="http://schemas.microsoft.com/office/powerpoint/2010/main" val="40942224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4A5723-B68A-5737-8F81-4E285FAB69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BAC0F9-ECF5-634D-3D8F-29B16D214A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0C88C7-FA9F-A9A4-26A1-2F13D413274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5AC6F7D-2D2C-4898-46B1-E615DC463031}"/>
              </a:ext>
            </a:extLst>
          </p:cNvPr>
          <p:cNvSpPr>
            <a:spLocks noGrp="1"/>
          </p:cNvSpPr>
          <p:nvPr>
            <p:ph type="sldNum" sz="quarter" idx="5"/>
          </p:nvPr>
        </p:nvSpPr>
        <p:spPr/>
        <p:txBody>
          <a:bodyPr/>
          <a:lstStyle/>
          <a:p>
            <a:fld id="{54EEB602-95FC-483A-B12D-216A7AD7EA24}" type="slidenum">
              <a:rPr lang="en-US" smtClean="0"/>
              <a:t>11</a:t>
            </a:fld>
            <a:endParaRPr lang="en-US" dirty="0"/>
          </a:p>
        </p:txBody>
      </p:sp>
    </p:spTree>
    <p:extLst>
      <p:ext uri="{BB962C8B-B14F-4D97-AF65-F5344CB8AC3E}">
        <p14:creationId xmlns:p14="http://schemas.microsoft.com/office/powerpoint/2010/main" val="41030081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FC044-0E5F-64A7-FF0D-0C611A77AA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15839B-A2CD-B842-002C-4383B68690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E1BEE6-8172-6B31-25B8-73A3E339FD9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7398AE1-142A-BC08-E06E-F064BDB77D64}"/>
              </a:ext>
            </a:extLst>
          </p:cNvPr>
          <p:cNvSpPr>
            <a:spLocks noGrp="1"/>
          </p:cNvSpPr>
          <p:nvPr>
            <p:ph type="sldNum" sz="quarter" idx="5"/>
          </p:nvPr>
        </p:nvSpPr>
        <p:spPr/>
        <p:txBody>
          <a:bodyPr/>
          <a:lstStyle/>
          <a:p>
            <a:fld id="{54EEB602-95FC-483A-B12D-216A7AD7EA24}" type="slidenum">
              <a:rPr lang="en-US" smtClean="0"/>
              <a:t>12</a:t>
            </a:fld>
            <a:endParaRPr lang="en-US" dirty="0"/>
          </a:p>
        </p:txBody>
      </p:sp>
    </p:spTree>
    <p:extLst>
      <p:ext uri="{BB962C8B-B14F-4D97-AF65-F5344CB8AC3E}">
        <p14:creationId xmlns:p14="http://schemas.microsoft.com/office/powerpoint/2010/main" val="23033392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074642-886C-0260-C62C-82B7CB8AD2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059A2D-119C-AFBB-A378-515346B6F1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E05684-7134-8842-4524-C69191DCF5C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E7DE35F-3C66-FE73-B470-5EDFB5BF6C64}"/>
              </a:ext>
            </a:extLst>
          </p:cNvPr>
          <p:cNvSpPr>
            <a:spLocks noGrp="1"/>
          </p:cNvSpPr>
          <p:nvPr>
            <p:ph type="sldNum" sz="quarter" idx="5"/>
          </p:nvPr>
        </p:nvSpPr>
        <p:spPr/>
        <p:txBody>
          <a:bodyPr/>
          <a:lstStyle/>
          <a:p>
            <a:fld id="{54EEB602-95FC-483A-B12D-216A7AD7EA24}" type="slidenum">
              <a:rPr lang="en-US" smtClean="0"/>
              <a:t>13</a:t>
            </a:fld>
            <a:endParaRPr lang="en-US"/>
          </a:p>
        </p:txBody>
      </p:sp>
    </p:spTree>
    <p:extLst>
      <p:ext uri="{BB962C8B-B14F-4D97-AF65-F5344CB8AC3E}">
        <p14:creationId xmlns:p14="http://schemas.microsoft.com/office/powerpoint/2010/main" val="11179979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8B5FB-0226-DF6E-E45C-CF7DF1FB7B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1EA6D6-E1B2-8086-2B67-7891075685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DB9288-4BAA-6514-5B93-69F59319AAC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D07A967-528D-0E83-D01E-75E9B7795678}"/>
              </a:ext>
            </a:extLst>
          </p:cNvPr>
          <p:cNvSpPr>
            <a:spLocks noGrp="1"/>
          </p:cNvSpPr>
          <p:nvPr>
            <p:ph type="sldNum" sz="quarter" idx="5"/>
          </p:nvPr>
        </p:nvSpPr>
        <p:spPr/>
        <p:txBody>
          <a:bodyPr/>
          <a:lstStyle/>
          <a:p>
            <a:fld id="{54EEB602-95FC-483A-B12D-216A7AD7EA24}" type="slidenum">
              <a:rPr lang="en-US" smtClean="0"/>
              <a:t>14</a:t>
            </a:fld>
            <a:endParaRPr lang="en-US"/>
          </a:p>
        </p:txBody>
      </p:sp>
    </p:spTree>
    <p:extLst>
      <p:ext uri="{BB962C8B-B14F-4D97-AF65-F5344CB8AC3E}">
        <p14:creationId xmlns:p14="http://schemas.microsoft.com/office/powerpoint/2010/main" val="628414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124BC-21B1-2EF5-36AC-0150F7BB7C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7DF20C-FF2C-70F4-EFB5-94911D93E0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82C6DD-3F3A-3147-B96D-2E141B918A6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4E03E6-BF56-734A-297E-6296D587268B}"/>
              </a:ext>
            </a:extLst>
          </p:cNvPr>
          <p:cNvSpPr>
            <a:spLocks noGrp="1"/>
          </p:cNvSpPr>
          <p:nvPr>
            <p:ph type="sldNum" sz="quarter" idx="5"/>
          </p:nvPr>
        </p:nvSpPr>
        <p:spPr/>
        <p:txBody>
          <a:bodyPr/>
          <a:lstStyle/>
          <a:p>
            <a:fld id="{54EEB602-95FC-483A-B12D-216A7AD7EA24}" type="slidenum">
              <a:rPr lang="en-US" smtClean="0"/>
              <a:t>15</a:t>
            </a:fld>
            <a:endParaRPr lang="en-US"/>
          </a:p>
        </p:txBody>
      </p:sp>
    </p:spTree>
    <p:extLst>
      <p:ext uri="{BB962C8B-B14F-4D97-AF65-F5344CB8AC3E}">
        <p14:creationId xmlns:p14="http://schemas.microsoft.com/office/powerpoint/2010/main" val="21344325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F07FE-2802-F10F-3562-94F37A9D2A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91006B-6C2B-57D2-5583-B2A90D240D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6911D2-CF27-9052-BF93-CF9ECD9B124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D131B76-B6F5-07F4-C9DE-3D76C9B583E8}"/>
              </a:ext>
            </a:extLst>
          </p:cNvPr>
          <p:cNvSpPr>
            <a:spLocks noGrp="1"/>
          </p:cNvSpPr>
          <p:nvPr>
            <p:ph type="sldNum" sz="quarter" idx="5"/>
          </p:nvPr>
        </p:nvSpPr>
        <p:spPr/>
        <p:txBody>
          <a:bodyPr/>
          <a:lstStyle/>
          <a:p>
            <a:fld id="{54EEB602-95FC-483A-B12D-216A7AD7EA24}" type="slidenum">
              <a:rPr lang="en-US" smtClean="0"/>
              <a:t>16</a:t>
            </a:fld>
            <a:endParaRPr lang="en-US"/>
          </a:p>
        </p:txBody>
      </p:sp>
    </p:spTree>
    <p:extLst>
      <p:ext uri="{BB962C8B-B14F-4D97-AF65-F5344CB8AC3E}">
        <p14:creationId xmlns:p14="http://schemas.microsoft.com/office/powerpoint/2010/main" val="241852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1F4231-50E9-700D-C8AF-34F36991BD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283608-7283-425D-8247-17235FFDEB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9BE565-E3BB-5398-FFC8-3B03CC6152D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5E2E2FB-440B-36AF-EEE1-9CAEE57142A7}"/>
              </a:ext>
            </a:extLst>
          </p:cNvPr>
          <p:cNvSpPr>
            <a:spLocks noGrp="1"/>
          </p:cNvSpPr>
          <p:nvPr>
            <p:ph type="sldNum" sz="quarter" idx="5"/>
          </p:nvPr>
        </p:nvSpPr>
        <p:spPr/>
        <p:txBody>
          <a:bodyPr/>
          <a:lstStyle/>
          <a:p>
            <a:fld id="{54EEB602-95FC-483A-B12D-216A7AD7EA24}" type="slidenum">
              <a:rPr lang="en-US" smtClean="0"/>
              <a:t>17</a:t>
            </a:fld>
            <a:endParaRPr lang="en-US"/>
          </a:p>
        </p:txBody>
      </p:sp>
    </p:spTree>
    <p:extLst>
      <p:ext uri="{BB962C8B-B14F-4D97-AF65-F5344CB8AC3E}">
        <p14:creationId xmlns:p14="http://schemas.microsoft.com/office/powerpoint/2010/main" val="34031533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0D93D-86EB-E994-AE91-54C66474FB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0459D1-9781-E0FB-1DA3-8030F02DFA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74EFED-0B6F-BA2A-EAE8-A51E8FB20AF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F0610DD-6AC2-D990-6BC9-1C55782E4272}"/>
              </a:ext>
            </a:extLst>
          </p:cNvPr>
          <p:cNvSpPr>
            <a:spLocks noGrp="1"/>
          </p:cNvSpPr>
          <p:nvPr>
            <p:ph type="sldNum" sz="quarter" idx="5"/>
          </p:nvPr>
        </p:nvSpPr>
        <p:spPr/>
        <p:txBody>
          <a:bodyPr/>
          <a:lstStyle/>
          <a:p>
            <a:fld id="{54EEB602-95FC-483A-B12D-216A7AD7EA24}" type="slidenum">
              <a:rPr lang="en-US" smtClean="0"/>
              <a:t>19</a:t>
            </a:fld>
            <a:endParaRPr lang="en-US" dirty="0"/>
          </a:p>
        </p:txBody>
      </p:sp>
    </p:spTree>
    <p:extLst>
      <p:ext uri="{BB962C8B-B14F-4D97-AF65-F5344CB8AC3E}">
        <p14:creationId xmlns:p14="http://schemas.microsoft.com/office/powerpoint/2010/main" val="41150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1F4231-50E9-700D-C8AF-34F36991BD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283608-7283-425D-8247-17235FFDEB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9BE565-E3BB-5398-FFC8-3B03CC6152D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5E2E2FB-440B-36AF-EEE1-9CAEE57142A7}"/>
              </a:ext>
            </a:extLst>
          </p:cNvPr>
          <p:cNvSpPr>
            <a:spLocks noGrp="1"/>
          </p:cNvSpPr>
          <p:nvPr>
            <p:ph type="sldNum" sz="quarter" idx="5"/>
          </p:nvPr>
        </p:nvSpPr>
        <p:spPr/>
        <p:txBody>
          <a:bodyPr/>
          <a:lstStyle/>
          <a:p>
            <a:fld id="{54EEB602-95FC-483A-B12D-216A7AD7EA24}" type="slidenum">
              <a:rPr lang="en-US" smtClean="0"/>
              <a:t>21</a:t>
            </a:fld>
            <a:endParaRPr lang="en-US"/>
          </a:p>
        </p:txBody>
      </p:sp>
    </p:spTree>
    <p:extLst>
      <p:ext uri="{BB962C8B-B14F-4D97-AF65-F5344CB8AC3E}">
        <p14:creationId xmlns:p14="http://schemas.microsoft.com/office/powerpoint/2010/main" val="3403153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07F282E-55F5-4803-B60F-09BA4600E538}" type="slidenum">
              <a:rPr lang="en-US" smtClean="0"/>
              <a:t>2</a:t>
            </a:fld>
            <a:endParaRPr lang="en-US" dirty="0"/>
          </a:p>
        </p:txBody>
      </p:sp>
    </p:spTree>
    <p:extLst>
      <p:ext uri="{BB962C8B-B14F-4D97-AF65-F5344CB8AC3E}">
        <p14:creationId xmlns:p14="http://schemas.microsoft.com/office/powerpoint/2010/main" val="17274510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F00C6-ED07-43CA-C04B-410B428DF9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9BAE46-1518-CE85-1319-BD5A9782A2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8050DC-2B25-C52A-93DE-F08EE1E123E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DF41BD9-18D8-1E95-504D-BFADF6E09266}"/>
              </a:ext>
            </a:extLst>
          </p:cNvPr>
          <p:cNvSpPr>
            <a:spLocks noGrp="1"/>
          </p:cNvSpPr>
          <p:nvPr>
            <p:ph type="sldNum" sz="quarter" idx="5"/>
          </p:nvPr>
        </p:nvSpPr>
        <p:spPr/>
        <p:txBody>
          <a:bodyPr/>
          <a:lstStyle/>
          <a:p>
            <a:fld id="{54EEB602-95FC-483A-B12D-216A7AD7EA24}" type="slidenum">
              <a:rPr lang="en-US" smtClean="0"/>
              <a:t>22</a:t>
            </a:fld>
            <a:endParaRPr lang="en-US"/>
          </a:p>
        </p:txBody>
      </p:sp>
    </p:spTree>
    <p:extLst>
      <p:ext uri="{BB962C8B-B14F-4D97-AF65-F5344CB8AC3E}">
        <p14:creationId xmlns:p14="http://schemas.microsoft.com/office/powerpoint/2010/main" val="2406379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EB602-95FC-483A-B12D-216A7AD7EA24}" type="slidenum">
              <a:rPr lang="en-US" smtClean="0"/>
              <a:t>24</a:t>
            </a:fld>
            <a:endParaRPr lang="en-US"/>
          </a:p>
        </p:txBody>
      </p:sp>
    </p:spTree>
    <p:extLst>
      <p:ext uri="{BB962C8B-B14F-4D97-AF65-F5344CB8AC3E}">
        <p14:creationId xmlns:p14="http://schemas.microsoft.com/office/powerpoint/2010/main" val="27143279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CD2F1A-0D60-2F7F-009A-B2794437A3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FA1933-56A3-0372-90B7-B2944352B9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7D53D0-C2CA-41B3-C52D-CE714BC0F06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3D61E75-0CB4-495C-B5E2-59FA34D73F4D}"/>
              </a:ext>
            </a:extLst>
          </p:cNvPr>
          <p:cNvSpPr>
            <a:spLocks noGrp="1"/>
          </p:cNvSpPr>
          <p:nvPr>
            <p:ph type="sldNum" sz="quarter" idx="5"/>
          </p:nvPr>
        </p:nvSpPr>
        <p:spPr/>
        <p:txBody>
          <a:bodyPr/>
          <a:lstStyle/>
          <a:p>
            <a:fld id="{54EEB602-95FC-483A-B12D-216A7AD7EA24}" type="slidenum">
              <a:rPr lang="en-US" smtClean="0"/>
              <a:t>25</a:t>
            </a:fld>
            <a:endParaRPr lang="en-US"/>
          </a:p>
        </p:txBody>
      </p:sp>
    </p:spTree>
    <p:extLst>
      <p:ext uri="{BB962C8B-B14F-4D97-AF65-F5344CB8AC3E}">
        <p14:creationId xmlns:p14="http://schemas.microsoft.com/office/powerpoint/2010/main" val="32340743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540C4-BE45-03B3-0E8F-AFE9F2B572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C10590-8D05-3170-B49E-E1DF6863AA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F777B8-F659-AC70-A83F-A43CEF5F68E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E07508B-377E-9626-90F2-76036A3D7BD8}"/>
              </a:ext>
            </a:extLst>
          </p:cNvPr>
          <p:cNvSpPr>
            <a:spLocks noGrp="1"/>
          </p:cNvSpPr>
          <p:nvPr>
            <p:ph type="sldNum" sz="quarter" idx="5"/>
          </p:nvPr>
        </p:nvSpPr>
        <p:spPr/>
        <p:txBody>
          <a:bodyPr/>
          <a:lstStyle/>
          <a:p>
            <a:fld id="{54EEB602-95FC-483A-B12D-216A7AD7EA24}" type="slidenum">
              <a:rPr lang="en-US" smtClean="0"/>
              <a:t>26</a:t>
            </a:fld>
            <a:endParaRPr lang="en-US" dirty="0"/>
          </a:p>
        </p:txBody>
      </p:sp>
    </p:spTree>
    <p:extLst>
      <p:ext uri="{BB962C8B-B14F-4D97-AF65-F5344CB8AC3E}">
        <p14:creationId xmlns:p14="http://schemas.microsoft.com/office/powerpoint/2010/main" val="21630307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3B8940-5A92-B0E1-C71F-32721E722B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DFE2A3-BB87-AE08-42ED-23A0C781CE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4B313E-6F66-C8B1-BCE3-7FE98D34C99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7C25D0F-EE90-19C6-EBF4-818C6391AC8F}"/>
              </a:ext>
            </a:extLst>
          </p:cNvPr>
          <p:cNvSpPr>
            <a:spLocks noGrp="1"/>
          </p:cNvSpPr>
          <p:nvPr>
            <p:ph type="sldNum" sz="quarter" idx="5"/>
          </p:nvPr>
        </p:nvSpPr>
        <p:spPr/>
        <p:txBody>
          <a:bodyPr/>
          <a:lstStyle/>
          <a:p>
            <a:fld id="{54EEB602-95FC-483A-B12D-216A7AD7EA24}" type="slidenum">
              <a:rPr lang="en-US" smtClean="0"/>
              <a:t>27</a:t>
            </a:fld>
            <a:endParaRPr lang="en-US" dirty="0"/>
          </a:p>
        </p:txBody>
      </p:sp>
    </p:spTree>
    <p:extLst>
      <p:ext uri="{BB962C8B-B14F-4D97-AF65-F5344CB8AC3E}">
        <p14:creationId xmlns:p14="http://schemas.microsoft.com/office/powerpoint/2010/main" val="42900853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3458A-AAE9-528C-F73E-342027335C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FE6B79-E324-EFCD-E11F-80DD96A52F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5725C0-C7DB-EA58-AB1F-8BC81DEF29A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4FA22EA-00D1-AA6A-BF34-C97DFBE9B651}"/>
              </a:ext>
            </a:extLst>
          </p:cNvPr>
          <p:cNvSpPr>
            <a:spLocks noGrp="1"/>
          </p:cNvSpPr>
          <p:nvPr>
            <p:ph type="sldNum" sz="quarter" idx="5"/>
          </p:nvPr>
        </p:nvSpPr>
        <p:spPr/>
        <p:txBody>
          <a:bodyPr/>
          <a:lstStyle/>
          <a:p>
            <a:fld id="{54EEB602-95FC-483A-B12D-216A7AD7EA24}" type="slidenum">
              <a:rPr lang="en-US" smtClean="0"/>
              <a:t>28</a:t>
            </a:fld>
            <a:endParaRPr lang="en-US" dirty="0"/>
          </a:p>
        </p:txBody>
      </p:sp>
    </p:spTree>
    <p:extLst>
      <p:ext uri="{BB962C8B-B14F-4D97-AF65-F5344CB8AC3E}">
        <p14:creationId xmlns:p14="http://schemas.microsoft.com/office/powerpoint/2010/main" val="31902574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EEB602-95FC-483A-B12D-216A7AD7EA24}" type="slidenum">
              <a:rPr lang="en-US" smtClean="0"/>
              <a:t>30</a:t>
            </a:fld>
            <a:endParaRPr lang="en-US"/>
          </a:p>
        </p:txBody>
      </p:sp>
    </p:spTree>
    <p:extLst>
      <p:ext uri="{BB962C8B-B14F-4D97-AF65-F5344CB8AC3E}">
        <p14:creationId xmlns:p14="http://schemas.microsoft.com/office/powerpoint/2010/main" val="39869127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207D3-8935-3699-CAF8-05B75AE412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220C56-71AF-7B19-3DD0-77D779B06A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157E17-7A1E-372C-AB51-D457CD98BE5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C74D091-5893-CF5A-9A9C-B5B7D5DDC8BA}"/>
              </a:ext>
            </a:extLst>
          </p:cNvPr>
          <p:cNvSpPr>
            <a:spLocks noGrp="1"/>
          </p:cNvSpPr>
          <p:nvPr>
            <p:ph type="sldNum" sz="quarter" idx="5"/>
          </p:nvPr>
        </p:nvSpPr>
        <p:spPr/>
        <p:txBody>
          <a:bodyPr/>
          <a:lstStyle/>
          <a:p>
            <a:fld id="{54EEB602-95FC-483A-B12D-216A7AD7EA24}" type="slidenum">
              <a:rPr lang="en-US" smtClean="0"/>
              <a:t>31</a:t>
            </a:fld>
            <a:endParaRPr lang="en-US"/>
          </a:p>
        </p:txBody>
      </p:sp>
    </p:spTree>
    <p:extLst>
      <p:ext uri="{BB962C8B-B14F-4D97-AF65-F5344CB8AC3E}">
        <p14:creationId xmlns:p14="http://schemas.microsoft.com/office/powerpoint/2010/main" val="8824659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F4795-D1A1-E649-235D-26D24F3FAF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5FD194-088C-B064-1864-3E74E182C8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43A314-DEAC-24E5-75B7-DF425978372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C001363-29D2-C762-C69D-80BC6197D629}"/>
              </a:ext>
            </a:extLst>
          </p:cNvPr>
          <p:cNvSpPr>
            <a:spLocks noGrp="1"/>
          </p:cNvSpPr>
          <p:nvPr>
            <p:ph type="sldNum" sz="quarter" idx="5"/>
          </p:nvPr>
        </p:nvSpPr>
        <p:spPr/>
        <p:txBody>
          <a:bodyPr/>
          <a:lstStyle/>
          <a:p>
            <a:fld id="{54EEB602-95FC-483A-B12D-216A7AD7EA24}" type="slidenum">
              <a:rPr lang="en-US" smtClean="0"/>
              <a:t>32</a:t>
            </a:fld>
            <a:endParaRPr lang="en-US"/>
          </a:p>
        </p:txBody>
      </p:sp>
    </p:spTree>
    <p:extLst>
      <p:ext uri="{BB962C8B-B14F-4D97-AF65-F5344CB8AC3E}">
        <p14:creationId xmlns:p14="http://schemas.microsoft.com/office/powerpoint/2010/main" val="39003035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CF501-2396-F050-BB68-5F1067DB23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429937-080C-E0DA-9E97-E24D0EE523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60532D-2639-68FC-091F-4EABA065C97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995C0F2-956E-B22C-216C-9421B2B4EB62}"/>
              </a:ext>
            </a:extLst>
          </p:cNvPr>
          <p:cNvSpPr>
            <a:spLocks noGrp="1"/>
          </p:cNvSpPr>
          <p:nvPr>
            <p:ph type="sldNum" sz="quarter" idx="5"/>
          </p:nvPr>
        </p:nvSpPr>
        <p:spPr/>
        <p:txBody>
          <a:bodyPr/>
          <a:lstStyle/>
          <a:p>
            <a:fld id="{54EEB602-95FC-483A-B12D-216A7AD7EA24}" type="slidenum">
              <a:rPr lang="en-US" smtClean="0"/>
              <a:t>33</a:t>
            </a:fld>
            <a:endParaRPr lang="en-US"/>
          </a:p>
        </p:txBody>
      </p:sp>
    </p:spTree>
    <p:extLst>
      <p:ext uri="{BB962C8B-B14F-4D97-AF65-F5344CB8AC3E}">
        <p14:creationId xmlns:p14="http://schemas.microsoft.com/office/powerpoint/2010/main" val="3673116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909E5-4EEF-C268-AA34-A334BFF234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793B77-E9BB-32B5-2EC3-EC7C5CA333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E3A7DA-38C6-4A3B-8B54-2DE25730023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ADEEE92-2A89-6F5A-26ED-3875BFF2BFBA}"/>
              </a:ext>
            </a:extLst>
          </p:cNvPr>
          <p:cNvSpPr>
            <a:spLocks noGrp="1"/>
          </p:cNvSpPr>
          <p:nvPr>
            <p:ph type="sldNum" sz="quarter" idx="5"/>
          </p:nvPr>
        </p:nvSpPr>
        <p:spPr/>
        <p:txBody>
          <a:bodyPr/>
          <a:lstStyle/>
          <a:p>
            <a:fld id="{54EEB602-95FC-483A-B12D-216A7AD7EA24}" type="slidenum">
              <a:rPr lang="en-US" smtClean="0"/>
              <a:t>3</a:t>
            </a:fld>
            <a:endParaRPr lang="en-US" dirty="0"/>
          </a:p>
        </p:txBody>
      </p:sp>
    </p:spTree>
    <p:extLst>
      <p:ext uri="{BB962C8B-B14F-4D97-AF65-F5344CB8AC3E}">
        <p14:creationId xmlns:p14="http://schemas.microsoft.com/office/powerpoint/2010/main" val="39210834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F07F282E-55F5-4803-B60F-09BA4600E538}" type="slidenum">
              <a:rPr lang="en-US" smtClean="0"/>
              <a:t>34</a:t>
            </a:fld>
            <a:endParaRPr lang="en-US"/>
          </a:p>
        </p:txBody>
      </p:sp>
    </p:spTree>
    <p:extLst>
      <p:ext uri="{BB962C8B-B14F-4D97-AF65-F5344CB8AC3E}">
        <p14:creationId xmlns:p14="http://schemas.microsoft.com/office/powerpoint/2010/main" val="580697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EB602-95FC-483A-B12D-216A7AD7EA24}" type="slidenum">
              <a:rPr lang="en-US" smtClean="0"/>
              <a:t>4</a:t>
            </a:fld>
            <a:endParaRPr lang="en-US" dirty="0"/>
          </a:p>
        </p:txBody>
      </p:sp>
    </p:spTree>
    <p:extLst>
      <p:ext uri="{BB962C8B-B14F-4D97-AF65-F5344CB8AC3E}">
        <p14:creationId xmlns:p14="http://schemas.microsoft.com/office/powerpoint/2010/main" val="2191268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39853-6537-85EE-F69B-C0A1BD5120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E5DE57-21BC-D4E9-0189-A768ACC9A6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1E1592-D7B5-3BB6-C29A-E1F490F3F3F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DFCD598-9BB5-1838-1F75-CA6978EB7D5C}"/>
              </a:ext>
            </a:extLst>
          </p:cNvPr>
          <p:cNvSpPr>
            <a:spLocks noGrp="1"/>
          </p:cNvSpPr>
          <p:nvPr>
            <p:ph type="sldNum" sz="quarter" idx="5"/>
          </p:nvPr>
        </p:nvSpPr>
        <p:spPr/>
        <p:txBody>
          <a:bodyPr/>
          <a:lstStyle/>
          <a:p>
            <a:fld id="{54EEB602-95FC-483A-B12D-216A7AD7EA24}" type="slidenum">
              <a:rPr lang="en-US" smtClean="0"/>
              <a:t>5</a:t>
            </a:fld>
            <a:endParaRPr lang="en-US" dirty="0"/>
          </a:p>
        </p:txBody>
      </p:sp>
    </p:spTree>
    <p:extLst>
      <p:ext uri="{BB962C8B-B14F-4D97-AF65-F5344CB8AC3E}">
        <p14:creationId xmlns:p14="http://schemas.microsoft.com/office/powerpoint/2010/main" val="1020424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5A53D-C6A7-582B-CAE9-6A8F184683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A0A716-0A1C-1694-5F9F-C4D10854FA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05CECF-72FC-5BF6-381B-FD796804B16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0F8EFEF-BF42-318D-80B3-D4FE807AFE23}"/>
              </a:ext>
            </a:extLst>
          </p:cNvPr>
          <p:cNvSpPr>
            <a:spLocks noGrp="1"/>
          </p:cNvSpPr>
          <p:nvPr>
            <p:ph type="sldNum" sz="quarter" idx="5"/>
          </p:nvPr>
        </p:nvSpPr>
        <p:spPr/>
        <p:txBody>
          <a:bodyPr/>
          <a:lstStyle/>
          <a:p>
            <a:fld id="{54EEB602-95FC-483A-B12D-216A7AD7EA24}" type="slidenum">
              <a:rPr lang="en-US" smtClean="0"/>
              <a:t>6</a:t>
            </a:fld>
            <a:endParaRPr lang="en-US" dirty="0"/>
          </a:p>
        </p:txBody>
      </p:sp>
    </p:spTree>
    <p:extLst>
      <p:ext uri="{BB962C8B-B14F-4D97-AF65-F5344CB8AC3E}">
        <p14:creationId xmlns:p14="http://schemas.microsoft.com/office/powerpoint/2010/main" val="908602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5332C-3387-F08F-B8E3-DFE2239595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2D3EC6-1827-074C-2528-ECEF14D5D6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9E631C-AAAE-829A-D969-B417C35D9A5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652A621-8560-77C5-B082-BF091DF68081}"/>
              </a:ext>
            </a:extLst>
          </p:cNvPr>
          <p:cNvSpPr>
            <a:spLocks noGrp="1"/>
          </p:cNvSpPr>
          <p:nvPr>
            <p:ph type="sldNum" sz="quarter" idx="5"/>
          </p:nvPr>
        </p:nvSpPr>
        <p:spPr/>
        <p:txBody>
          <a:bodyPr/>
          <a:lstStyle/>
          <a:p>
            <a:fld id="{54EEB602-95FC-483A-B12D-216A7AD7EA24}" type="slidenum">
              <a:rPr lang="en-US" smtClean="0"/>
              <a:t>7</a:t>
            </a:fld>
            <a:endParaRPr lang="en-US" dirty="0"/>
          </a:p>
        </p:txBody>
      </p:sp>
    </p:spTree>
    <p:extLst>
      <p:ext uri="{BB962C8B-B14F-4D97-AF65-F5344CB8AC3E}">
        <p14:creationId xmlns:p14="http://schemas.microsoft.com/office/powerpoint/2010/main" val="2313890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83742-7AA6-DCC9-8FFD-1E8134EF0B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D3A404-1D4D-A4C3-88F8-531578F93B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70B8CD-D3A7-AC9B-D7BC-9A19B0BE2E5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7BD34CE-E348-6B37-9A43-A0149FACE235}"/>
              </a:ext>
            </a:extLst>
          </p:cNvPr>
          <p:cNvSpPr>
            <a:spLocks noGrp="1"/>
          </p:cNvSpPr>
          <p:nvPr>
            <p:ph type="sldNum" sz="quarter" idx="5"/>
          </p:nvPr>
        </p:nvSpPr>
        <p:spPr/>
        <p:txBody>
          <a:bodyPr/>
          <a:lstStyle/>
          <a:p>
            <a:fld id="{54EEB602-95FC-483A-B12D-216A7AD7EA24}" type="slidenum">
              <a:rPr lang="en-US" smtClean="0"/>
              <a:t>8</a:t>
            </a:fld>
            <a:endParaRPr lang="en-US" dirty="0"/>
          </a:p>
        </p:txBody>
      </p:sp>
    </p:spTree>
    <p:extLst>
      <p:ext uri="{BB962C8B-B14F-4D97-AF65-F5344CB8AC3E}">
        <p14:creationId xmlns:p14="http://schemas.microsoft.com/office/powerpoint/2010/main" val="37603301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143ED9-4E06-498C-770F-0F9031D0C9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5E4422-DF0B-2F97-D479-D9D363001F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61DCE0-B346-BEBC-6C0D-560C7284A0C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95208C-5A60-B36B-9142-3841A2DDAE45}"/>
              </a:ext>
            </a:extLst>
          </p:cNvPr>
          <p:cNvSpPr>
            <a:spLocks noGrp="1"/>
          </p:cNvSpPr>
          <p:nvPr>
            <p:ph type="sldNum" sz="quarter" idx="5"/>
          </p:nvPr>
        </p:nvSpPr>
        <p:spPr/>
        <p:txBody>
          <a:bodyPr/>
          <a:lstStyle/>
          <a:p>
            <a:fld id="{54EEB602-95FC-483A-B12D-216A7AD7EA24}" type="slidenum">
              <a:rPr lang="en-US" smtClean="0"/>
              <a:t>9</a:t>
            </a:fld>
            <a:endParaRPr lang="en-US" dirty="0"/>
          </a:p>
        </p:txBody>
      </p:sp>
    </p:spTree>
    <p:extLst>
      <p:ext uri="{BB962C8B-B14F-4D97-AF65-F5344CB8AC3E}">
        <p14:creationId xmlns:p14="http://schemas.microsoft.com/office/powerpoint/2010/main" val="3072680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D69555-EE48-4B19-812B-4E1068DBF976}"/>
              </a:ext>
            </a:extLst>
          </p:cNvPr>
          <p:cNvSpPr/>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57">
            <a:extLst>
              <a:ext uri="{FF2B5EF4-FFF2-40B4-BE49-F238E27FC236}">
                <a16:creationId xmlns:a16="http://schemas.microsoft.com/office/drawing/2014/main" id="{57AEB73D-F521-4B19-820F-12DB6BCC8406}"/>
              </a:ext>
            </a:extLst>
          </p:cNvPr>
          <p:cNvSpPr/>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txBody>
          <a:bodyPr/>
          <a:lstStyle/>
          <a:p>
            <a:endParaRPr lang="en-US"/>
          </a:p>
        </p:txBody>
      </p:sp>
      <p:sp>
        <p:nvSpPr>
          <p:cNvPr id="2" name="Title 1"/>
          <p:cNvSpPr>
            <a:spLocks noGrp="1"/>
          </p:cNvSpPr>
          <p:nvPr>
            <p:ph type="ctrTitle"/>
          </p:nvPr>
        </p:nvSpPr>
        <p:spPr>
          <a:xfrm>
            <a:off x="855388" y="863068"/>
            <a:ext cx="6007691" cy="4985916"/>
          </a:xfrm>
        </p:spPr>
        <p:txBody>
          <a:bodyPr anchor="ctr">
            <a:noAutofit/>
          </a:bodyPr>
          <a:lstStyle>
            <a:lvl1pPr algn="l">
              <a:lnSpc>
                <a:spcPct val="125000"/>
              </a:lnSpc>
              <a:defRPr sz="6000" b="0" cap="all" spc="150" baseline="0">
                <a:solidFill>
                  <a:schemeClr val="tx1">
                    <a:lumMod val="75000"/>
                    <a:lumOff val="25000"/>
                  </a:schemeClr>
                </a:solidFill>
              </a:defRPr>
            </a:lvl1pPr>
          </a:lstStyle>
          <a:p>
            <a:r>
              <a:rPr lang="en-US"/>
              <a:t>Click to edit Master title style</a:t>
            </a:r>
          </a:p>
        </p:txBody>
      </p:sp>
      <p:sp>
        <p:nvSpPr>
          <p:cNvPr id="3" name="Subtitle 2"/>
          <p:cNvSpPr>
            <a:spLocks noGrp="1"/>
          </p:cNvSpPr>
          <p:nvPr>
            <p:ph type="subTitle" idx="1"/>
          </p:nvPr>
        </p:nvSpPr>
        <p:spPr>
          <a:xfrm>
            <a:off x="8197352" y="863068"/>
            <a:ext cx="3351729" cy="5120069"/>
          </a:xfrm>
        </p:spPr>
        <p:txBody>
          <a:bodyPr anchor="ctr">
            <a:normAutofit/>
          </a:bodyPr>
          <a:lstStyle>
            <a:lvl1pPr marL="0" indent="0" algn="l">
              <a:lnSpc>
                <a:spcPct val="150000"/>
              </a:lnSpc>
              <a:buNone/>
              <a:defRPr sz="2400" b="0" cap="none" baseline="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Rectangle 6">
            <a:extLst>
              <a:ext uri="{FF2B5EF4-FFF2-40B4-BE49-F238E27FC236}">
                <a16:creationId xmlns:a16="http://schemas.microsoft.com/office/drawing/2014/main" id="{6B72EEBA-3A5D-41CE-8465-A45A0F65674E}"/>
              </a:ext>
            </a:extLst>
          </p:cNvPr>
          <p:cNvSpPr/>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12">
            <a:extLst>
              <a:ext uri="{FF2B5EF4-FFF2-40B4-BE49-F238E27FC236}">
                <a16:creationId xmlns:a16="http://schemas.microsoft.com/office/drawing/2014/main" id="{79F4CF2F-CDFA-4A37-837C-819D5238EAB4}"/>
              </a:ext>
            </a:extLst>
          </p:cNvPr>
          <p:cNvSpPr>
            <a:spLocks noGrp="1"/>
          </p:cNvSpPr>
          <p:nvPr>
            <p:ph type="dt" sz="half" idx="10"/>
          </p:nvPr>
        </p:nvSpPr>
        <p:spPr>
          <a:xfrm>
            <a:off x="8197353" y="6309360"/>
            <a:ext cx="2151134" cy="457200"/>
          </a:xfrm>
        </p:spPr>
        <p:txBody>
          <a:bodyPr/>
          <a:lstStyle/>
          <a:p>
            <a:r>
              <a:rPr lang="en-US"/>
              <a:t>9/8/20XX</a:t>
            </a:r>
          </a:p>
        </p:txBody>
      </p:sp>
      <p:sp>
        <p:nvSpPr>
          <p:cNvPr id="15" name="Footer Placeholder 14">
            <a:extLst>
              <a:ext uri="{FF2B5EF4-FFF2-40B4-BE49-F238E27FC236}">
                <a16:creationId xmlns:a16="http://schemas.microsoft.com/office/drawing/2014/main" id="{CFECE62A-61A4-407D-8F0B-D459CD977C75}"/>
              </a:ext>
            </a:extLst>
          </p:cNvPr>
          <p:cNvSpPr>
            <a:spLocks noGrp="1"/>
          </p:cNvSpPr>
          <p:nvPr>
            <p:ph type="ftr" sz="quarter" idx="11"/>
          </p:nvPr>
        </p:nvSpPr>
        <p:spPr>
          <a:xfrm>
            <a:off x="855388" y="6309360"/>
            <a:ext cx="6007691" cy="457200"/>
          </a:xfrm>
        </p:spPr>
        <p:txBody>
          <a:bodyPr/>
          <a:lstStyle>
            <a:lvl1pPr algn="r">
              <a:defRPr/>
            </a:lvl1pPr>
          </a:lstStyle>
          <a:p>
            <a:r>
              <a:rPr lang="en-US"/>
              <a:t>Presentation Title</a:t>
            </a:r>
          </a:p>
        </p:txBody>
      </p:sp>
      <p:sp>
        <p:nvSpPr>
          <p:cNvPr id="27" name="Slide Number Placeholder 26">
            <a:extLst>
              <a:ext uri="{FF2B5EF4-FFF2-40B4-BE49-F238E27FC236}">
                <a16:creationId xmlns:a16="http://schemas.microsoft.com/office/drawing/2014/main" id="{99FE60A9-FE2A-451F-9244-60FCE7FE9AD7}"/>
              </a:ext>
            </a:extLst>
          </p:cNvPr>
          <p:cNvSpPr>
            <a:spLocks noGrp="1"/>
          </p:cNvSpPr>
          <p:nvPr>
            <p:ph type="sldNum" sz="quarter" idx="12"/>
          </p:nvPr>
        </p:nvSpPr>
        <p:spPr/>
        <p:txBody>
          <a:bodyPr/>
          <a:lstStyle/>
          <a:p>
            <a:fld id="{FAEF9944-A4F6-4C59-AEBD-678D6480B8EA}" type="slidenum">
              <a:rPr lang="en-US" smtClean="0"/>
              <a:pPr/>
              <a:t>‹#›</a:t>
            </a:fld>
            <a:endParaRPr lang="en-US"/>
          </a:p>
        </p:txBody>
      </p:sp>
    </p:spTree>
    <p:extLst>
      <p:ext uri="{BB962C8B-B14F-4D97-AF65-F5344CB8AC3E}">
        <p14:creationId xmlns:p14="http://schemas.microsoft.com/office/powerpoint/2010/main" val="4233062062"/>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9/8/20XX</a:t>
            </a:r>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a:p>
        </p:txBody>
      </p:sp>
    </p:spTree>
    <p:extLst>
      <p:ext uri="{BB962C8B-B14F-4D97-AF65-F5344CB8AC3E}">
        <p14:creationId xmlns:p14="http://schemas.microsoft.com/office/powerpoint/2010/main" val="3335236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277965" y="6296615"/>
            <a:ext cx="2505996" cy="365125"/>
          </a:xfrm>
        </p:spPr>
        <p:txBody>
          <a:bodyPr/>
          <a:lstStyle/>
          <a:p>
            <a:r>
              <a:rPr lang="en-US"/>
              <a:t>9/8/20XX</a:t>
            </a:r>
          </a:p>
        </p:txBody>
      </p:sp>
      <p:sp>
        <p:nvSpPr>
          <p:cNvPr id="5" name="Footer Placeholder 4"/>
          <p:cNvSpPr>
            <a:spLocks noGrp="1"/>
          </p:cNvSpPr>
          <p:nvPr>
            <p:ph type="ftr" sz="quarter" idx="11"/>
          </p:nvPr>
        </p:nvSpPr>
        <p:spPr>
          <a:xfrm>
            <a:off x="2933699" y="6296615"/>
            <a:ext cx="5959577" cy="365125"/>
          </a:xfrm>
        </p:spPr>
        <p:txBody>
          <a:bodyPr/>
          <a:lstStyle/>
          <a:p>
            <a:r>
              <a:rPr lang="en-US"/>
              <a:t>Presentation Title</a:t>
            </a:r>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smtClean="0"/>
              <a:pPr/>
              <a:t>‹#›</a:t>
            </a:fld>
            <a:endParaRPr lang="en-US"/>
          </a:p>
        </p:txBody>
      </p:sp>
      <p:cxnSp>
        <p:nvCxnSpPr>
          <p:cNvPr id="7" name="Straight Connector 6" title="Rule Line">
            <a:extLst>
              <a:ext uri="{FF2B5EF4-FFF2-40B4-BE49-F238E27FC236}">
                <a16:creationId xmlns:a16="http://schemas.microsoft.com/office/drawing/2014/main" id="{A1005B08-D2D4-455C-AA62-1200E43E7AF9}"/>
              </a:ext>
            </a:extLst>
          </p:cNvPr>
          <p:cNvCxnSpPr/>
          <p:nvPr/>
        </p:nvCxnSpPr>
        <p:spPr>
          <a:xfrm>
            <a:off x="9111582" y="571502"/>
            <a:ext cx="0" cy="527546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22157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3">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F5F5DFA-1BC3-4062-9356-6145C9F7CD56}"/>
              </a:ext>
              <a:ext uri="{C183D7F6-B498-43B3-948B-1728B52AA6E4}">
                <adec:decorative xmlns:adec="http://schemas.microsoft.com/office/drawing/2017/decorative" val="1"/>
              </a:ext>
            </a:extLst>
          </p:cNvPr>
          <p:cNvSpPr/>
          <p:nvPr userDrawn="1"/>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6B5D461-AEC0-477F-A77A-6227F95A8374}"/>
              </a:ext>
              <a:ext uri="{C183D7F6-B498-43B3-948B-1728B52AA6E4}">
                <adec:decorative xmlns:adec="http://schemas.microsoft.com/office/drawing/2017/decorative" val="1"/>
              </a:ext>
            </a:extLst>
          </p:cNvPr>
          <p:cNvSpPr/>
          <p:nvPr userDrawn="1"/>
        </p:nvSpPr>
        <p:spPr>
          <a:xfrm>
            <a:off x="8175813" y="0"/>
            <a:ext cx="4016188" cy="10565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E1A041D-DE47-45FA-AC78-CC7FD02571F2}"/>
              </a:ext>
              <a:ext uri="{C183D7F6-B498-43B3-948B-1728B52AA6E4}">
                <adec:decorative xmlns:adec="http://schemas.microsoft.com/office/drawing/2017/decorative" val="1"/>
              </a:ext>
            </a:extLst>
          </p:cNvPr>
          <p:cNvSpPr/>
          <p:nvPr userDrawn="1"/>
        </p:nvSpPr>
        <p:spPr>
          <a:xfrm>
            <a:off x="1525" y="1031500"/>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1614254-52EF-4F58-99B1-CDA7C39223C1}"/>
              </a:ext>
              <a:ext uri="{C183D7F6-B498-43B3-948B-1728B52AA6E4}">
                <adec:decorative xmlns:adec="http://schemas.microsoft.com/office/drawing/2017/decorative" val="1"/>
              </a:ext>
            </a:extLst>
          </p:cNvPr>
          <p:cNvSpPr/>
          <p:nvPr userDrawn="1"/>
        </p:nvSpPr>
        <p:spPr>
          <a:xfrm>
            <a:off x="-9134" y="1095508"/>
            <a:ext cx="8203482" cy="501689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BD3B3ABA-0408-41EA-935D-D4F4586AA840}"/>
              </a:ext>
            </a:extLst>
          </p:cNvPr>
          <p:cNvSpPr>
            <a:spLocks noGrp="1"/>
          </p:cNvSpPr>
          <p:nvPr>
            <p:ph type="title" hasCustomPrompt="1"/>
          </p:nvPr>
        </p:nvSpPr>
        <p:spPr>
          <a:xfrm>
            <a:off x="787178" y="1361923"/>
            <a:ext cx="6623040" cy="1421898"/>
          </a:xfrm>
        </p:spPr>
        <p:txBody>
          <a:bodyPr anchor="b" anchorCtr="0">
            <a:noAutofit/>
          </a:bodyPr>
          <a:lstStyle>
            <a:lvl1pPr>
              <a:lnSpc>
                <a:spcPct val="100000"/>
              </a:lnSpc>
              <a:defRPr sz="3200"/>
            </a:lvl1pPr>
          </a:lstStyle>
          <a:p>
            <a:r>
              <a:rPr lang="en-US"/>
              <a:t>Click to add title</a:t>
            </a:r>
          </a:p>
        </p:txBody>
      </p:sp>
      <p:sp>
        <p:nvSpPr>
          <p:cNvPr id="3" name="Content Placeholder 2">
            <a:extLst>
              <a:ext uri="{FF2B5EF4-FFF2-40B4-BE49-F238E27FC236}">
                <a16:creationId xmlns:a16="http://schemas.microsoft.com/office/drawing/2014/main" id="{C40EA5BF-04A6-2B17-0703-8419C4DB97FF}"/>
              </a:ext>
            </a:extLst>
          </p:cNvPr>
          <p:cNvSpPr>
            <a:spLocks noGrp="1"/>
          </p:cNvSpPr>
          <p:nvPr>
            <p:ph sz="quarter" idx="14" hasCustomPrompt="1"/>
          </p:nvPr>
        </p:nvSpPr>
        <p:spPr>
          <a:xfrm>
            <a:off x="787399" y="2916772"/>
            <a:ext cx="6622819" cy="2852639"/>
          </a:xfrm>
        </p:spPr>
        <p:txBody>
          <a:bodyPr anchor="t"/>
          <a:lstStyle>
            <a:lvl1pPr marL="0" indent="0">
              <a:lnSpc>
                <a:spcPct val="125000"/>
              </a:lnSpc>
              <a:spcAft>
                <a:spcPts val="600"/>
              </a:spcAft>
              <a:buNone/>
              <a:defRPr sz="2000" b="0"/>
            </a:lvl1pPr>
            <a:lvl2pPr>
              <a:lnSpc>
                <a:spcPct val="125000"/>
              </a:lnSpc>
              <a:spcAft>
                <a:spcPts val="600"/>
              </a:spcAft>
              <a:defRPr/>
            </a:lvl2pPr>
            <a:lvl3pPr>
              <a:lnSpc>
                <a:spcPct val="125000"/>
              </a:lnSpc>
              <a:spcAft>
                <a:spcPts val="600"/>
              </a:spcAft>
              <a:defRPr/>
            </a:lvl3pPr>
            <a:lvl4pPr>
              <a:lnSpc>
                <a:spcPct val="125000"/>
              </a:lnSpc>
              <a:spcAft>
                <a:spcPts val="600"/>
              </a:spcAft>
              <a:defRPr/>
            </a:lvl4pPr>
            <a:lvl5pPr>
              <a:lnSpc>
                <a:spcPct val="125000"/>
              </a:lnSpc>
              <a:spcAft>
                <a:spcPts val="600"/>
              </a:spcAft>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1837301C-2B9B-4119-9002-BD6DB2AB87FB}"/>
              </a:ext>
              <a:ext uri="{C183D7F6-B498-43B3-948B-1728B52AA6E4}">
                <adec:decorative xmlns:adec="http://schemas.microsoft.com/office/drawing/2017/decorative" val="1"/>
              </a:ext>
            </a:extLst>
          </p:cNvPr>
          <p:cNvSpPr/>
          <p:nvPr userDrawn="1"/>
        </p:nvSpPr>
        <p:spPr>
          <a:xfrm>
            <a:off x="-1" y="6144405"/>
            <a:ext cx="8150087" cy="713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D12738D-D0ED-4899-A01C-42439B5B3E64}"/>
              </a:ext>
              <a:ext uri="{C183D7F6-B498-43B3-948B-1728B52AA6E4}">
                <adec:decorative xmlns:adec="http://schemas.microsoft.com/office/drawing/2017/decorative" val="1"/>
              </a:ext>
            </a:extLst>
          </p:cNvPr>
          <p:cNvSpPr/>
          <p:nvPr userDrawn="1"/>
        </p:nvSpPr>
        <p:spPr>
          <a:xfrm>
            <a:off x="8206532" y="6167615"/>
            <a:ext cx="3982418"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EED261D-45B9-40C1-8341-8B8B796E8AE2}"/>
              </a:ext>
              <a:ext uri="{C183D7F6-B498-43B3-948B-1728B52AA6E4}">
                <adec:decorative xmlns:adec="http://schemas.microsoft.com/office/drawing/2017/decorative" val="1"/>
              </a:ext>
            </a:extLst>
          </p:cNvPr>
          <p:cNvSpPr/>
          <p:nvPr userDrawn="1"/>
        </p:nvSpPr>
        <p:spPr>
          <a:xfrm>
            <a:off x="1525" y="611240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ooter Placeholder 7">
            <a:extLst>
              <a:ext uri="{FF2B5EF4-FFF2-40B4-BE49-F238E27FC236}">
                <a16:creationId xmlns:a16="http://schemas.microsoft.com/office/drawing/2014/main" id="{182CF530-D736-4104-8678-850EEDF997E6}"/>
              </a:ext>
            </a:extLst>
          </p:cNvPr>
          <p:cNvSpPr>
            <a:spLocks noGrp="1"/>
          </p:cNvSpPr>
          <p:nvPr>
            <p:ph type="ftr" sz="quarter" idx="11"/>
          </p:nvPr>
        </p:nvSpPr>
        <p:spPr>
          <a:xfrm>
            <a:off x="787178" y="6309360"/>
            <a:ext cx="6623040" cy="457200"/>
          </a:xfrm>
        </p:spPr>
        <p:txBody>
          <a:bodyPr/>
          <a:lstStyle>
            <a:lvl1pPr>
              <a:defRPr>
                <a:solidFill>
                  <a:schemeClr val="bg1"/>
                </a:solidFill>
              </a:defRPr>
            </a:lvl1pPr>
          </a:lstStyle>
          <a:p>
            <a:r>
              <a:rPr lang="en-US"/>
              <a:t>Presentation Title</a:t>
            </a:r>
          </a:p>
        </p:txBody>
      </p:sp>
      <p:sp>
        <p:nvSpPr>
          <p:cNvPr id="19" name="Date Placeholder 5">
            <a:extLst>
              <a:ext uri="{FF2B5EF4-FFF2-40B4-BE49-F238E27FC236}">
                <a16:creationId xmlns:a16="http://schemas.microsoft.com/office/drawing/2014/main" id="{8DEDB7CE-711E-4E43-9450-4C7BECE2FCFC}"/>
              </a:ext>
            </a:extLst>
          </p:cNvPr>
          <p:cNvSpPr>
            <a:spLocks noGrp="1"/>
          </p:cNvSpPr>
          <p:nvPr>
            <p:ph type="dt" sz="half" idx="10"/>
          </p:nvPr>
        </p:nvSpPr>
        <p:spPr>
          <a:xfrm>
            <a:off x="8379537" y="6309360"/>
            <a:ext cx="1885598" cy="457200"/>
          </a:xfrm>
        </p:spPr>
        <p:txBody>
          <a:bodyPr/>
          <a:lstStyle/>
          <a:p>
            <a:r>
              <a:rPr lang="en-US"/>
              <a:t>9/8/20XX</a:t>
            </a:r>
          </a:p>
        </p:txBody>
      </p:sp>
      <p:sp>
        <p:nvSpPr>
          <p:cNvPr id="20" name="Slide Number Placeholder 9">
            <a:extLst>
              <a:ext uri="{FF2B5EF4-FFF2-40B4-BE49-F238E27FC236}">
                <a16:creationId xmlns:a16="http://schemas.microsoft.com/office/drawing/2014/main" id="{F5D9588C-9E6B-42F6-8B42-D18388626ACB}"/>
              </a:ext>
            </a:extLst>
          </p:cNvPr>
          <p:cNvSpPr>
            <a:spLocks noGrp="1"/>
          </p:cNvSpPr>
          <p:nvPr>
            <p:ph type="sldNum" sz="quarter" idx="12"/>
          </p:nvPr>
        </p:nvSpPr>
        <p:spPr>
          <a:xfrm>
            <a:off x="10569202" y="6309360"/>
            <a:ext cx="979879" cy="457200"/>
          </a:xfrm>
        </p:spPr>
        <p:txBody>
          <a:bodyPr/>
          <a:lstStyle>
            <a:lvl1pPr>
              <a:defRPr sz="1200" b="0"/>
            </a:lvl1pPr>
          </a:lstStyle>
          <a:p>
            <a:fld id="{FAEF9944-A4F6-4C59-AEBD-678D6480B8EA}" type="slidenum">
              <a:rPr lang="en-US" smtClean="0"/>
              <a:pPr/>
              <a:t>‹#›</a:t>
            </a:fld>
            <a:endParaRPr lang="en-US"/>
          </a:p>
        </p:txBody>
      </p:sp>
      <p:sp>
        <p:nvSpPr>
          <p:cNvPr id="18" name="Rectangle 17">
            <a:extLst>
              <a:ext uri="{FF2B5EF4-FFF2-40B4-BE49-F238E27FC236}">
                <a16:creationId xmlns:a16="http://schemas.microsoft.com/office/drawing/2014/main" id="{3E23953F-BF80-48E0-8282-62907D6C29C6}"/>
              </a:ext>
              <a:ext uri="{C183D7F6-B498-43B3-948B-1728B52AA6E4}">
                <adec:decorative xmlns:adec="http://schemas.microsoft.com/office/drawing/2017/decorative" val="1"/>
              </a:ext>
            </a:extLst>
          </p:cNvPr>
          <p:cNvSpPr/>
          <p:nvPr userDrawn="1"/>
        </p:nvSpPr>
        <p:spPr>
          <a:xfrm>
            <a:off x="8142523"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D79D74E-6357-D3E7-30C0-09B4B82BA321}"/>
              </a:ext>
              <a:ext uri="{C183D7F6-B498-43B3-948B-1728B52AA6E4}">
                <adec:decorative xmlns:adec="http://schemas.microsoft.com/office/drawing/2017/decorative" val="1"/>
              </a:ext>
            </a:extLst>
          </p:cNvPr>
          <p:cNvSpPr/>
          <p:nvPr userDrawn="1"/>
        </p:nvSpPr>
        <p:spPr>
          <a:xfrm>
            <a:off x="8203482" y="1095507"/>
            <a:ext cx="3997653" cy="50168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75342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wo Content 2">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2DF88512-9E62-4695-B350-39488566A1F7}"/>
              </a:ext>
              <a:ext uri="{C183D7F6-B498-43B3-948B-1728B52AA6E4}">
                <adec:decorative xmlns:adec="http://schemas.microsoft.com/office/drawing/2017/decorative" val="1"/>
              </a:ext>
            </a:extLst>
          </p:cNvPr>
          <p:cNvSpPr/>
          <p:nvPr userDrawn="1"/>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8CD596D-95F4-4C5C-A0E7-86D747FE70BE}"/>
              </a:ext>
              <a:ext uri="{C183D7F6-B498-43B3-948B-1728B52AA6E4}">
                <adec:decorative xmlns:adec="http://schemas.microsoft.com/office/drawing/2017/decorative" val="1"/>
              </a:ext>
            </a:extLst>
          </p:cNvPr>
          <p:cNvSpPr/>
          <p:nvPr userDrawn="1"/>
        </p:nvSpPr>
        <p:spPr>
          <a:xfrm>
            <a:off x="1038768" y="2130218"/>
            <a:ext cx="11153231"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7553E9F-DCBF-4BEE-A261-5AA97361A0E0}"/>
              </a:ext>
              <a:ext uri="{C183D7F6-B498-43B3-948B-1728B52AA6E4}">
                <adec:decorative xmlns:adec="http://schemas.microsoft.com/office/drawing/2017/decorative" val="1"/>
              </a:ext>
            </a:extLst>
          </p:cNvPr>
          <p:cNvSpPr/>
          <p:nvPr userDrawn="1"/>
        </p:nvSpPr>
        <p:spPr>
          <a:xfrm>
            <a:off x="0" y="896641"/>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949B0EB0-AEBA-44ED-BC77-4188C7486144}"/>
              </a:ext>
            </a:extLst>
          </p:cNvPr>
          <p:cNvSpPr>
            <a:spLocks noGrp="1"/>
          </p:cNvSpPr>
          <p:nvPr>
            <p:ph type="title" hasCustomPrompt="1"/>
          </p:nvPr>
        </p:nvSpPr>
        <p:spPr>
          <a:xfrm>
            <a:off x="1535371" y="962423"/>
            <a:ext cx="10013710" cy="1216152"/>
          </a:xfrm>
        </p:spPr>
        <p:txBody>
          <a:bodyPr tIns="182880" anchor="ctr" anchorCtr="0">
            <a:noAutofit/>
          </a:bodyPr>
          <a:lstStyle>
            <a:lvl1pPr>
              <a:lnSpc>
                <a:spcPct val="100000"/>
              </a:lnSpc>
              <a:defRPr sz="3200">
                <a:solidFill>
                  <a:schemeClr val="bg1"/>
                </a:solidFill>
              </a:defRPr>
            </a:lvl1pPr>
          </a:lstStyle>
          <a:p>
            <a:r>
              <a:rPr lang="en-US">
                <a:solidFill>
                  <a:schemeClr val="bg1"/>
                </a:solidFill>
              </a:rPr>
              <a:t>Click to add title</a:t>
            </a:r>
          </a:p>
        </p:txBody>
      </p:sp>
      <p:sp>
        <p:nvSpPr>
          <p:cNvPr id="2" name="Content Placeholder 2">
            <a:extLst>
              <a:ext uri="{FF2B5EF4-FFF2-40B4-BE49-F238E27FC236}">
                <a16:creationId xmlns:a16="http://schemas.microsoft.com/office/drawing/2014/main" id="{252AD8E1-37CB-EB1E-9394-A293E1F2107F}"/>
              </a:ext>
            </a:extLst>
          </p:cNvPr>
          <p:cNvSpPr>
            <a:spLocks noGrp="1"/>
          </p:cNvSpPr>
          <p:nvPr>
            <p:ph sz="quarter" idx="18" hasCustomPrompt="1"/>
          </p:nvPr>
        </p:nvSpPr>
        <p:spPr>
          <a:xfrm>
            <a:off x="1542563" y="2590800"/>
            <a:ext cx="6441412" cy="3718557"/>
          </a:xfrm>
        </p:spPr>
        <p:txBody>
          <a:bodyPr anchor="t">
            <a:normAutofit/>
          </a:bodyPr>
          <a:lstStyle>
            <a:lvl1pPr marL="0" indent="0">
              <a:lnSpc>
                <a:spcPct val="125000"/>
              </a:lnSpc>
              <a:spcAft>
                <a:spcPts val="600"/>
              </a:spcAft>
              <a:buNone/>
              <a:defRPr sz="1800" b="0"/>
            </a:lvl1pPr>
            <a:lvl2pPr marL="283464">
              <a:lnSpc>
                <a:spcPct val="125000"/>
              </a:lnSpc>
              <a:spcAft>
                <a:spcPts val="600"/>
              </a:spcAft>
              <a:defRPr sz="1800"/>
            </a:lvl2pPr>
            <a:lvl3pPr marL="566928">
              <a:lnSpc>
                <a:spcPct val="125000"/>
              </a:lnSpc>
              <a:spcAft>
                <a:spcPts val="600"/>
              </a:spcAft>
              <a:defRPr sz="1800"/>
            </a:lvl3pPr>
            <a:lvl4pPr marL="850392">
              <a:lnSpc>
                <a:spcPct val="125000"/>
              </a:lnSpc>
              <a:spcAft>
                <a:spcPts val="600"/>
              </a:spcAft>
              <a:defRPr sz="1800"/>
            </a:lvl4pPr>
            <a:lvl5pPr marL="1133856">
              <a:lnSpc>
                <a:spcPct val="125000"/>
              </a:lnSpc>
              <a:spcAft>
                <a:spcPts val="600"/>
              </a:spcAft>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5B37B294-6F01-986D-E8E5-119AE9A8F2BE}"/>
              </a:ext>
            </a:extLst>
          </p:cNvPr>
          <p:cNvSpPr>
            <a:spLocks noGrp="1"/>
          </p:cNvSpPr>
          <p:nvPr>
            <p:ph sz="quarter" idx="17" hasCustomPrompt="1"/>
          </p:nvPr>
        </p:nvSpPr>
        <p:spPr>
          <a:xfrm>
            <a:off x="8197362" y="2590800"/>
            <a:ext cx="3522849" cy="3718557"/>
          </a:xfrm>
        </p:spPr>
        <p:txBody>
          <a:bodyPr anchor="t">
            <a:normAutofit/>
          </a:bodyPr>
          <a:lstStyle>
            <a:lvl1pPr marL="285750" indent="-285750">
              <a:lnSpc>
                <a:spcPct val="125000"/>
              </a:lnSpc>
              <a:spcAft>
                <a:spcPts val="600"/>
              </a:spcAft>
              <a:buFont typeface="Wingdings" panose="05000000000000000000" pitchFamily="2" charset="2"/>
              <a:buChar char="§"/>
              <a:defRPr sz="1800" b="0"/>
            </a:lvl1pPr>
            <a:lvl2pPr>
              <a:lnSpc>
                <a:spcPct val="125000"/>
              </a:lnSpc>
              <a:spcAft>
                <a:spcPts val="600"/>
              </a:spcAft>
              <a:defRPr sz="1800"/>
            </a:lvl2pPr>
            <a:lvl3pPr>
              <a:lnSpc>
                <a:spcPct val="125000"/>
              </a:lnSpc>
              <a:spcAft>
                <a:spcPts val="600"/>
              </a:spcAft>
              <a:defRPr sz="1800"/>
            </a:lvl3pPr>
            <a:lvl4pPr>
              <a:lnSpc>
                <a:spcPct val="125000"/>
              </a:lnSpc>
              <a:spcAft>
                <a:spcPts val="600"/>
              </a:spcAft>
              <a:defRPr sz="1800"/>
            </a:lvl4pPr>
            <a:lvl5pPr>
              <a:lnSpc>
                <a:spcPct val="125000"/>
              </a:lnSpc>
              <a:spcAft>
                <a:spcPts val="600"/>
              </a:spcAft>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7278DD10-67BC-4E87-A788-A45C6093F5F8}"/>
              </a:ext>
              <a:ext uri="{C183D7F6-B498-43B3-948B-1728B52AA6E4}">
                <adec:decorative xmlns:adec="http://schemas.microsoft.com/office/drawing/2017/decorative" val="1"/>
              </a:ext>
            </a:extLst>
          </p:cNvPr>
          <p:cNvSpPr/>
          <p:nvPr userDrawn="1"/>
        </p:nvSpPr>
        <p:spPr>
          <a:xfrm>
            <a:off x="-1" y="962423"/>
            <a:ext cx="1006766"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6769F5-486B-4B48-A543-2C70359DF66E}"/>
              </a:ext>
              <a:ext uri="{C183D7F6-B498-43B3-948B-1728B52AA6E4}">
                <adec:decorative xmlns:adec="http://schemas.microsoft.com/office/drawing/2017/decorative" val="1"/>
              </a:ext>
            </a:extLst>
          </p:cNvPr>
          <p:cNvSpPr/>
          <p:nvPr userDrawn="1"/>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4">
            <a:extLst>
              <a:ext uri="{FF2B5EF4-FFF2-40B4-BE49-F238E27FC236}">
                <a16:creationId xmlns:a16="http://schemas.microsoft.com/office/drawing/2014/main" id="{B47BB165-F380-48C4-B95B-C09C91893B2D}"/>
              </a:ext>
            </a:extLst>
          </p:cNvPr>
          <p:cNvSpPr>
            <a:spLocks noGrp="1"/>
          </p:cNvSpPr>
          <p:nvPr>
            <p:ph type="ftr" sz="quarter" idx="11"/>
          </p:nvPr>
        </p:nvSpPr>
        <p:spPr>
          <a:xfrm>
            <a:off x="1535371" y="6309360"/>
            <a:ext cx="5049579" cy="457200"/>
          </a:xfrm>
        </p:spPr>
        <p:txBody>
          <a:bodyPr/>
          <a:lstStyle/>
          <a:p>
            <a:r>
              <a:rPr lang="en-US"/>
              <a:t>Presentation Title</a:t>
            </a:r>
          </a:p>
        </p:txBody>
      </p:sp>
      <p:sp>
        <p:nvSpPr>
          <p:cNvPr id="14" name="Slide Number Placeholder 5">
            <a:extLst>
              <a:ext uri="{FF2B5EF4-FFF2-40B4-BE49-F238E27FC236}">
                <a16:creationId xmlns:a16="http://schemas.microsoft.com/office/drawing/2014/main" id="{F0805E9B-6657-4167-BD79-CAC59C0D841D}"/>
              </a:ext>
            </a:extLst>
          </p:cNvPr>
          <p:cNvSpPr>
            <a:spLocks noGrp="1"/>
          </p:cNvSpPr>
          <p:nvPr>
            <p:ph type="sldNum" sz="quarter" idx="12"/>
          </p:nvPr>
        </p:nvSpPr>
        <p:spPr>
          <a:xfrm>
            <a:off x="10569202" y="6309360"/>
            <a:ext cx="979879" cy="457200"/>
          </a:xfrm>
        </p:spPr>
        <p:txBody>
          <a:bodyPr/>
          <a:lstStyle>
            <a:lvl1pPr>
              <a:defRPr sz="1200" b="0"/>
            </a:lvl1pPr>
          </a:lstStyle>
          <a:p>
            <a:fld id="{FAEF9944-A4F6-4C59-AEBD-678D6480B8EA}" type="slidenum">
              <a:rPr lang="en-US" smtClean="0"/>
              <a:pPr/>
              <a:t>‹#›</a:t>
            </a:fld>
            <a:endParaRPr lang="en-US"/>
          </a:p>
        </p:txBody>
      </p:sp>
      <p:sp>
        <p:nvSpPr>
          <p:cNvPr id="3" name="Date Placeholder 3">
            <a:extLst>
              <a:ext uri="{FF2B5EF4-FFF2-40B4-BE49-F238E27FC236}">
                <a16:creationId xmlns:a16="http://schemas.microsoft.com/office/drawing/2014/main" id="{D0EFA1AD-93FB-148E-CFC6-A6E5D9967406}"/>
              </a:ext>
            </a:extLst>
          </p:cNvPr>
          <p:cNvSpPr>
            <a:spLocks noGrp="1"/>
          </p:cNvSpPr>
          <p:nvPr>
            <p:ph type="dt" sz="half" idx="10"/>
          </p:nvPr>
        </p:nvSpPr>
        <p:spPr>
          <a:xfrm>
            <a:off x="6678168" y="6309360"/>
            <a:ext cx="2148840" cy="457200"/>
          </a:xfrm>
        </p:spPr>
        <p:txBody>
          <a:bodyPr/>
          <a:lstStyle>
            <a:lvl1pPr algn="l">
              <a:defRPr/>
            </a:lvl1pPr>
          </a:lstStyle>
          <a:p>
            <a:r>
              <a:rPr lang="en-US"/>
              <a:t>9/8/20XX</a:t>
            </a:r>
          </a:p>
        </p:txBody>
      </p:sp>
    </p:spTree>
    <p:extLst>
      <p:ext uri="{BB962C8B-B14F-4D97-AF65-F5344CB8AC3E}">
        <p14:creationId xmlns:p14="http://schemas.microsoft.com/office/powerpoint/2010/main" val="16164776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EA8D8870-8337-4ABD-9EA6-3D5AAB7E42D9}"/>
              </a:ext>
              <a:ext uri="{C183D7F6-B498-43B3-948B-1728B52AA6E4}">
                <adec:decorative xmlns:adec="http://schemas.microsoft.com/office/drawing/2017/decorative" val="1"/>
              </a:ext>
            </a:extLst>
          </p:cNvPr>
          <p:cNvSpPr/>
          <p:nvPr userDrawn="1"/>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BAC3B2DB-2CCA-4BD4-8D63-98257049E273}"/>
              </a:ext>
              <a:ext uri="{C183D7F6-B498-43B3-948B-1728B52AA6E4}">
                <adec:decorative xmlns:adec="http://schemas.microsoft.com/office/drawing/2017/decorative" val="1"/>
              </a:ext>
            </a:extLst>
          </p:cNvPr>
          <p:cNvSpPr/>
          <p:nvPr userDrawn="1"/>
        </p:nvSpPr>
        <p:spPr>
          <a:xfrm>
            <a:off x="0" y="825689"/>
            <a:ext cx="12192000" cy="520173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itle 1">
            <a:extLst>
              <a:ext uri="{FF2B5EF4-FFF2-40B4-BE49-F238E27FC236}">
                <a16:creationId xmlns:a16="http://schemas.microsoft.com/office/drawing/2014/main" id="{324DAAC3-FA37-4838-A298-327679F99F8A}"/>
              </a:ext>
            </a:extLst>
          </p:cNvPr>
          <p:cNvSpPr>
            <a:spLocks noGrp="1"/>
          </p:cNvSpPr>
          <p:nvPr>
            <p:ph type="ctrTitle" hasCustomPrompt="1"/>
          </p:nvPr>
        </p:nvSpPr>
        <p:spPr>
          <a:xfrm>
            <a:off x="1386629" y="825687"/>
            <a:ext cx="9643772" cy="5201730"/>
          </a:xfrm>
        </p:spPr>
        <p:txBody>
          <a:bodyPr tIns="182880" anchor="ctr" anchorCtr="0">
            <a:noAutofit/>
          </a:bodyPr>
          <a:lstStyle>
            <a:lvl1pPr algn="l">
              <a:lnSpc>
                <a:spcPct val="100000"/>
              </a:lnSpc>
              <a:defRPr sz="4800" cap="all" baseline="0">
                <a:solidFill>
                  <a:schemeClr val="bg1"/>
                </a:solidFill>
              </a:defRPr>
            </a:lvl1pPr>
          </a:lstStyle>
          <a:p>
            <a:r>
              <a:rPr lang="en-US" sz="4400">
                <a:solidFill>
                  <a:schemeClr val="bg1"/>
                </a:solidFill>
              </a:rPr>
              <a:t>CLICK TO ADD TITLE</a:t>
            </a:r>
          </a:p>
        </p:txBody>
      </p:sp>
      <p:sp>
        <p:nvSpPr>
          <p:cNvPr id="56" name="Rectangle 55">
            <a:extLst>
              <a:ext uri="{FF2B5EF4-FFF2-40B4-BE49-F238E27FC236}">
                <a16:creationId xmlns:a16="http://schemas.microsoft.com/office/drawing/2014/main" id="{FB792E4C-AD3B-4E88-8540-E75759746368}"/>
              </a:ext>
              <a:ext uri="{C183D7F6-B498-43B3-948B-1728B52AA6E4}">
                <adec:decorative xmlns:adec="http://schemas.microsoft.com/office/drawing/2017/decorative" val="1"/>
              </a:ext>
            </a:extLst>
          </p:cNvPr>
          <p:cNvSpPr/>
          <p:nvPr userDrawn="1"/>
        </p:nvSpPr>
        <p:spPr>
          <a:xfrm>
            <a:off x="-1" y="889696"/>
            <a:ext cx="1070775" cy="50777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6A32632F-9ED1-4328-BBE3-B4E014156A29}"/>
              </a:ext>
              <a:ext uri="{C183D7F6-B498-43B3-948B-1728B52AA6E4}">
                <adec:decorative xmlns:adec="http://schemas.microsoft.com/office/drawing/2017/decorative" val="1"/>
              </a:ext>
            </a:extLst>
          </p:cNvPr>
          <p:cNvSpPr/>
          <p:nvPr userDrawn="1"/>
        </p:nvSpPr>
        <p:spPr>
          <a:xfrm rot="5400000">
            <a:off x="-236512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EA124D3C-01E3-4B96-BDF0-54851D1739D0}"/>
              </a:ext>
              <a:ext uri="{C183D7F6-B498-43B3-948B-1728B52AA6E4}">
                <adec:decorative xmlns:adec="http://schemas.microsoft.com/office/drawing/2017/decorative" val="1"/>
              </a:ext>
            </a:extLst>
          </p:cNvPr>
          <p:cNvSpPr/>
          <p:nvPr userDrawn="1"/>
        </p:nvSpPr>
        <p:spPr>
          <a:xfrm rot="5400000">
            <a:off x="765851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67A64FF-37A7-4837-8033-CBEA22697ECA}"/>
              </a:ext>
              <a:ext uri="{C183D7F6-B498-43B3-948B-1728B52AA6E4}">
                <adec:decorative xmlns:adec="http://schemas.microsoft.com/office/drawing/2017/decorative" val="1"/>
              </a:ext>
            </a:extLst>
          </p:cNvPr>
          <p:cNvSpPr/>
          <p:nvPr userDrawn="1"/>
        </p:nvSpPr>
        <p:spPr>
          <a:xfrm>
            <a:off x="11119516" y="896046"/>
            <a:ext cx="1070775" cy="50777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FC0C09F-8990-542B-199E-E6FADE2FEEFB}"/>
              </a:ext>
              <a:ext uri="{C183D7F6-B498-43B3-948B-1728B52AA6E4}">
                <adec:decorative xmlns:adec="http://schemas.microsoft.com/office/drawing/2017/decorative" val="1"/>
              </a:ext>
            </a:extLst>
          </p:cNvPr>
          <p:cNvSpPr/>
          <p:nvPr userDrawn="1"/>
        </p:nvSpPr>
        <p:spPr>
          <a:xfrm>
            <a:off x="11119516" y="0"/>
            <a:ext cx="1070775" cy="8256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F6F60C3-341E-9533-2415-66360A254A78}"/>
              </a:ext>
              <a:ext uri="{C183D7F6-B498-43B3-948B-1728B52AA6E4}">
                <adec:decorative xmlns:adec="http://schemas.microsoft.com/office/drawing/2017/decorative" val="1"/>
              </a:ext>
            </a:extLst>
          </p:cNvPr>
          <p:cNvSpPr/>
          <p:nvPr userDrawn="1"/>
        </p:nvSpPr>
        <p:spPr>
          <a:xfrm>
            <a:off x="11119515" y="6027421"/>
            <a:ext cx="1070775" cy="8305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4753914"/>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 1">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23DC2F0A-1748-49AE-AF72-D6BBB4F8FEC3}"/>
              </a:ext>
              <a:ext uri="{C183D7F6-B498-43B3-948B-1728B52AA6E4}">
                <adec:decorative xmlns:adec="http://schemas.microsoft.com/office/drawing/2017/decorative" val="1"/>
              </a:ext>
            </a:extLst>
          </p:cNvPr>
          <p:cNvSpPr/>
          <p:nvPr userDrawn="1"/>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83DF7B1-E0C5-4E09-BB5C-F11EA14D7C95}"/>
              </a:ext>
              <a:ext uri="{C183D7F6-B498-43B3-948B-1728B52AA6E4}">
                <adec:decorative xmlns:adec="http://schemas.microsoft.com/office/drawing/2017/decorative" val="1"/>
              </a:ext>
            </a:extLst>
          </p:cNvPr>
          <p:cNvSpPr/>
          <p:nvPr userDrawn="1"/>
        </p:nvSpPr>
        <p:spPr>
          <a:xfrm>
            <a:off x="0" y="866789"/>
            <a:ext cx="6833381" cy="2594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BBC678EC-E47C-4AC2-A75A-7022CECD0031}"/>
              </a:ext>
            </a:extLst>
          </p:cNvPr>
          <p:cNvSpPr>
            <a:spLocks noGrp="1"/>
          </p:cNvSpPr>
          <p:nvPr>
            <p:ph type="title" hasCustomPrompt="1"/>
          </p:nvPr>
        </p:nvSpPr>
        <p:spPr>
          <a:xfrm>
            <a:off x="1434622" y="848455"/>
            <a:ext cx="5102365" cy="2601914"/>
          </a:xfrm>
        </p:spPr>
        <p:txBody>
          <a:bodyPr tIns="182880" anchor="ctr" anchorCtr="0">
            <a:noAutofit/>
          </a:bodyPr>
          <a:lstStyle>
            <a:lvl1pPr>
              <a:lnSpc>
                <a:spcPct val="100000"/>
              </a:lnSpc>
              <a:defRPr sz="3200" cap="all" baseline="0">
                <a:solidFill>
                  <a:schemeClr val="bg1"/>
                </a:solidFill>
              </a:defRPr>
            </a:lvl1pPr>
          </a:lstStyle>
          <a:p>
            <a:r>
              <a:rPr lang="en-US">
                <a:solidFill>
                  <a:schemeClr val="bg1"/>
                </a:solidFill>
              </a:rPr>
              <a:t>CLICK TO ADD TITLE</a:t>
            </a:r>
          </a:p>
        </p:txBody>
      </p:sp>
      <p:sp>
        <p:nvSpPr>
          <p:cNvPr id="9" name="Rectangle 8">
            <a:extLst>
              <a:ext uri="{FF2B5EF4-FFF2-40B4-BE49-F238E27FC236}">
                <a16:creationId xmlns:a16="http://schemas.microsoft.com/office/drawing/2014/main" id="{5E74E69A-5ABD-42DF-A2B0-997A626257D4}"/>
              </a:ext>
              <a:ext uri="{C183D7F6-B498-43B3-948B-1728B52AA6E4}">
                <adec:decorative xmlns:adec="http://schemas.microsoft.com/office/drawing/2017/decorative" val="1"/>
              </a:ext>
            </a:extLst>
          </p:cNvPr>
          <p:cNvSpPr/>
          <p:nvPr userDrawn="1"/>
        </p:nvSpPr>
        <p:spPr>
          <a:xfrm>
            <a:off x="-3063" y="920164"/>
            <a:ext cx="1070775" cy="24661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C2B6D0A-4A1F-4B59-B429-AD3FABC74F33}"/>
              </a:ext>
              <a:ext uri="{C183D7F6-B498-43B3-948B-1728B52AA6E4}">
                <adec:decorative xmlns:adec="http://schemas.microsoft.com/office/drawing/2017/decorative" val="1"/>
              </a:ext>
            </a:extLst>
          </p:cNvPr>
          <p:cNvSpPr/>
          <p:nvPr userDrawn="1"/>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2B66529-F6B7-4C1C-8291-8139628DF6C0}"/>
              </a:ext>
              <a:ext uri="{C183D7F6-B498-43B3-948B-1728B52AA6E4}">
                <adec:decorative xmlns:adec="http://schemas.microsoft.com/office/drawing/2017/decorative" val="1"/>
              </a:ext>
            </a:extLst>
          </p:cNvPr>
          <p:cNvSpPr/>
          <p:nvPr userDrawn="1"/>
        </p:nvSpPr>
        <p:spPr>
          <a:xfrm>
            <a:off x="0" y="848456"/>
            <a:ext cx="6833382" cy="717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72245B9-34B5-4F89-8EA6-C018B9D4FA46}"/>
              </a:ext>
              <a:ext uri="{C183D7F6-B498-43B3-948B-1728B52AA6E4}">
                <adec:decorative xmlns:adec="http://schemas.microsoft.com/office/drawing/2017/decorative" val="1"/>
              </a:ext>
            </a:extLst>
          </p:cNvPr>
          <p:cNvSpPr/>
          <p:nvPr userDrawn="1"/>
        </p:nvSpPr>
        <p:spPr>
          <a:xfrm>
            <a:off x="6858023" y="3442673"/>
            <a:ext cx="5333977" cy="341532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90814BE-76E8-43EC-9616-A1F02F053AD5}"/>
              </a:ext>
              <a:ext uri="{C183D7F6-B498-43B3-948B-1728B52AA6E4}">
                <adec:decorative xmlns:adec="http://schemas.microsoft.com/office/drawing/2017/decorative" val="1"/>
              </a:ext>
            </a:extLst>
          </p:cNvPr>
          <p:cNvSpPr/>
          <p:nvPr userDrawn="1"/>
        </p:nvSpPr>
        <p:spPr>
          <a:xfrm>
            <a:off x="0" y="3396996"/>
            <a:ext cx="1219200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F8AAA0A6-9D4B-4AA2-82F0-77E5ECF4B647}"/>
              </a:ext>
            </a:extLst>
          </p:cNvPr>
          <p:cNvSpPr>
            <a:spLocks noGrp="1"/>
          </p:cNvSpPr>
          <p:nvPr>
            <p:ph idx="1" hasCustomPrompt="1"/>
          </p:nvPr>
        </p:nvSpPr>
        <p:spPr>
          <a:xfrm>
            <a:off x="7386762" y="3928342"/>
            <a:ext cx="4162319" cy="2285000"/>
          </a:xfrm>
        </p:spPr>
        <p:txBody>
          <a:bodyPr anchor="ctr">
            <a:normAutofit/>
          </a:bodyPr>
          <a:lstStyle>
            <a:lvl1pPr marL="0" indent="0">
              <a:lnSpc>
                <a:spcPct val="100000"/>
              </a:lnSpc>
              <a:spcAft>
                <a:spcPts val="600"/>
              </a:spcAft>
              <a:buNone/>
              <a:defRPr sz="1800" b="0"/>
            </a:lvl1pPr>
          </a:lstStyle>
          <a:p>
            <a:r>
              <a:rPr lang="en-US"/>
              <a:t>Click to add text</a:t>
            </a:r>
          </a:p>
        </p:txBody>
      </p:sp>
      <p:sp>
        <p:nvSpPr>
          <p:cNvPr id="17" name="Footer Placeholder 12">
            <a:extLst>
              <a:ext uri="{FF2B5EF4-FFF2-40B4-BE49-F238E27FC236}">
                <a16:creationId xmlns:a16="http://schemas.microsoft.com/office/drawing/2014/main" id="{8E3FFD99-95F0-47A4-8642-FB9FECEC4F37}"/>
              </a:ext>
            </a:extLst>
          </p:cNvPr>
          <p:cNvSpPr>
            <a:spLocks noGrp="1"/>
          </p:cNvSpPr>
          <p:nvPr>
            <p:ph type="ftr" sz="quarter" idx="11"/>
          </p:nvPr>
        </p:nvSpPr>
        <p:spPr>
          <a:xfrm>
            <a:off x="1525917" y="6309360"/>
            <a:ext cx="4946592" cy="457200"/>
          </a:xfrm>
        </p:spPr>
        <p:txBody>
          <a:bodyPr/>
          <a:lstStyle>
            <a:lvl1pPr>
              <a:defRPr lang="en-US" sz="1200" kern="1200" spc="150" baseline="0" dirty="0">
                <a:solidFill>
                  <a:schemeClr val="tx1">
                    <a:lumMod val="75000"/>
                    <a:lumOff val="25000"/>
                  </a:schemeClr>
                </a:solidFill>
                <a:latin typeface="+mj-lt"/>
                <a:ea typeface="+mn-ea"/>
                <a:cs typeface="+mn-cs"/>
              </a:defRPr>
            </a:lvl1pPr>
          </a:lstStyle>
          <a:p>
            <a:r>
              <a:rPr lang="en-US"/>
              <a:t>Presentation Title</a:t>
            </a:r>
          </a:p>
        </p:txBody>
      </p:sp>
      <p:sp>
        <p:nvSpPr>
          <p:cNvPr id="18" name="Rectangle 17">
            <a:extLst>
              <a:ext uri="{FF2B5EF4-FFF2-40B4-BE49-F238E27FC236}">
                <a16:creationId xmlns:a16="http://schemas.microsoft.com/office/drawing/2014/main" id="{94727536-E532-4015-A178-0ABB6B09C661}"/>
              </a:ext>
              <a:ext uri="{C183D7F6-B498-43B3-948B-1728B52AA6E4}">
                <adec:decorative xmlns:adec="http://schemas.microsoft.com/office/drawing/2017/decorative" val="1"/>
              </a:ext>
            </a:extLst>
          </p:cNvPr>
          <p:cNvSpPr/>
          <p:nvPr userDrawn="1"/>
        </p:nvSpPr>
        <p:spPr>
          <a:xfrm rot="5400000">
            <a:off x="339893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11">
            <a:extLst>
              <a:ext uri="{FF2B5EF4-FFF2-40B4-BE49-F238E27FC236}">
                <a16:creationId xmlns:a16="http://schemas.microsoft.com/office/drawing/2014/main" id="{22977876-C29D-4D32-9948-303465AEC312}"/>
              </a:ext>
            </a:extLst>
          </p:cNvPr>
          <p:cNvSpPr>
            <a:spLocks noGrp="1"/>
          </p:cNvSpPr>
          <p:nvPr>
            <p:ph type="dt" sz="half" idx="10"/>
          </p:nvPr>
        </p:nvSpPr>
        <p:spPr>
          <a:xfrm>
            <a:off x="7377730" y="6309360"/>
            <a:ext cx="2736329" cy="457200"/>
          </a:xfrm>
        </p:spPr>
        <p:txBody>
          <a:bodyPr/>
          <a:lstStyle/>
          <a:p>
            <a:r>
              <a:rPr lang="en-US"/>
              <a:t>9/8/20XX</a:t>
            </a:r>
          </a:p>
        </p:txBody>
      </p:sp>
      <p:sp>
        <p:nvSpPr>
          <p:cNvPr id="20" name="Slide Number Placeholder 15">
            <a:extLst>
              <a:ext uri="{FF2B5EF4-FFF2-40B4-BE49-F238E27FC236}">
                <a16:creationId xmlns:a16="http://schemas.microsoft.com/office/drawing/2014/main" id="{6A7BC11E-2EF0-4989-9A7E-7AB377DB8534}"/>
              </a:ext>
            </a:extLst>
          </p:cNvPr>
          <p:cNvSpPr>
            <a:spLocks noGrp="1"/>
          </p:cNvSpPr>
          <p:nvPr>
            <p:ph type="sldNum" sz="quarter" idx="12"/>
          </p:nvPr>
        </p:nvSpPr>
        <p:spPr>
          <a:xfrm>
            <a:off x="10569202" y="6309360"/>
            <a:ext cx="979879" cy="457200"/>
          </a:xfrm>
        </p:spPr>
        <p:txBody>
          <a:bodyPr/>
          <a:lstStyle>
            <a:lvl1pPr>
              <a:defRPr sz="1200" b="0"/>
            </a:lvl1pPr>
          </a:lstStyle>
          <a:p>
            <a:fld id="{FAEF9944-A4F6-4C59-AEBD-678D6480B8EA}" type="slidenum">
              <a:rPr lang="en-US" smtClean="0"/>
              <a:pPr/>
              <a:t>‹#›</a:t>
            </a:fld>
            <a:endParaRPr lang="en-US"/>
          </a:p>
        </p:txBody>
      </p:sp>
      <p:sp>
        <p:nvSpPr>
          <p:cNvPr id="2" name="Rectangle 1">
            <a:extLst>
              <a:ext uri="{FF2B5EF4-FFF2-40B4-BE49-F238E27FC236}">
                <a16:creationId xmlns:a16="http://schemas.microsoft.com/office/drawing/2014/main" id="{50557ABF-B75C-BD78-1A04-E483A57A9491}"/>
              </a:ext>
              <a:ext uri="{C183D7F6-B498-43B3-948B-1728B52AA6E4}">
                <adec:decorative xmlns:adec="http://schemas.microsoft.com/office/drawing/2017/decorative" val="1"/>
              </a:ext>
            </a:extLst>
          </p:cNvPr>
          <p:cNvSpPr/>
          <p:nvPr userDrawn="1"/>
        </p:nvSpPr>
        <p:spPr>
          <a:xfrm>
            <a:off x="1067712" y="0"/>
            <a:ext cx="5728216" cy="8455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22159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Content + Picture">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5C341663-7159-49AD-AAF3-4B3C490D8123}"/>
              </a:ext>
              <a:ext uri="{C183D7F6-B498-43B3-948B-1728B52AA6E4}">
                <adec:decorative xmlns:adec="http://schemas.microsoft.com/office/drawing/2017/decorative" val="1"/>
              </a:ext>
            </a:extLst>
          </p:cNvPr>
          <p:cNvSpPr/>
          <p:nvPr userDrawn="1"/>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0F2EB12-394C-40E4-9186-CBD6635B5DA9}"/>
              </a:ext>
              <a:ext uri="{C183D7F6-B498-43B3-948B-1728B52AA6E4}">
                <adec:decorative xmlns:adec="http://schemas.microsoft.com/office/drawing/2017/decorative" val="1"/>
              </a:ext>
            </a:extLst>
          </p:cNvPr>
          <p:cNvSpPr/>
          <p:nvPr userDrawn="1"/>
        </p:nvSpPr>
        <p:spPr>
          <a:xfrm>
            <a:off x="4677552" y="0"/>
            <a:ext cx="751444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1">
            <a:extLst>
              <a:ext uri="{FF2B5EF4-FFF2-40B4-BE49-F238E27FC236}">
                <a16:creationId xmlns:a16="http://schemas.microsoft.com/office/drawing/2014/main" id="{53F9468C-8821-4670-9C7C-78E7D75861AD}"/>
              </a:ext>
            </a:extLst>
          </p:cNvPr>
          <p:cNvSpPr>
            <a:spLocks noGrp="1"/>
          </p:cNvSpPr>
          <p:nvPr>
            <p:ph type="title" hasCustomPrompt="1"/>
          </p:nvPr>
        </p:nvSpPr>
        <p:spPr>
          <a:xfrm>
            <a:off x="5141023" y="167463"/>
            <a:ext cx="6408058" cy="1580890"/>
          </a:xfrm>
        </p:spPr>
        <p:txBody>
          <a:bodyPr anchor="b" anchorCtr="0">
            <a:noAutofit/>
          </a:bodyPr>
          <a:lstStyle>
            <a:lvl1pPr>
              <a:lnSpc>
                <a:spcPct val="100000"/>
              </a:lnSpc>
              <a:defRPr sz="3200"/>
            </a:lvl1pPr>
          </a:lstStyle>
          <a:p>
            <a:r>
              <a:rPr lang="en-US"/>
              <a:t>Click to add title</a:t>
            </a:r>
          </a:p>
        </p:txBody>
      </p:sp>
      <p:sp>
        <p:nvSpPr>
          <p:cNvPr id="4" name="Content Placeholder 3">
            <a:extLst>
              <a:ext uri="{FF2B5EF4-FFF2-40B4-BE49-F238E27FC236}">
                <a16:creationId xmlns:a16="http://schemas.microsoft.com/office/drawing/2014/main" id="{FFD78806-0532-B92A-4326-73941B4232E7}"/>
              </a:ext>
            </a:extLst>
          </p:cNvPr>
          <p:cNvSpPr>
            <a:spLocks noGrp="1"/>
          </p:cNvSpPr>
          <p:nvPr>
            <p:ph sz="quarter" idx="16" hasCustomPrompt="1"/>
          </p:nvPr>
        </p:nvSpPr>
        <p:spPr>
          <a:xfrm>
            <a:off x="0" y="0"/>
            <a:ext cx="4613275" cy="6858000"/>
          </a:xfrm>
        </p:spPr>
        <p:txBody>
          <a:bodyPr/>
          <a:lstStyle>
            <a:lvl1pPr>
              <a:defRPr/>
            </a:lvl1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24" name="Rectangle 23">
            <a:extLst>
              <a:ext uri="{FF2B5EF4-FFF2-40B4-BE49-F238E27FC236}">
                <a16:creationId xmlns:a16="http://schemas.microsoft.com/office/drawing/2014/main" id="{D83D2425-8E71-4C9D-8737-018CE44525D0}"/>
              </a:ext>
              <a:ext uri="{C183D7F6-B498-43B3-948B-1728B52AA6E4}">
                <adec:decorative xmlns:adec="http://schemas.microsoft.com/office/drawing/2017/decorative" val="1"/>
              </a:ext>
            </a:extLst>
          </p:cNvPr>
          <p:cNvSpPr/>
          <p:nvPr userDrawn="1"/>
        </p:nvSpPr>
        <p:spPr>
          <a:xfrm rot="5400000">
            <a:off x="121655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2">
            <a:extLst>
              <a:ext uri="{FF2B5EF4-FFF2-40B4-BE49-F238E27FC236}">
                <a16:creationId xmlns:a16="http://schemas.microsoft.com/office/drawing/2014/main" id="{DEB24183-BE19-B810-4EF4-D9959CAD150B}"/>
              </a:ext>
            </a:extLst>
          </p:cNvPr>
          <p:cNvSpPr>
            <a:spLocks noGrp="1"/>
          </p:cNvSpPr>
          <p:nvPr>
            <p:ph sz="quarter" idx="15" hasCustomPrompt="1"/>
          </p:nvPr>
        </p:nvSpPr>
        <p:spPr>
          <a:xfrm>
            <a:off x="5140405" y="1959427"/>
            <a:ext cx="6408665" cy="4161653"/>
          </a:xfrm>
        </p:spPr>
        <p:txBody>
          <a:bodyPr anchor="t">
            <a:normAutofit/>
          </a:bodyPr>
          <a:lstStyle>
            <a:lvl1pPr marL="0" indent="0">
              <a:lnSpc>
                <a:spcPct val="100000"/>
              </a:lnSpc>
              <a:spcAft>
                <a:spcPts val="600"/>
              </a:spcAft>
              <a:buNone/>
              <a:defRPr sz="1800" b="0"/>
            </a:lvl1pPr>
            <a:lvl2pPr>
              <a:lnSpc>
                <a:spcPct val="100000"/>
              </a:lnSpc>
              <a:spcAft>
                <a:spcPts val="600"/>
              </a:spcAft>
              <a:defRPr sz="1800"/>
            </a:lvl2pPr>
            <a:lvl3pPr>
              <a:lnSpc>
                <a:spcPct val="100000"/>
              </a:lnSpc>
              <a:spcAft>
                <a:spcPts val="600"/>
              </a:spcAft>
              <a:defRPr sz="1800"/>
            </a:lvl3pPr>
            <a:lvl4pPr>
              <a:lnSpc>
                <a:spcPct val="100000"/>
              </a:lnSpc>
              <a:spcAft>
                <a:spcPts val="600"/>
              </a:spcAft>
              <a:defRPr sz="1800"/>
            </a:lvl4pPr>
            <a:lvl5pPr>
              <a:lnSpc>
                <a:spcPct val="100000"/>
              </a:lnSpc>
              <a:spcAft>
                <a:spcPts val="600"/>
              </a:spcAft>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CD15B6AB-EFBA-3087-EC3D-8DA945B70C0F}"/>
              </a:ext>
            </a:extLst>
          </p:cNvPr>
          <p:cNvSpPr>
            <a:spLocks noGrp="1"/>
          </p:cNvSpPr>
          <p:nvPr>
            <p:ph type="ftr" sz="quarter" idx="11"/>
          </p:nvPr>
        </p:nvSpPr>
        <p:spPr>
          <a:xfrm>
            <a:off x="5140405" y="6309360"/>
            <a:ext cx="3982428" cy="457200"/>
          </a:xfrm>
        </p:spPr>
        <p:txBody>
          <a:bodyPr/>
          <a:lstStyle>
            <a:lvl1pPr algn="ctr">
              <a:defRPr>
                <a:effectLst/>
              </a:defRPr>
            </a:lvl1pPr>
          </a:lstStyle>
          <a:p>
            <a:pPr algn="l"/>
            <a:r>
              <a:rPr lang="en-US"/>
              <a:t>Presentation Title</a:t>
            </a:r>
          </a:p>
        </p:txBody>
      </p:sp>
      <p:sp>
        <p:nvSpPr>
          <p:cNvPr id="10" name="Date Placeholder 3">
            <a:extLst>
              <a:ext uri="{FF2B5EF4-FFF2-40B4-BE49-F238E27FC236}">
                <a16:creationId xmlns:a16="http://schemas.microsoft.com/office/drawing/2014/main" id="{6A3371A6-1409-7906-744F-59D906DF6755}"/>
              </a:ext>
            </a:extLst>
          </p:cNvPr>
          <p:cNvSpPr>
            <a:spLocks noGrp="1"/>
          </p:cNvSpPr>
          <p:nvPr>
            <p:ph type="dt" sz="half" idx="10"/>
          </p:nvPr>
        </p:nvSpPr>
        <p:spPr>
          <a:xfrm>
            <a:off x="9238415" y="6309360"/>
            <a:ext cx="1215204" cy="457200"/>
          </a:xfrm>
        </p:spPr>
        <p:txBody>
          <a:bodyPr/>
          <a:lstStyle>
            <a:lvl1pPr algn="ctr">
              <a:defRPr>
                <a:effectLst/>
              </a:defRPr>
            </a:lvl1pPr>
          </a:lstStyle>
          <a:p>
            <a:r>
              <a:rPr lang="en-US">
                <a:solidFill>
                  <a:schemeClr val="tx2"/>
                </a:solidFill>
              </a:rPr>
              <a:t>9/8/20XX</a:t>
            </a:r>
            <a:endParaRPr lang="en-US"/>
          </a:p>
        </p:txBody>
      </p:sp>
      <p:sp>
        <p:nvSpPr>
          <p:cNvPr id="11" name="Slide Number Placeholder 5">
            <a:extLst>
              <a:ext uri="{FF2B5EF4-FFF2-40B4-BE49-F238E27FC236}">
                <a16:creationId xmlns:a16="http://schemas.microsoft.com/office/drawing/2014/main" id="{8546652F-6212-09E9-1A75-28F7C8EEF073}"/>
              </a:ext>
            </a:extLst>
          </p:cNvPr>
          <p:cNvSpPr>
            <a:spLocks noGrp="1"/>
          </p:cNvSpPr>
          <p:nvPr>
            <p:ph type="sldNum" sz="quarter" idx="12"/>
          </p:nvPr>
        </p:nvSpPr>
        <p:spPr>
          <a:xfrm>
            <a:off x="10569202" y="6309360"/>
            <a:ext cx="979879" cy="457200"/>
          </a:xfrm>
        </p:spPr>
        <p:txBody>
          <a:bodyPr/>
          <a:lstStyle>
            <a:lvl1pPr>
              <a:defRPr sz="1200" b="0"/>
            </a:lvl1pPr>
          </a:lstStyle>
          <a:p>
            <a:fld id="{FAEF9944-A4F6-4C59-AEBD-678D6480B8EA}" type="slidenum">
              <a:rPr lang="en-US" smtClean="0"/>
              <a:pPr/>
              <a:t>‹#›</a:t>
            </a:fld>
            <a:endParaRPr lang="en-US"/>
          </a:p>
        </p:txBody>
      </p:sp>
    </p:spTree>
    <p:extLst>
      <p:ext uri="{BB962C8B-B14F-4D97-AF65-F5344CB8AC3E}">
        <p14:creationId xmlns:p14="http://schemas.microsoft.com/office/powerpoint/2010/main" val="12844741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wo Content 3">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2A19A957-1FB5-43F8-B325-BBD9FEF23E88}"/>
              </a:ext>
              <a:ext uri="{C183D7F6-B498-43B3-948B-1728B52AA6E4}">
                <adec:decorative xmlns:adec="http://schemas.microsoft.com/office/drawing/2017/decorative" val="1"/>
              </a:ext>
            </a:extLst>
          </p:cNvPr>
          <p:cNvSpPr/>
          <p:nvPr userDrawn="1"/>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0" name="Rectangle 19">
            <a:extLst>
              <a:ext uri="{FF2B5EF4-FFF2-40B4-BE49-F238E27FC236}">
                <a16:creationId xmlns:a16="http://schemas.microsoft.com/office/drawing/2014/main" id="{3FA5410A-92A6-4C0B-9D89-186B7DDB20BD}"/>
              </a:ext>
              <a:ext uri="{C183D7F6-B498-43B3-948B-1728B52AA6E4}">
                <adec:decorative xmlns:adec="http://schemas.microsoft.com/office/drawing/2017/decorative" val="1"/>
              </a:ext>
            </a:extLst>
          </p:cNvPr>
          <p:cNvSpPr/>
          <p:nvPr userDrawn="1"/>
        </p:nvSpPr>
        <p:spPr>
          <a:xfrm>
            <a:off x="0" y="0"/>
            <a:ext cx="12192000" cy="13516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1A26073-23A2-4B91-A128-79AA1BE93523}"/>
              </a:ext>
              <a:ext uri="{C183D7F6-B498-43B3-948B-1728B52AA6E4}">
                <adec:decorative xmlns:adec="http://schemas.microsoft.com/office/drawing/2017/decorative" val="1"/>
              </a:ext>
            </a:extLst>
          </p:cNvPr>
          <p:cNvSpPr/>
          <p:nvPr userDrawn="1"/>
        </p:nvSpPr>
        <p:spPr>
          <a:xfrm>
            <a:off x="1" y="1351619"/>
            <a:ext cx="12192000" cy="474948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14D5DFA-0CEA-43F0-98EE-6C9F741F7C96}"/>
              </a:ext>
              <a:ext uri="{C183D7F6-B498-43B3-948B-1728B52AA6E4}">
                <adec:decorative xmlns:adec="http://schemas.microsoft.com/office/drawing/2017/decorative" val="1"/>
              </a:ext>
            </a:extLst>
          </p:cNvPr>
          <p:cNvSpPr/>
          <p:nvPr userDrawn="1"/>
        </p:nvSpPr>
        <p:spPr>
          <a:xfrm>
            <a:off x="1" y="6107836"/>
            <a:ext cx="4651248" cy="7501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5E19795B-1103-80EF-6098-1E8371D07DB8}"/>
              </a:ext>
            </a:extLst>
          </p:cNvPr>
          <p:cNvSpPr>
            <a:spLocks noGrp="1"/>
          </p:cNvSpPr>
          <p:nvPr>
            <p:ph type="title" hasCustomPrompt="1"/>
          </p:nvPr>
        </p:nvSpPr>
        <p:spPr>
          <a:xfrm>
            <a:off x="648935" y="91439"/>
            <a:ext cx="10900146" cy="1168739"/>
          </a:xfrm>
        </p:spPr>
        <p:txBody>
          <a:bodyPr tIns="182880" anchor="ctr" anchorCtr="0">
            <a:noAutofit/>
          </a:bodyPr>
          <a:lstStyle>
            <a:lvl1pPr>
              <a:lnSpc>
                <a:spcPct val="100000"/>
              </a:lnSpc>
              <a:defRPr sz="3200">
                <a:solidFill>
                  <a:schemeClr val="bg1"/>
                </a:solidFill>
              </a:defRPr>
            </a:lvl1pPr>
          </a:lstStyle>
          <a:p>
            <a:r>
              <a:rPr lang="en-US">
                <a:solidFill>
                  <a:schemeClr val="bg1"/>
                </a:solidFill>
              </a:rPr>
              <a:t>Click to add title</a:t>
            </a:r>
          </a:p>
        </p:txBody>
      </p:sp>
      <p:sp>
        <p:nvSpPr>
          <p:cNvPr id="3" name="Content Placeholder 2">
            <a:extLst>
              <a:ext uri="{FF2B5EF4-FFF2-40B4-BE49-F238E27FC236}">
                <a16:creationId xmlns:a16="http://schemas.microsoft.com/office/drawing/2014/main" id="{7ED4F766-C576-F298-E93A-CD0D832F8E4F}"/>
              </a:ext>
            </a:extLst>
          </p:cNvPr>
          <p:cNvSpPr>
            <a:spLocks noGrp="1"/>
          </p:cNvSpPr>
          <p:nvPr>
            <p:ph sz="quarter" idx="14" hasCustomPrompt="1"/>
          </p:nvPr>
        </p:nvSpPr>
        <p:spPr>
          <a:xfrm>
            <a:off x="648935" y="1646102"/>
            <a:ext cx="3819652" cy="4160520"/>
          </a:xfrm>
        </p:spPr>
        <p:txBody>
          <a:bodyPr anchor="t">
            <a:normAutofit/>
          </a:bodyPr>
          <a:lstStyle>
            <a:lvl1pPr>
              <a:lnSpc>
                <a:spcPct val="125000"/>
              </a:lnSpc>
              <a:spcAft>
                <a:spcPts val="600"/>
              </a:spcAft>
              <a:defRPr sz="1800" b="0"/>
            </a:lvl1pPr>
            <a:lvl2pPr>
              <a:lnSpc>
                <a:spcPct val="125000"/>
              </a:lnSpc>
              <a:spcAft>
                <a:spcPts val="600"/>
              </a:spcAft>
              <a:defRPr sz="1800"/>
            </a:lvl2pPr>
            <a:lvl3pPr>
              <a:lnSpc>
                <a:spcPct val="125000"/>
              </a:lnSpc>
              <a:spcAft>
                <a:spcPts val="600"/>
              </a:spcAft>
              <a:defRPr sz="1800"/>
            </a:lvl3pPr>
            <a:lvl4pPr>
              <a:lnSpc>
                <a:spcPct val="125000"/>
              </a:lnSpc>
              <a:spcAft>
                <a:spcPts val="600"/>
              </a:spcAft>
              <a:defRPr sz="1800"/>
            </a:lvl4pPr>
            <a:lvl5pPr>
              <a:lnSpc>
                <a:spcPct val="125000"/>
              </a:lnSpc>
              <a:spcAft>
                <a:spcPts val="600"/>
              </a:spcAft>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8352712D-F957-4B22-8B50-BE10410FF895}"/>
              </a:ext>
              <a:ext uri="{C183D7F6-B498-43B3-948B-1728B52AA6E4}">
                <adec:decorative xmlns:adec="http://schemas.microsoft.com/office/drawing/2017/decorative" val="1"/>
              </a:ext>
            </a:extLst>
          </p:cNvPr>
          <p:cNvSpPr/>
          <p:nvPr userDrawn="1"/>
        </p:nvSpPr>
        <p:spPr>
          <a:xfrm>
            <a:off x="1524" y="6101107"/>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29">
            <a:extLst>
              <a:ext uri="{FF2B5EF4-FFF2-40B4-BE49-F238E27FC236}">
                <a16:creationId xmlns:a16="http://schemas.microsoft.com/office/drawing/2014/main" id="{26FD74F8-42BB-4CB4-ABF1-5F149743B464}"/>
              </a:ext>
            </a:extLst>
          </p:cNvPr>
          <p:cNvSpPr>
            <a:spLocks noGrp="1"/>
          </p:cNvSpPr>
          <p:nvPr>
            <p:ph type="ftr" sz="quarter" idx="11"/>
          </p:nvPr>
        </p:nvSpPr>
        <p:spPr>
          <a:xfrm>
            <a:off x="642917" y="6309360"/>
            <a:ext cx="3423986" cy="457200"/>
          </a:xfrm>
        </p:spPr>
        <p:txBody>
          <a:bodyPr/>
          <a:lstStyle>
            <a:lvl1pPr>
              <a:defRPr>
                <a:solidFill>
                  <a:schemeClr val="bg1"/>
                </a:solidFill>
              </a:defRPr>
            </a:lvl1pPr>
          </a:lstStyle>
          <a:p>
            <a:r>
              <a:rPr lang="en-US"/>
              <a:t>Presentation Title</a:t>
            </a:r>
            <a:endParaRPr lang="en-US">
              <a:solidFill>
                <a:schemeClr val="bg1"/>
              </a:solidFill>
            </a:endParaRPr>
          </a:p>
        </p:txBody>
      </p:sp>
      <p:sp>
        <p:nvSpPr>
          <p:cNvPr id="10" name="Date Placeholder 28">
            <a:extLst>
              <a:ext uri="{FF2B5EF4-FFF2-40B4-BE49-F238E27FC236}">
                <a16:creationId xmlns:a16="http://schemas.microsoft.com/office/drawing/2014/main" id="{5B031752-6400-4BFB-979F-E2EE795E4B90}"/>
              </a:ext>
            </a:extLst>
          </p:cNvPr>
          <p:cNvSpPr>
            <a:spLocks noGrp="1"/>
          </p:cNvSpPr>
          <p:nvPr>
            <p:ph type="dt" sz="half" idx="10"/>
          </p:nvPr>
        </p:nvSpPr>
        <p:spPr>
          <a:xfrm>
            <a:off x="5373620" y="6309360"/>
            <a:ext cx="3411973" cy="457200"/>
          </a:xfrm>
        </p:spPr>
        <p:txBody>
          <a:bodyPr/>
          <a:lstStyle>
            <a:lvl1pPr>
              <a:defRPr>
                <a:solidFill>
                  <a:schemeClr val="tx2"/>
                </a:solidFill>
              </a:defRPr>
            </a:lvl1pPr>
          </a:lstStyle>
          <a:p>
            <a:r>
              <a:rPr lang="en-US"/>
              <a:t>9/8/20XX</a:t>
            </a:r>
          </a:p>
        </p:txBody>
      </p:sp>
      <p:sp>
        <p:nvSpPr>
          <p:cNvPr id="12" name="Slide Number Placeholder 30">
            <a:extLst>
              <a:ext uri="{FF2B5EF4-FFF2-40B4-BE49-F238E27FC236}">
                <a16:creationId xmlns:a16="http://schemas.microsoft.com/office/drawing/2014/main" id="{6A5CAEAF-7DEC-4B20-8B1E-301A9D0E684A}"/>
              </a:ext>
            </a:extLst>
          </p:cNvPr>
          <p:cNvSpPr>
            <a:spLocks noGrp="1"/>
          </p:cNvSpPr>
          <p:nvPr>
            <p:ph type="sldNum" sz="quarter" idx="12"/>
          </p:nvPr>
        </p:nvSpPr>
        <p:spPr>
          <a:xfrm>
            <a:off x="10569202" y="6309360"/>
            <a:ext cx="979879" cy="457200"/>
          </a:xfrm>
        </p:spPr>
        <p:txBody>
          <a:bodyPr/>
          <a:lstStyle>
            <a:lvl1pPr>
              <a:defRPr sz="1200" b="0"/>
            </a:lvl1pPr>
          </a:lstStyle>
          <a:p>
            <a:fld id="{FAEF9944-A4F6-4C59-AEBD-678D6480B8EA}" type="slidenum">
              <a:rPr lang="en-US" smtClean="0"/>
              <a:pPr/>
              <a:t>‹#›</a:t>
            </a:fld>
            <a:endParaRPr lang="en-US"/>
          </a:p>
        </p:txBody>
      </p:sp>
      <p:sp>
        <p:nvSpPr>
          <p:cNvPr id="13" name="Rectangle 12">
            <a:extLst>
              <a:ext uri="{FF2B5EF4-FFF2-40B4-BE49-F238E27FC236}">
                <a16:creationId xmlns:a16="http://schemas.microsoft.com/office/drawing/2014/main" id="{70B696A3-EA34-4924-9037-E330B1CB890E}"/>
              </a:ext>
              <a:ext uri="{C183D7F6-B498-43B3-948B-1728B52AA6E4}">
                <adec:decorative xmlns:adec="http://schemas.microsoft.com/office/drawing/2017/decorative" val="1"/>
              </a:ext>
            </a:extLst>
          </p:cNvPr>
          <p:cNvSpPr/>
          <p:nvPr userDrawn="1"/>
        </p:nvSpPr>
        <p:spPr>
          <a:xfrm>
            <a:off x="4633798" y="6117631"/>
            <a:ext cx="64008" cy="7403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2E94D0A7-4358-49BF-96EE-8DEB6F4DCF56}"/>
              </a:ext>
            </a:extLst>
          </p:cNvPr>
          <p:cNvSpPr>
            <a:spLocks noGrp="1"/>
          </p:cNvSpPr>
          <p:nvPr>
            <p:ph sz="quarter" idx="19" hasCustomPrompt="1"/>
          </p:nvPr>
        </p:nvSpPr>
        <p:spPr>
          <a:xfrm>
            <a:off x="4679661" y="1646102"/>
            <a:ext cx="6863403" cy="4160520"/>
          </a:xfrm>
        </p:spPr>
        <p:txBody>
          <a:bodyPr anchor="t">
            <a:normAutofit/>
          </a:bodyPr>
          <a:lstStyle>
            <a:lvl1pPr marL="0" indent="0">
              <a:lnSpc>
                <a:spcPct val="125000"/>
              </a:lnSpc>
              <a:spcAft>
                <a:spcPts val="600"/>
              </a:spcAft>
              <a:buNone/>
              <a:defRPr sz="1800" b="0"/>
            </a:lvl1pPr>
            <a:lvl2pPr marL="283464">
              <a:lnSpc>
                <a:spcPct val="125000"/>
              </a:lnSpc>
              <a:spcAft>
                <a:spcPts val="600"/>
              </a:spcAft>
              <a:defRPr sz="1800"/>
            </a:lvl2pPr>
            <a:lvl3pPr marL="566928">
              <a:lnSpc>
                <a:spcPct val="125000"/>
              </a:lnSpc>
              <a:spcAft>
                <a:spcPts val="600"/>
              </a:spcAft>
              <a:defRPr sz="1800"/>
            </a:lvl3pPr>
            <a:lvl4pPr marL="850392">
              <a:lnSpc>
                <a:spcPct val="125000"/>
              </a:lnSpc>
              <a:spcAft>
                <a:spcPts val="600"/>
              </a:spcAft>
              <a:defRPr sz="1800"/>
            </a:lvl4pPr>
            <a:lvl5pPr marL="1133856">
              <a:lnSpc>
                <a:spcPct val="125000"/>
              </a:lnSpc>
              <a:spcAft>
                <a:spcPts val="600"/>
              </a:spcAft>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124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9/8/20XX</a:t>
            </a:r>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a:p>
        </p:txBody>
      </p:sp>
    </p:spTree>
    <p:extLst>
      <p:ext uri="{BB962C8B-B14F-4D97-AF65-F5344CB8AC3E}">
        <p14:creationId xmlns:p14="http://schemas.microsoft.com/office/powerpoint/2010/main" val="2120849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FD12B6-57DE-4B63-A723-500B050FB7DD}"/>
              </a:ext>
            </a:extLst>
          </p:cNvPr>
          <p:cNvSpPr/>
          <p:nvPr/>
        </p:nvSpPr>
        <p:spPr>
          <a:xfrm>
            <a:off x="0" y="4215384"/>
            <a:ext cx="12192000" cy="264261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95316" y="1406284"/>
            <a:ext cx="10593694" cy="2597841"/>
          </a:xfrm>
        </p:spPr>
        <p:txBody>
          <a:bodyPr anchor="b">
            <a:normAutofit/>
          </a:bodyPr>
          <a:lstStyle>
            <a:lvl1pPr algn="ctr">
              <a:lnSpc>
                <a:spcPct val="125000"/>
              </a:lnSpc>
              <a:defRPr sz="4400" baseline="0">
                <a:solidFill>
                  <a:schemeClr val="tx1">
                    <a:lumMod val="75000"/>
                    <a:lumOff val="25000"/>
                  </a:schemeClr>
                </a:solidFill>
              </a:defRPr>
            </a:lvl1pPr>
          </a:lstStyle>
          <a:p>
            <a:r>
              <a:rPr lang="en-US"/>
              <a:t>Click to edit Master title style</a:t>
            </a:r>
          </a:p>
        </p:txBody>
      </p:sp>
      <p:sp>
        <p:nvSpPr>
          <p:cNvPr id="3" name="Text Placeholder 2"/>
          <p:cNvSpPr>
            <a:spLocks noGrp="1"/>
          </p:cNvSpPr>
          <p:nvPr>
            <p:ph type="body" idx="1"/>
          </p:nvPr>
        </p:nvSpPr>
        <p:spPr>
          <a:xfrm>
            <a:off x="2818312" y="4527856"/>
            <a:ext cx="6559018" cy="1570245"/>
          </a:xfrm>
        </p:spPr>
        <p:txBody>
          <a:bodyPr anchor="t">
            <a:normAutofit/>
          </a:bodyPr>
          <a:lstStyle>
            <a:lvl1pPr marL="0" indent="0" algn="ctr">
              <a:lnSpc>
                <a:spcPct val="130000"/>
              </a:lnSpc>
              <a:spcBef>
                <a:spcPts val="0"/>
              </a:spcBef>
              <a:buNone/>
              <a:defRPr sz="2400" b="0" baseline="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5F1E2E75-4758-4930-8024-39287C962987}"/>
              </a:ext>
            </a:extLst>
          </p:cNvPr>
          <p:cNvSpPr>
            <a:spLocks noGrp="1"/>
          </p:cNvSpPr>
          <p:nvPr>
            <p:ph type="dt" sz="half" idx="10"/>
          </p:nvPr>
        </p:nvSpPr>
        <p:spPr/>
        <p:txBody>
          <a:bodyPr/>
          <a:lstStyle/>
          <a:p>
            <a:r>
              <a:rPr lang="en-US"/>
              <a:t>9/8/20XX</a:t>
            </a:r>
          </a:p>
        </p:txBody>
      </p:sp>
      <p:sp>
        <p:nvSpPr>
          <p:cNvPr id="8" name="Footer Placeholder 7">
            <a:extLst>
              <a:ext uri="{FF2B5EF4-FFF2-40B4-BE49-F238E27FC236}">
                <a16:creationId xmlns:a16="http://schemas.microsoft.com/office/drawing/2014/main" id="{488B9949-402C-42C2-9A94-16590FC0C592}"/>
              </a:ext>
            </a:extLst>
          </p:cNvPr>
          <p:cNvSpPr>
            <a:spLocks noGrp="1"/>
          </p:cNvSpPr>
          <p:nvPr>
            <p:ph type="ftr" sz="quarter" idx="11"/>
          </p:nvPr>
        </p:nvSpPr>
        <p:spPr/>
        <p:txBody>
          <a:bodyPr/>
          <a:lstStyle/>
          <a:p>
            <a:r>
              <a:rPr lang="en-US"/>
              <a:t>Presentation Title</a:t>
            </a:r>
          </a:p>
        </p:txBody>
      </p:sp>
      <p:sp>
        <p:nvSpPr>
          <p:cNvPr id="10" name="Slide Number Placeholder 9">
            <a:extLst>
              <a:ext uri="{FF2B5EF4-FFF2-40B4-BE49-F238E27FC236}">
                <a16:creationId xmlns:a16="http://schemas.microsoft.com/office/drawing/2014/main" id="{039D83F6-DAF4-4876-AA41-F246EC970F7D}"/>
              </a:ext>
            </a:extLst>
          </p:cNvPr>
          <p:cNvSpPr>
            <a:spLocks noGrp="1"/>
          </p:cNvSpPr>
          <p:nvPr>
            <p:ph type="sldNum" sz="quarter" idx="12"/>
          </p:nvPr>
        </p:nvSpPr>
        <p:spPr/>
        <p:txBody>
          <a:bodyPr/>
          <a:lstStyle/>
          <a:p>
            <a:fld id="{FAEF9944-A4F6-4C59-AEBD-678D6480B8EA}" type="slidenum">
              <a:rPr lang="en-US" smtClean="0"/>
              <a:pPr/>
              <a:t>‹#›</a:t>
            </a:fld>
            <a:endParaRPr lang="en-US"/>
          </a:p>
        </p:txBody>
      </p:sp>
      <p:sp>
        <p:nvSpPr>
          <p:cNvPr id="11" name="Rectangle 10">
            <a:extLst>
              <a:ext uri="{FF2B5EF4-FFF2-40B4-BE49-F238E27FC236}">
                <a16:creationId xmlns:a16="http://schemas.microsoft.com/office/drawing/2014/main" id="{91613A19-DDA2-44F6-9ED4-F87771C684B8}"/>
              </a:ext>
            </a:extLst>
          </p:cNvPr>
          <p:cNvSpPr/>
          <p:nvPr/>
        </p:nvSpPr>
        <p:spPr>
          <a:xfrm>
            <a:off x="0" y="4215384"/>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753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hasCustomPrompt="1"/>
          </p:nvPr>
        </p:nvSpPr>
        <p:spPr>
          <a:xfrm>
            <a:off x="5376670" y="705114"/>
            <a:ext cx="6172412" cy="2403846"/>
          </a:xfrm>
        </p:spPr>
        <p:txBody>
          <a:bodyPr anchor="b"/>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376670" y="3749040"/>
            <a:ext cx="6172411" cy="2346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9/8/20XX</a:t>
            </a:r>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FAEF9944-A4F6-4C59-AEBD-678D6480B8EA}" type="slidenum">
              <a:rPr lang="en-US" smtClean="0"/>
              <a:pPr/>
              <a:t>‹#›</a:t>
            </a:fld>
            <a:endParaRPr lang="en-US"/>
          </a:p>
        </p:txBody>
      </p:sp>
      <p:sp>
        <p:nvSpPr>
          <p:cNvPr id="10" name="Rectangle 9">
            <a:extLst>
              <a:ext uri="{FF2B5EF4-FFF2-40B4-BE49-F238E27FC236}">
                <a16:creationId xmlns:a16="http://schemas.microsoft.com/office/drawing/2014/main" id="{5CE6B9B5-A5D1-4099-B52B-78F39AB0AFCB}"/>
              </a:ext>
            </a:extLst>
          </p:cNvPr>
          <p:cNvSpPr/>
          <p:nvPr/>
        </p:nvSpPr>
        <p:spPr>
          <a:xfrm rot="10800000">
            <a:off x="4693920" y="3396997"/>
            <a:ext cx="749808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8758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76667" y="658999"/>
            <a:ext cx="6166422" cy="457200"/>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76668" y="1116199"/>
            <a:ext cx="6166422" cy="20621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376668" y="3623098"/>
            <a:ext cx="6166421" cy="457200"/>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5376670" y="4102370"/>
            <a:ext cx="6166419" cy="2066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9/8/20XX</a:t>
            </a:r>
          </a:p>
        </p:txBody>
      </p:sp>
      <p:sp>
        <p:nvSpPr>
          <p:cNvPr id="8" name="Footer Placeholder 7"/>
          <p:cNvSpPr>
            <a:spLocks noGrp="1"/>
          </p:cNvSpPr>
          <p:nvPr>
            <p:ph type="ftr" sz="quarter" idx="11"/>
          </p:nvPr>
        </p:nvSpPr>
        <p:spPr/>
        <p:txBody>
          <a:bodyPr/>
          <a:lstStyle/>
          <a:p>
            <a:r>
              <a:rPr lang="en-US"/>
              <a:t>Presentation Title</a:t>
            </a:r>
          </a:p>
        </p:txBody>
      </p:sp>
      <p:sp>
        <p:nvSpPr>
          <p:cNvPr id="9" name="Slide Number Placeholder 8"/>
          <p:cNvSpPr>
            <a:spLocks noGrp="1"/>
          </p:cNvSpPr>
          <p:nvPr>
            <p:ph type="sldNum" sz="quarter" idx="12"/>
          </p:nvPr>
        </p:nvSpPr>
        <p:spPr/>
        <p:txBody>
          <a:bodyPr/>
          <a:lstStyle/>
          <a:p>
            <a:fld id="{FAEF9944-A4F6-4C59-AEBD-678D6480B8EA}" type="slidenum">
              <a:rPr lang="en-US" smtClean="0"/>
              <a:pPr/>
              <a:t>‹#›</a:t>
            </a:fld>
            <a:endParaRPr lang="en-US"/>
          </a:p>
        </p:txBody>
      </p:sp>
      <p:sp>
        <p:nvSpPr>
          <p:cNvPr id="10" name="Title 9">
            <a:extLst>
              <a:ext uri="{FF2B5EF4-FFF2-40B4-BE49-F238E27FC236}">
                <a16:creationId xmlns:a16="http://schemas.microsoft.com/office/drawing/2014/main" id="{D26B370B-8381-431F-9492-0EA1205113EE}"/>
              </a:ext>
            </a:extLst>
          </p:cNvPr>
          <p:cNvSpPr>
            <a:spLocks noGrp="1"/>
          </p:cNvSpPr>
          <p:nvPr>
            <p:ph type="title"/>
          </p:nvPr>
        </p:nvSpPr>
        <p:spPr/>
        <p:txBody>
          <a:bodyPr/>
          <a:lstStyle/>
          <a:p>
            <a:r>
              <a:rPr lang="en-US"/>
              <a:t>Click to edit Master title style</a:t>
            </a:r>
          </a:p>
        </p:txBody>
      </p:sp>
      <p:sp>
        <p:nvSpPr>
          <p:cNvPr id="12" name="Rectangle 11">
            <a:extLst>
              <a:ext uri="{FF2B5EF4-FFF2-40B4-BE49-F238E27FC236}">
                <a16:creationId xmlns:a16="http://schemas.microsoft.com/office/drawing/2014/main" id="{DCA89085-2231-4A9C-B23C-B199A9DD26C5}"/>
              </a:ext>
            </a:extLst>
          </p:cNvPr>
          <p:cNvSpPr/>
          <p:nvPr/>
        </p:nvSpPr>
        <p:spPr>
          <a:xfrm rot="10800000">
            <a:off x="4693920" y="3396997"/>
            <a:ext cx="749808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41521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9/8/20XX</a:t>
            </a:r>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fld id="{FAEF9944-A4F6-4C59-AEBD-678D6480B8EA}" type="slidenum">
              <a:rPr lang="en-US" dirty="0"/>
              <a:t>‹#›</a:t>
            </a:fld>
            <a:endParaRPr lang="en-US"/>
          </a:p>
        </p:txBody>
      </p:sp>
      <p:sp useBgFill="1">
        <p:nvSpPr>
          <p:cNvPr id="6" name="Rectangle 5">
            <a:extLst>
              <a:ext uri="{FF2B5EF4-FFF2-40B4-BE49-F238E27FC236}">
                <a16:creationId xmlns:a16="http://schemas.microsoft.com/office/drawing/2014/main" id="{94837D5C-EE88-BE2B-5940-6A8E20CAEEC6}"/>
              </a:ext>
              <a:ext uri="{C183D7F6-B498-43B3-948B-1728B52AA6E4}">
                <adec:decorative xmlns:adec="http://schemas.microsoft.com/office/drawing/2017/decorative" val="1"/>
              </a:ext>
            </a:extLst>
          </p:cNvPr>
          <p:cNvSpPr/>
          <p:nvPr userDrawn="1"/>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7D6331A-AE6C-3009-DDD4-1671FF7E0F3D}"/>
              </a:ext>
              <a:ext uri="{C183D7F6-B498-43B3-948B-1728B52AA6E4}">
                <adec:decorative xmlns:adec="http://schemas.microsoft.com/office/drawing/2017/decorative" val="1"/>
              </a:ext>
            </a:extLst>
          </p:cNvPr>
          <p:cNvSpPr/>
          <p:nvPr userDrawn="1"/>
        </p:nvSpPr>
        <p:spPr>
          <a:xfrm>
            <a:off x="0" y="825689"/>
            <a:ext cx="12192000" cy="520173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8D7D28B-DE67-0B99-CDEB-A037FFC568ED}"/>
              </a:ext>
              <a:ext uri="{C183D7F6-B498-43B3-948B-1728B52AA6E4}">
                <adec:decorative xmlns:adec="http://schemas.microsoft.com/office/drawing/2017/decorative" val="1"/>
              </a:ext>
            </a:extLst>
          </p:cNvPr>
          <p:cNvSpPr/>
          <p:nvPr userDrawn="1"/>
        </p:nvSpPr>
        <p:spPr>
          <a:xfrm>
            <a:off x="-1" y="889696"/>
            <a:ext cx="1070775" cy="50777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8B9F3E3-6134-5423-F75E-B36E71A65278}"/>
              </a:ext>
              <a:ext uri="{C183D7F6-B498-43B3-948B-1728B52AA6E4}">
                <adec:decorative xmlns:adec="http://schemas.microsoft.com/office/drawing/2017/decorative" val="1"/>
              </a:ext>
            </a:extLst>
          </p:cNvPr>
          <p:cNvSpPr/>
          <p:nvPr userDrawn="1"/>
        </p:nvSpPr>
        <p:spPr>
          <a:xfrm rot="5400000">
            <a:off x="-236512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B1F677F-A1EC-4CDA-E80E-4B3695465156}"/>
              </a:ext>
              <a:ext uri="{C183D7F6-B498-43B3-948B-1728B52AA6E4}">
                <adec:decorative xmlns:adec="http://schemas.microsoft.com/office/drawing/2017/decorative" val="1"/>
              </a:ext>
            </a:extLst>
          </p:cNvPr>
          <p:cNvSpPr/>
          <p:nvPr userDrawn="1"/>
        </p:nvSpPr>
        <p:spPr>
          <a:xfrm rot="5400000">
            <a:off x="765851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F1E2C06-C49E-A5AA-07A3-D134EFA3D29E}"/>
              </a:ext>
              <a:ext uri="{C183D7F6-B498-43B3-948B-1728B52AA6E4}">
                <adec:decorative xmlns:adec="http://schemas.microsoft.com/office/drawing/2017/decorative" val="1"/>
              </a:ext>
            </a:extLst>
          </p:cNvPr>
          <p:cNvSpPr/>
          <p:nvPr userDrawn="1"/>
        </p:nvSpPr>
        <p:spPr>
          <a:xfrm>
            <a:off x="11119516" y="896046"/>
            <a:ext cx="1070775" cy="50777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2BA39D8-E4F7-CD36-B80A-49D228C0FCA3}"/>
              </a:ext>
              <a:ext uri="{C183D7F6-B498-43B3-948B-1728B52AA6E4}">
                <adec:decorative xmlns:adec="http://schemas.microsoft.com/office/drawing/2017/decorative" val="1"/>
              </a:ext>
            </a:extLst>
          </p:cNvPr>
          <p:cNvSpPr/>
          <p:nvPr userDrawn="1"/>
        </p:nvSpPr>
        <p:spPr>
          <a:xfrm>
            <a:off x="11119516" y="0"/>
            <a:ext cx="1070775" cy="8256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06F4721-4B2C-0638-8409-054F6738EAFD}"/>
              </a:ext>
              <a:ext uri="{C183D7F6-B498-43B3-948B-1728B52AA6E4}">
                <adec:decorative xmlns:adec="http://schemas.microsoft.com/office/drawing/2017/decorative" val="1"/>
              </a:ext>
            </a:extLst>
          </p:cNvPr>
          <p:cNvSpPr/>
          <p:nvPr userDrawn="1"/>
        </p:nvSpPr>
        <p:spPr>
          <a:xfrm>
            <a:off x="11119515" y="6027421"/>
            <a:ext cx="1070775" cy="8305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7894789"/>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7CF41D3-C6B9-4E99-9321-87C4E2168F46}"/>
              </a:ext>
            </a:extLst>
          </p:cNvPr>
          <p:cNvSpPr>
            <a:spLocks noGrp="1"/>
          </p:cNvSpPr>
          <p:nvPr>
            <p:ph type="dt" sz="half" idx="10"/>
          </p:nvPr>
        </p:nvSpPr>
        <p:spPr/>
        <p:txBody>
          <a:bodyPr/>
          <a:lstStyle/>
          <a:p>
            <a:r>
              <a:rPr lang="en-US"/>
              <a:t>9/8/20XX</a:t>
            </a:r>
          </a:p>
        </p:txBody>
      </p:sp>
      <p:sp>
        <p:nvSpPr>
          <p:cNvPr id="6" name="Footer Placeholder 5">
            <a:extLst>
              <a:ext uri="{FF2B5EF4-FFF2-40B4-BE49-F238E27FC236}">
                <a16:creationId xmlns:a16="http://schemas.microsoft.com/office/drawing/2014/main" id="{8B5BC6EB-07B1-46AF-AC33-E998BC6AA433}"/>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73E3A0C1-6562-4819-9E88-4C1378FD5DE4}"/>
              </a:ext>
            </a:extLst>
          </p:cNvPr>
          <p:cNvSpPr>
            <a:spLocks noGrp="1"/>
          </p:cNvSpPr>
          <p:nvPr>
            <p:ph type="sldNum" sz="quarter" idx="12"/>
          </p:nvPr>
        </p:nvSpPr>
        <p:spPr/>
        <p:txBody>
          <a:bodyPr/>
          <a:lstStyle/>
          <a:p>
            <a:fld id="{FAEF9944-A4F6-4C59-AEBD-678D6480B8EA}" type="slidenum">
              <a:rPr lang="en-US" smtClean="0"/>
              <a:pPr/>
              <a:t>‹#›</a:t>
            </a:fld>
            <a:endParaRPr lang="en-US"/>
          </a:p>
        </p:txBody>
      </p:sp>
    </p:spTree>
    <p:extLst>
      <p:ext uri="{BB962C8B-B14F-4D97-AF65-F5344CB8AC3E}">
        <p14:creationId xmlns:p14="http://schemas.microsoft.com/office/powerpoint/2010/main" val="2938225541"/>
      </p:ext>
    </p:extLst>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ACA29BA-0143-49FF-8608-DB1623D99537}"/>
              </a:ext>
            </a:extLst>
          </p:cNvPr>
          <p:cNvSpPr/>
          <p:nvPr/>
        </p:nvSpPr>
        <p:spPr>
          <a:xfrm>
            <a:off x="0" y="0"/>
            <a:ext cx="8248592"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53015" y="640079"/>
            <a:ext cx="2796066" cy="2551751"/>
          </a:xfrm>
        </p:spPr>
        <p:txBody>
          <a:bodyPr anchor="b">
            <a:normAutofit/>
          </a:bodyPr>
          <a:lstStyle>
            <a:lvl1pPr algn="l">
              <a:lnSpc>
                <a:spcPct val="135000"/>
              </a:lnSpc>
              <a:defRPr sz="3200"/>
            </a:lvl1pPr>
          </a:lstStyle>
          <a:p>
            <a:r>
              <a:rPr lang="en-US"/>
              <a:t>Click to edit Master title style</a:t>
            </a:r>
          </a:p>
        </p:txBody>
      </p:sp>
      <p:sp>
        <p:nvSpPr>
          <p:cNvPr id="3" name="Content Placeholder 2"/>
          <p:cNvSpPr>
            <a:spLocks noGrp="1"/>
          </p:cNvSpPr>
          <p:nvPr>
            <p:ph idx="1"/>
          </p:nvPr>
        </p:nvSpPr>
        <p:spPr>
          <a:xfrm>
            <a:off x="638818" y="640078"/>
            <a:ext cx="6969693" cy="5455921"/>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hasCustomPrompt="1"/>
          </p:nvPr>
        </p:nvSpPr>
        <p:spPr>
          <a:xfrm>
            <a:off x="8753015" y="3223803"/>
            <a:ext cx="2796066" cy="2872197"/>
          </a:xfrm>
        </p:spPr>
        <p:txBody>
          <a:bodyPr anchor="t">
            <a:normAutofit/>
          </a:bodyPr>
          <a:lstStyle>
            <a:lvl1pPr marL="0" indent="0">
              <a:spcBef>
                <a:spcPts val="1400"/>
              </a:spcBef>
              <a:buNone/>
              <a:defRPr sz="18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Rectangle 8">
            <a:extLst>
              <a:ext uri="{FF2B5EF4-FFF2-40B4-BE49-F238E27FC236}">
                <a16:creationId xmlns:a16="http://schemas.microsoft.com/office/drawing/2014/main" id="{3010CF18-370D-4E80-AE4C-396FFDFCAE5D}"/>
              </a:ext>
            </a:extLst>
          </p:cNvPr>
          <p:cNvSpPr/>
          <p:nvPr/>
        </p:nvSpPr>
        <p:spPr>
          <a:xfrm rot="5400000">
            <a:off x="485159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9">
            <a:extLst>
              <a:ext uri="{FF2B5EF4-FFF2-40B4-BE49-F238E27FC236}">
                <a16:creationId xmlns:a16="http://schemas.microsoft.com/office/drawing/2014/main" id="{C5EBFE9C-5A22-4462-9C51-E00C03F55C3D}"/>
              </a:ext>
            </a:extLst>
          </p:cNvPr>
          <p:cNvSpPr>
            <a:spLocks noGrp="1"/>
          </p:cNvSpPr>
          <p:nvPr>
            <p:ph type="dt" sz="half" idx="10"/>
          </p:nvPr>
        </p:nvSpPr>
        <p:spPr>
          <a:xfrm>
            <a:off x="8753015" y="6309360"/>
            <a:ext cx="1734207" cy="457200"/>
          </a:xfrm>
        </p:spPr>
        <p:txBody>
          <a:bodyPr/>
          <a:lstStyle>
            <a:lvl1pPr algn="l">
              <a:defRPr/>
            </a:lvl1pPr>
          </a:lstStyle>
          <a:p>
            <a:r>
              <a:rPr lang="en-US"/>
              <a:t>9/8/20XX</a:t>
            </a:r>
          </a:p>
        </p:txBody>
      </p:sp>
      <p:sp>
        <p:nvSpPr>
          <p:cNvPr id="11" name="Footer Placeholder 10">
            <a:extLst>
              <a:ext uri="{FF2B5EF4-FFF2-40B4-BE49-F238E27FC236}">
                <a16:creationId xmlns:a16="http://schemas.microsoft.com/office/drawing/2014/main" id="{2EBBFF2E-AA66-4B76-9139-CB000B5A45D5}"/>
              </a:ext>
            </a:extLst>
          </p:cNvPr>
          <p:cNvSpPr>
            <a:spLocks noGrp="1"/>
          </p:cNvSpPr>
          <p:nvPr>
            <p:ph type="ftr" sz="quarter" idx="11"/>
          </p:nvPr>
        </p:nvSpPr>
        <p:spPr>
          <a:xfrm>
            <a:off x="638818" y="6309360"/>
            <a:ext cx="6993867" cy="457200"/>
          </a:xfrm>
        </p:spPr>
        <p:txBody>
          <a:bodyPr/>
          <a:lstStyle/>
          <a:p>
            <a:r>
              <a:rPr lang="en-US"/>
              <a:t>Presentation Title</a:t>
            </a:r>
          </a:p>
        </p:txBody>
      </p:sp>
      <p:sp>
        <p:nvSpPr>
          <p:cNvPr id="12" name="Slide Number Placeholder 11">
            <a:extLst>
              <a:ext uri="{FF2B5EF4-FFF2-40B4-BE49-F238E27FC236}">
                <a16:creationId xmlns:a16="http://schemas.microsoft.com/office/drawing/2014/main" id="{A44F64C4-BF20-4F6B-B650-57C71C828A68}"/>
              </a:ext>
            </a:extLst>
          </p:cNvPr>
          <p:cNvSpPr>
            <a:spLocks noGrp="1"/>
          </p:cNvSpPr>
          <p:nvPr>
            <p:ph type="sldNum" sz="quarter" idx="12"/>
          </p:nvPr>
        </p:nvSpPr>
        <p:spPr/>
        <p:txBody>
          <a:bodyPr/>
          <a:lstStyle/>
          <a:p>
            <a:fld id="{FAEF9944-A4F6-4C59-AEBD-678D6480B8EA}" type="slidenum">
              <a:rPr lang="en-US" smtClean="0"/>
              <a:pPr/>
              <a:t>‹#›</a:t>
            </a:fld>
            <a:endParaRPr lang="en-US"/>
          </a:p>
        </p:txBody>
      </p:sp>
    </p:spTree>
    <p:extLst>
      <p:ext uri="{BB962C8B-B14F-4D97-AF65-F5344CB8AC3E}">
        <p14:creationId xmlns:p14="http://schemas.microsoft.com/office/powerpoint/2010/main" val="3804140893"/>
      </p:ext>
    </p:extLst>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34996" y="640079"/>
            <a:ext cx="2714085" cy="2695903"/>
          </a:xfrm>
        </p:spPr>
        <p:txBody>
          <a:bodyPr anchor="b">
            <a:noAutofit/>
          </a:bodyPr>
          <a:lstStyle>
            <a:lvl1pPr algn="l">
              <a:lnSpc>
                <a:spcPct val="104000"/>
              </a:lnSpc>
              <a:defRPr sz="3400"/>
            </a:lvl1pPr>
          </a:lstStyle>
          <a:p>
            <a:r>
              <a:rPr lang="en-US"/>
              <a:t>Click to edit Master title style</a:t>
            </a:r>
          </a:p>
        </p:txBody>
      </p:sp>
      <p:sp>
        <p:nvSpPr>
          <p:cNvPr id="3" name="Picture Placeholder 2"/>
          <p:cNvSpPr>
            <a:spLocks noGrp="1" noChangeAspect="1"/>
          </p:cNvSpPr>
          <p:nvPr>
            <p:ph type="pic" idx="1"/>
          </p:nvPr>
        </p:nvSpPr>
        <p:spPr>
          <a:xfrm>
            <a:off x="0" y="0"/>
            <a:ext cx="8248592" cy="6857999"/>
          </a:xfrm>
          <a:solidFill>
            <a:schemeClr val="bg2">
              <a:lumMod val="9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hasCustomPrompt="1"/>
          </p:nvPr>
        </p:nvSpPr>
        <p:spPr>
          <a:xfrm>
            <a:off x="8834996" y="3429000"/>
            <a:ext cx="2714085" cy="2508026"/>
          </a:xfrm>
        </p:spPr>
        <p:txBody>
          <a:bodyPr anchor="t">
            <a:normAutofit/>
          </a:bodyPr>
          <a:lstStyle>
            <a:lvl1pPr marL="0" indent="0">
              <a:spcBef>
                <a:spcPts val="1400"/>
              </a:spcBef>
              <a:buNone/>
              <a:defRPr sz="18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Rectangle 8">
            <a:extLst>
              <a:ext uri="{FF2B5EF4-FFF2-40B4-BE49-F238E27FC236}">
                <a16:creationId xmlns:a16="http://schemas.microsoft.com/office/drawing/2014/main" id="{90949BC8-9ABF-49F6-851C-5DB0B86CA70D}"/>
              </a:ext>
            </a:extLst>
          </p:cNvPr>
          <p:cNvSpPr/>
          <p:nvPr/>
        </p:nvSpPr>
        <p:spPr>
          <a:xfrm rot="5400000">
            <a:off x="485159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04E1EE21-E3FA-4D43-B224-C664959637B0}"/>
              </a:ext>
            </a:extLst>
          </p:cNvPr>
          <p:cNvSpPr>
            <a:spLocks noGrp="1"/>
          </p:cNvSpPr>
          <p:nvPr>
            <p:ph type="dt" sz="half" idx="10"/>
          </p:nvPr>
        </p:nvSpPr>
        <p:spPr>
          <a:xfrm>
            <a:off x="8834997" y="6309360"/>
            <a:ext cx="1645920" cy="457200"/>
          </a:xfrm>
        </p:spPr>
        <p:txBody>
          <a:bodyPr/>
          <a:lstStyle/>
          <a:p>
            <a:r>
              <a:rPr lang="en-US"/>
              <a:t>9/8/20XX</a:t>
            </a:r>
          </a:p>
        </p:txBody>
      </p:sp>
      <p:sp>
        <p:nvSpPr>
          <p:cNvPr id="7" name="Slide Number Placeholder 6">
            <a:extLst>
              <a:ext uri="{FF2B5EF4-FFF2-40B4-BE49-F238E27FC236}">
                <a16:creationId xmlns:a16="http://schemas.microsoft.com/office/drawing/2014/main" id="{A32D7F83-8993-4ED4-9F02-663CC085052F}"/>
              </a:ext>
            </a:extLst>
          </p:cNvPr>
          <p:cNvSpPr>
            <a:spLocks noGrp="1"/>
          </p:cNvSpPr>
          <p:nvPr>
            <p:ph type="sldNum" sz="quarter" idx="12"/>
          </p:nvPr>
        </p:nvSpPr>
        <p:spPr/>
        <p:txBody>
          <a:bodyPr/>
          <a:lstStyle/>
          <a:p>
            <a:fld id="{FAEF9944-A4F6-4C59-AEBD-678D6480B8EA}" type="slidenum">
              <a:rPr lang="en-US" smtClean="0"/>
              <a:pPr/>
              <a:t>‹#›</a:t>
            </a:fld>
            <a:endParaRPr lang="en-US"/>
          </a:p>
        </p:txBody>
      </p:sp>
      <p:sp>
        <p:nvSpPr>
          <p:cNvPr id="6" name="Footer Placeholder 5">
            <a:extLst>
              <a:ext uri="{FF2B5EF4-FFF2-40B4-BE49-F238E27FC236}">
                <a16:creationId xmlns:a16="http://schemas.microsoft.com/office/drawing/2014/main" id="{8E3678B7-E511-4CE1-BEE5-89E959B9BFD6}"/>
              </a:ext>
            </a:extLst>
          </p:cNvPr>
          <p:cNvSpPr>
            <a:spLocks noGrp="1"/>
          </p:cNvSpPr>
          <p:nvPr>
            <p:ph type="ftr" sz="quarter" idx="11"/>
          </p:nvPr>
        </p:nvSpPr>
        <p:spPr>
          <a:xfrm>
            <a:off x="640080" y="6309360"/>
            <a:ext cx="4946592" cy="457200"/>
          </a:xfrm>
        </p:spPr>
        <p:txBody>
          <a:bodyPr/>
          <a:lstStyle>
            <a:lvl1pPr>
              <a:defRPr>
                <a:solidFill>
                  <a:srgbClr val="FFFFFF"/>
                </a:solidFill>
                <a:effectLst>
                  <a:outerShdw blurRad="50800" dist="38100" dir="2700000" algn="tl" rotWithShape="0">
                    <a:prstClr val="black">
                      <a:alpha val="43000"/>
                    </a:prstClr>
                  </a:outerShdw>
                </a:effectLst>
              </a:defRPr>
            </a:lvl1pPr>
          </a:lstStyle>
          <a:p>
            <a:r>
              <a:rPr lang="en-US"/>
              <a:t>Presentation Title</a:t>
            </a:r>
          </a:p>
        </p:txBody>
      </p:sp>
    </p:spTree>
    <p:extLst>
      <p:ext uri="{BB962C8B-B14F-4D97-AF65-F5344CB8AC3E}">
        <p14:creationId xmlns:p14="http://schemas.microsoft.com/office/powerpoint/2010/main" val="13706319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786F82F-1B47-46ED-8EAE-53EF71E59E9A}"/>
              </a:ext>
            </a:extLst>
          </p:cNvPr>
          <p:cNvSpPr/>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42918" y="705113"/>
            <a:ext cx="3411973" cy="5197498"/>
          </a:xfrm>
          <a:prstGeom prst="rect">
            <a:avLst/>
          </a:prstGeom>
        </p:spPr>
        <p:txBody>
          <a:bodyPr vert="horz" lIns="109728" tIns="109728" rIns="109728" bIns="91440" rtlCol="0" anchor="ctr">
            <a:normAutofit/>
          </a:bodyPr>
          <a:lstStyle/>
          <a:p>
            <a:r>
              <a:rPr lang="en-US"/>
              <a:t>Click to edit Master title style</a:t>
            </a:r>
          </a:p>
        </p:txBody>
      </p:sp>
      <p:sp>
        <p:nvSpPr>
          <p:cNvPr id="3" name="Text Placeholder 2"/>
          <p:cNvSpPr>
            <a:spLocks noGrp="1"/>
          </p:cNvSpPr>
          <p:nvPr>
            <p:ph type="body" idx="1"/>
          </p:nvPr>
        </p:nvSpPr>
        <p:spPr>
          <a:xfrm>
            <a:off x="5376671" y="705113"/>
            <a:ext cx="6172412" cy="5197497"/>
          </a:xfrm>
          <a:prstGeom prst="rect">
            <a:avLst/>
          </a:prstGeom>
        </p:spPr>
        <p:txBody>
          <a:bodyPr vert="horz" lIns="109728" tIns="109728" rIns="109728" bIns="9144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42917" y="6309360"/>
            <a:ext cx="3411973" cy="457200"/>
          </a:xfrm>
          <a:prstGeom prst="rect">
            <a:avLst/>
          </a:prstGeom>
        </p:spPr>
        <p:txBody>
          <a:bodyPr vert="horz" lIns="109728" tIns="109728" rIns="109728" bIns="91440" rtlCol="0" anchor="ctr"/>
          <a:lstStyle>
            <a:lvl1pPr algn="l">
              <a:defRPr sz="1200" spc="150" baseline="0">
                <a:solidFill>
                  <a:schemeClr val="tx1">
                    <a:lumMod val="75000"/>
                    <a:lumOff val="25000"/>
                  </a:schemeClr>
                </a:solidFill>
                <a:latin typeface="+mj-lt"/>
              </a:defRPr>
            </a:lvl1pPr>
          </a:lstStyle>
          <a:p>
            <a:r>
              <a:rPr lang="en-US"/>
              <a:t>9/8/20XX</a:t>
            </a:r>
          </a:p>
        </p:txBody>
      </p:sp>
      <p:sp>
        <p:nvSpPr>
          <p:cNvPr id="5" name="Footer Placeholder 4"/>
          <p:cNvSpPr>
            <a:spLocks noGrp="1"/>
          </p:cNvSpPr>
          <p:nvPr>
            <p:ph type="ftr" sz="quarter" idx="3"/>
          </p:nvPr>
        </p:nvSpPr>
        <p:spPr>
          <a:xfrm>
            <a:off x="5376670" y="6309360"/>
            <a:ext cx="4946592" cy="457200"/>
          </a:xfrm>
          <a:prstGeom prst="rect">
            <a:avLst/>
          </a:prstGeom>
        </p:spPr>
        <p:txBody>
          <a:bodyPr vert="horz" lIns="109728" tIns="109728" rIns="109728" bIns="91440" rtlCol="0" anchor="ctr"/>
          <a:lstStyle>
            <a:lvl1pPr algn="l">
              <a:defRPr sz="1200" spc="150" baseline="0">
                <a:solidFill>
                  <a:schemeClr val="tx1">
                    <a:lumMod val="75000"/>
                    <a:lumOff val="25000"/>
                  </a:schemeClr>
                </a:solidFill>
                <a:latin typeface="+mj-lt"/>
              </a:defRPr>
            </a:lvl1pPr>
          </a:lstStyle>
          <a:p>
            <a:r>
              <a:rPr lang="en-US"/>
              <a:t>Presentation Title</a:t>
            </a:r>
          </a:p>
        </p:txBody>
      </p:sp>
      <p:sp>
        <p:nvSpPr>
          <p:cNvPr id="6" name="Slide Number Placeholder 5"/>
          <p:cNvSpPr>
            <a:spLocks noGrp="1"/>
          </p:cNvSpPr>
          <p:nvPr>
            <p:ph type="sldNum" sz="quarter" idx="4"/>
          </p:nvPr>
        </p:nvSpPr>
        <p:spPr>
          <a:xfrm>
            <a:off x="10569202" y="6309360"/>
            <a:ext cx="979879" cy="457200"/>
          </a:xfrm>
          <a:prstGeom prst="rect">
            <a:avLst/>
          </a:prstGeom>
        </p:spPr>
        <p:txBody>
          <a:bodyPr vert="horz" lIns="109728" tIns="109728" rIns="109728" bIns="91440" rtlCol="0" anchor="b"/>
          <a:lstStyle>
            <a:lvl1pPr algn="r">
              <a:defRPr sz="1600" b="1" spc="150" baseline="0">
                <a:solidFill>
                  <a:schemeClr val="tx1">
                    <a:lumMod val="75000"/>
                    <a:lumOff val="25000"/>
                  </a:schemeClr>
                </a:solidFill>
                <a:latin typeface="+mj-lt"/>
              </a:defRPr>
            </a:lvl1pPr>
          </a:lstStyle>
          <a:p>
            <a:fld id="{FAEF9944-A4F6-4C59-AEBD-678D6480B8EA}" type="slidenum">
              <a:rPr lang="en-US" smtClean="0"/>
              <a:pPr/>
              <a:t>‹#›</a:t>
            </a:fld>
            <a:endParaRPr lang="en-US"/>
          </a:p>
        </p:txBody>
      </p:sp>
      <p:sp>
        <p:nvSpPr>
          <p:cNvPr id="21" name="Rectangle 20">
            <a:extLst>
              <a:ext uri="{FF2B5EF4-FFF2-40B4-BE49-F238E27FC236}">
                <a16:creationId xmlns:a16="http://schemas.microsoft.com/office/drawing/2014/main" id="{EF1BAF6F-6275-4646-9C59-331B29B9550F}"/>
              </a:ext>
            </a:extLst>
          </p:cNvPr>
          <p:cNvSpPr/>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754897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704" r:id="rId13"/>
    <p:sldLayoutId id="2147483682" r:id="rId14"/>
    <p:sldLayoutId id="2147483705" r:id="rId15"/>
    <p:sldLayoutId id="2147483706" r:id="rId16"/>
    <p:sldLayoutId id="2147483707" r:id="rId17"/>
  </p:sldLayoutIdLst>
  <p:hf hdr="0" ftr="0" dt="0"/>
  <p:txStyles>
    <p:titleStyle>
      <a:lvl1pPr algn="l" defTabSz="914400" rtl="0" eaLnBrk="1" latinLnBrk="0" hangingPunct="1">
        <a:lnSpc>
          <a:spcPct val="150000"/>
        </a:lnSpc>
        <a:spcBef>
          <a:spcPct val="0"/>
        </a:spcBef>
        <a:buNone/>
        <a:defRPr sz="36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1"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hyperlink" Target="tabor100.org/events" TargetMode="External"/><Relationship Id="rId7" Type="http://schemas.openxmlformats.org/officeDocument/2006/relationships/hyperlink" Target="procurement.opengov.com/portal/seattle/calendar"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hyperlink" Target="public.govdelivery.com/accounts/WADES/subscriber/new" TargetMode="External"/><Relationship Id="rId5" Type="http://schemas.openxmlformats.org/officeDocument/2006/relationships/hyperlink" Target="omwbe.wa.gov/about-omwbe/newsletters" TargetMode="External"/><Relationship Id="rId4" Type="http://schemas.openxmlformats.org/officeDocument/2006/relationships/hyperlink" Target="washingtonapex.or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1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2.xml"/><Relationship Id="rId1" Type="http://schemas.openxmlformats.org/officeDocument/2006/relationships/slideLayout" Target="../slideLayouts/slideLayout1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hyperlink" Target="https://alliancenorthwest.or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9.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17.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xml.rels><?xml version="1.0" encoding="UTF-8" standalone="yes"?>
<Relationships xmlns="http://schemas.openxmlformats.org/package/2006/relationships"><Relationship Id="rId3" Type="http://schemas.openxmlformats.org/officeDocument/2006/relationships/hyperlink" Target="https://ofm.wa.gov/it-systems/accounting-systems/statewide-vendorpayee-services/vendor-payee-registration" TargetMode="External"/><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6.emf"/></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hyperlink" Target="https://apps.des.wa.gov/CSR/login.aspx"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814B6A3-5F3E-4909-8ED5-87FE82492264}"/>
              </a:ext>
            </a:extLst>
          </p:cNvPr>
          <p:cNvSpPr>
            <a:spLocks noGrp="1"/>
          </p:cNvSpPr>
          <p:nvPr>
            <p:ph type="title"/>
          </p:nvPr>
        </p:nvSpPr>
        <p:spPr/>
        <p:txBody>
          <a:bodyPr vert="horz" lIns="109728" tIns="109728" rIns="109728" bIns="91440" rtlCol="0" anchor="ctr">
            <a:noAutofit/>
          </a:bodyPr>
          <a:lstStyle/>
          <a:p>
            <a:r>
              <a:rPr lang="en-US" sz="2200" cap="none" dirty="0"/>
              <a:t>Networking for Contracts: Enhancing Outreach, Research, and Visibility Through Agency Connections</a:t>
            </a:r>
          </a:p>
        </p:txBody>
      </p:sp>
      <p:pic>
        <p:nvPicPr>
          <p:cNvPr id="12" name="Content Placeholder 11" descr="Several images of people working together&#10;&#10;AI-generated content may be incorrect.">
            <a:extLst>
              <a:ext uri="{FF2B5EF4-FFF2-40B4-BE49-F238E27FC236}">
                <a16:creationId xmlns:a16="http://schemas.microsoft.com/office/drawing/2014/main" id="{0CF2E8D0-6911-B5A9-7427-D52E8FCE2E9E}"/>
              </a:ext>
            </a:extLst>
          </p:cNvPr>
          <p:cNvPicPr>
            <a:picLocks noGrp="1" noChangeAspect="1"/>
          </p:cNvPicPr>
          <p:nvPr>
            <p:ph idx="1"/>
          </p:nvPr>
        </p:nvPicPr>
        <p:blipFill>
          <a:blip r:embed="rId3"/>
          <a:stretch>
            <a:fillRect/>
          </a:stretch>
        </p:blipFill>
        <p:spPr>
          <a:xfrm>
            <a:off x="7857647" y="3929063"/>
            <a:ext cx="3220406" cy="2284412"/>
          </a:xfrm>
        </p:spPr>
      </p:pic>
      <p:sp>
        <p:nvSpPr>
          <p:cNvPr id="8" name="TextBox 7">
            <a:extLst>
              <a:ext uri="{FF2B5EF4-FFF2-40B4-BE49-F238E27FC236}">
                <a16:creationId xmlns:a16="http://schemas.microsoft.com/office/drawing/2014/main" id="{89A25599-7B59-1F8B-E71A-F231026A886B}"/>
              </a:ext>
            </a:extLst>
          </p:cNvPr>
          <p:cNvSpPr txBox="1"/>
          <p:nvPr/>
        </p:nvSpPr>
        <p:spPr>
          <a:xfrm>
            <a:off x="6859934" y="18970"/>
            <a:ext cx="5343600" cy="6826249"/>
          </a:xfrm>
          <a:prstGeom prst="rect">
            <a:avLst/>
          </a:prstGeom>
          <a:solidFill>
            <a:schemeClr val="bg1"/>
          </a:solidFill>
        </p:spPr>
        <p:txBody>
          <a:bodyPr wrap="square" rtlCol="0">
            <a:spAutoFit/>
          </a:bodyPr>
          <a:lstStyle/>
          <a:p>
            <a:endParaRPr lang="en-US" dirty="0"/>
          </a:p>
        </p:txBody>
      </p:sp>
      <p:sp>
        <p:nvSpPr>
          <p:cNvPr id="10" name="TextBox 9">
            <a:extLst>
              <a:ext uri="{FF2B5EF4-FFF2-40B4-BE49-F238E27FC236}">
                <a16:creationId xmlns:a16="http://schemas.microsoft.com/office/drawing/2014/main" id="{1BEDEC3B-0023-58D5-55B3-F28DB63C8A67}"/>
              </a:ext>
            </a:extLst>
          </p:cNvPr>
          <p:cNvSpPr txBox="1"/>
          <p:nvPr/>
        </p:nvSpPr>
        <p:spPr>
          <a:xfrm>
            <a:off x="1082351" y="3450369"/>
            <a:ext cx="5715000" cy="3431399"/>
          </a:xfrm>
          <a:prstGeom prst="rect">
            <a:avLst/>
          </a:prstGeom>
          <a:solidFill>
            <a:schemeClr val="bg1"/>
          </a:solidFill>
        </p:spPr>
        <p:txBody>
          <a:bodyPr wrap="square" rtlCol="0">
            <a:spAutoFit/>
          </a:bodyPr>
          <a:lstStyle/>
          <a:p>
            <a:endParaRPr lang="en-US" dirty="0"/>
          </a:p>
        </p:txBody>
      </p:sp>
      <p:pic>
        <p:nvPicPr>
          <p:cNvPr id="5" name="Picture 4" descr="A logo for a company&#10;&#10;AI-generated content may be incorrect.">
            <a:extLst>
              <a:ext uri="{FF2B5EF4-FFF2-40B4-BE49-F238E27FC236}">
                <a16:creationId xmlns:a16="http://schemas.microsoft.com/office/drawing/2014/main" id="{BE4CD878-BD91-1D09-FF77-2C6699E5790D}"/>
              </a:ext>
            </a:extLst>
          </p:cNvPr>
          <p:cNvPicPr>
            <a:picLocks noChangeAspect="1"/>
          </p:cNvPicPr>
          <p:nvPr/>
        </p:nvPicPr>
        <p:blipFill>
          <a:blip r:embed="rId4"/>
          <a:stretch>
            <a:fillRect/>
          </a:stretch>
        </p:blipFill>
        <p:spPr>
          <a:xfrm>
            <a:off x="4194732" y="5260120"/>
            <a:ext cx="1856217" cy="1370511"/>
          </a:xfrm>
          <a:prstGeom prst="rect">
            <a:avLst/>
          </a:prstGeom>
        </p:spPr>
      </p:pic>
      <p:sp>
        <p:nvSpPr>
          <p:cNvPr id="6" name="TextBox 5">
            <a:extLst>
              <a:ext uri="{FF2B5EF4-FFF2-40B4-BE49-F238E27FC236}">
                <a16:creationId xmlns:a16="http://schemas.microsoft.com/office/drawing/2014/main" id="{9D1AB2A6-99C2-51A2-AA1E-F5FC73C59288}"/>
              </a:ext>
            </a:extLst>
          </p:cNvPr>
          <p:cNvSpPr txBox="1"/>
          <p:nvPr/>
        </p:nvSpPr>
        <p:spPr>
          <a:xfrm>
            <a:off x="7384406" y="4851965"/>
            <a:ext cx="4614762" cy="1677382"/>
          </a:xfrm>
          <a:prstGeom prst="rect">
            <a:avLst/>
          </a:prstGeom>
          <a:noFill/>
        </p:spPr>
        <p:txBody>
          <a:bodyPr wrap="square" rtlCol="0">
            <a:spAutoFit/>
          </a:bodyPr>
          <a:lstStyle/>
          <a:p>
            <a:pPr>
              <a:lnSpc>
                <a:spcPct val="150000"/>
              </a:lnSpc>
              <a:spcAft>
                <a:spcPts val="1200"/>
              </a:spcAft>
            </a:pPr>
            <a:r>
              <a:rPr lang="en-US" sz="1400" dirty="0">
                <a:solidFill>
                  <a:srgbClr val="004D86"/>
                </a:solidFill>
              </a:rPr>
              <a:t>Presented by</a:t>
            </a:r>
          </a:p>
          <a:p>
            <a:r>
              <a:rPr lang="en-US" b="1" dirty="0">
                <a:solidFill>
                  <a:srgbClr val="004D86"/>
                </a:solidFill>
              </a:rPr>
              <a:t>Ryan Taylor, President</a:t>
            </a:r>
            <a:br>
              <a:rPr lang="en-US" b="1" dirty="0">
                <a:solidFill>
                  <a:srgbClr val="004D86"/>
                </a:solidFill>
              </a:rPr>
            </a:br>
            <a:r>
              <a:rPr lang="en-US" b="1" dirty="0">
                <a:solidFill>
                  <a:srgbClr val="004D86"/>
                </a:solidFill>
              </a:rPr>
              <a:t>Golden Gift Consulting</a:t>
            </a:r>
          </a:p>
          <a:p>
            <a:endParaRPr lang="en-US" b="1" dirty="0">
              <a:solidFill>
                <a:srgbClr val="004D86"/>
              </a:solidFill>
            </a:endParaRPr>
          </a:p>
          <a:p>
            <a:r>
              <a:rPr lang="en-US" b="1" dirty="0">
                <a:solidFill>
                  <a:srgbClr val="004D86"/>
                </a:solidFill>
              </a:rPr>
              <a:t>March 18, 2026</a:t>
            </a:r>
          </a:p>
        </p:txBody>
      </p:sp>
      <p:pic>
        <p:nvPicPr>
          <p:cNvPr id="3" name="Picture 2" descr="A logo with a letter s&#10;&#10;AI-generated content may be incorrect.">
            <a:extLst>
              <a:ext uri="{FF2B5EF4-FFF2-40B4-BE49-F238E27FC236}">
                <a16:creationId xmlns:a16="http://schemas.microsoft.com/office/drawing/2014/main" id="{F0DF8002-2619-008C-1D65-C606D18CE13F}"/>
              </a:ext>
            </a:extLst>
          </p:cNvPr>
          <p:cNvPicPr>
            <a:picLocks noChangeAspect="1"/>
          </p:cNvPicPr>
          <p:nvPr/>
        </p:nvPicPr>
        <p:blipFill>
          <a:blip r:embed="rId5"/>
          <a:stretch>
            <a:fillRect/>
          </a:stretch>
        </p:blipFill>
        <p:spPr>
          <a:xfrm>
            <a:off x="1319476" y="5690656"/>
            <a:ext cx="2638635" cy="974536"/>
          </a:xfrm>
          <a:prstGeom prst="rect">
            <a:avLst/>
          </a:prstGeom>
        </p:spPr>
      </p:pic>
      <p:sp>
        <p:nvSpPr>
          <p:cNvPr id="9" name="TextBox 8">
            <a:extLst>
              <a:ext uri="{FF2B5EF4-FFF2-40B4-BE49-F238E27FC236}">
                <a16:creationId xmlns:a16="http://schemas.microsoft.com/office/drawing/2014/main" id="{0D6555CD-EF5C-9BCA-544D-9B41ADAAECB6}"/>
              </a:ext>
            </a:extLst>
          </p:cNvPr>
          <p:cNvSpPr txBox="1"/>
          <p:nvPr/>
        </p:nvSpPr>
        <p:spPr>
          <a:xfrm>
            <a:off x="1357231" y="324472"/>
            <a:ext cx="5270500" cy="400110"/>
          </a:xfrm>
          <a:prstGeom prst="rect">
            <a:avLst/>
          </a:prstGeom>
          <a:noFill/>
        </p:spPr>
        <p:txBody>
          <a:bodyPr wrap="square" rtlCol="0">
            <a:spAutoFit/>
          </a:bodyPr>
          <a:lstStyle/>
          <a:p>
            <a:r>
              <a:rPr lang="en-US" sz="2000" i="1" spc="100" dirty="0">
                <a:solidFill>
                  <a:srgbClr val="004D86"/>
                </a:solidFill>
              </a:rPr>
              <a:t>Learn &amp; Grow Workshop Series</a:t>
            </a:r>
          </a:p>
        </p:txBody>
      </p:sp>
      <p:pic>
        <p:nvPicPr>
          <p:cNvPr id="16" name="Picture 15" descr="Several images of people working together&#10;&#10;AI-generated content may be incorrect.">
            <a:extLst>
              <a:ext uri="{FF2B5EF4-FFF2-40B4-BE49-F238E27FC236}">
                <a16:creationId xmlns:a16="http://schemas.microsoft.com/office/drawing/2014/main" id="{49A0A2D2-B724-A728-D495-55EF28E81A3B}"/>
              </a:ext>
            </a:extLst>
          </p:cNvPr>
          <p:cNvPicPr>
            <a:picLocks noChangeAspect="1"/>
          </p:cNvPicPr>
          <p:nvPr/>
        </p:nvPicPr>
        <p:blipFill>
          <a:blip r:embed="rId3"/>
          <a:stretch>
            <a:fillRect/>
          </a:stretch>
        </p:blipFill>
        <p:spPr>
          <a:xfrm>
            <a:off x="7224353" y="512660"/>
            <a:ext cx="4614762" cy="3273504"/>
          </a:xfrm>
          <a:prstGeom prst="rect">
            <a:avLst/>
          </a:prstGeom>
        </p:spPr>
      </p:pic>
      <p:sp>
        <p:nvSpPr>
          <p:cNvPr id="4" name="Slide Number Placeholder 3">
            <a:extLst>
              <a:ext uri="{FF2B5EF4-FFF2-40B4-BE49-F238E27FC236}">
                <a16:creationId xmlns:a16="http://schemas.microsoft.com/office/drawing/2014/main" id="{4B508BB8-ADAA-B12E-4A3B-6D7BFBE3FBBC}"/>
              </a:ext>
            </a:extLst>
          </p:cNvPr>
          <p:cNvSpPr>
            <a:spLocks noGrp="1"/>
          </p:cNvSpPr>
          <p:nvPr>
            <p:ph type="sldNum" sz="quarter" idx="12"/>
          </p:nvPr>
        </p:nvSpPr>
        <p:spPr/>
        <p:txBody>
          <a:bodyPr/>
          <a:lstStyle/>
          <a:p>
            <a:fld id="{FAEF9944-A4F6-4C59-AEBD-678D6480B8EA}" type="slidenum">
              <a:rPr lang="en-US" smtClean="0"/>
              <a:pPr/>
              <a:t>1</a:t>
            </a:fld>
            <a:endParaRPr lang="en-US" dirty="0"/>
          </a:p>
        </p:txBody>
      </p:sp>
    </p:spTree>
    <p:extLst>
      <p:ext uri="{BB962C8B-B14F-4D97-AF65-F5344CB8AC3E}">
        <p14:creationId xmlns:p14="http://schemas.microsoft.com/office/powerpoint/2010/main" val="20814283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89618413-0F6A-4B5A-6896-1ECC10784BE0}"/>
            </a:ext>
          </a:extLst>
        </p:cNvPr>
        <p:cNvGrpSpPr/>
        <p:nvPr/>
      </p:nvGrpSpPr>
      <p:grpSpPr>
        <a:xfrm>
          <a:off x="0" y="0"/>
          <a:ext cx="0" cy="0"/>
          <a:chOff x="0" y="0"/>
          <a:chExt cx="0" cy="0"/>
        </a:xfrm>
      </p:grpSpPr>
      <p:sp>
        <p:nvSpPr>
          <p:cNvPr id="290" name="Rectangle 289">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Rectangle 290">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92" name="Rectangle 291">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3" name="Rectangle 292">
            <a:extLst>
              <a:ext uri="{FF2B5EF4-FFF2-40B4-BE49-F238E27FC236}">
                <a16:creationId xmlns:a16="http://schemas.microsoft.com/office/drawing/2014/main" id="{61363234-E0BA-4476-B051-D8D9FA506B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70645"/>
            <a:ext cx="4062884" cy="63873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Rectangle 293">
            <a:extLst>
              <a:ext uri="{FF2B5EF4-FFF2-40B4-BE49-F238E27FC236}">
                <a16:creationId xmlns:a16="http://schemas.microsoft.com/office/drawing/2014/main" id="{932FF329-3A87-4F66-BA01-91CD63C81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572"/>
            <a:ext cx="4086897" cy="51328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Rectangle 294">
            <a:extLst>
              <a:ext uri="{FF2B5EF4-FFF2-40B4-BE49-F238E27FC236}">
                <a16:creationId xmlns:a16="http://schemas.microsoft.com/office/drawing/2014/main" id="{10C9F0E8-EF8B-43C1-9C77-E9DDAF1A0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59990"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50000"/>
                </a:schemeClr>
              </a:solidFill>
            </a:endParaRPr>
          </a:p>
        </p:txBody>
      </p:sp>
      <p:sp>
        <p:nvSpPr>
          <p:cNvPr id="296" name="Rectangle 295">
            <a:extLst>
              <a:ext uri="{FF2B5EF4-FFF2-40B4-BE49-F238E27FC236}">
                <a16:creationId xmlns:a16="http://schemas.microsoft.com/office/drawing/2014/main" id="{379DC473-98F8-45DF-B136-EC0F0F4C6B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70645"/>
            <a:ext cx="1219200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50000"/>
                </a:schemeClr>
              </a:solidFill>
            </a:endParaRPr>
          </a:p>
        </p:txBody>
      </p:sp>
      <p:sp>
        <p:nvSpPr>
          <p:cNvPr id="297" name="Rectangle 296">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20996" y="534650"/>
            <a:ext cx="8071002" cy="563296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FD33F7-8771-5750-D944-C28AC03B1C69}"/>
              </a:ext>
            </a:extLst>
          </p:cNvPr>
          <p:cNvSpPr>
            <a:spLocks noGrp="1"/>
          </p:cNvSpPr>
          <p:nvPr>
            <p:ph type="title"/>
          </p:nvPr>
        </p:nvSpPr>
        <p:spPr>
          <a:xfrm>
            <a:off x="4642191" y="1005298"/>
            <a:ext cx="6754446" cy="1529897"/>
          </a:xfrm>
        </p:spPr>
        <p:txBody>
          <a:bodyPr vert="horz" lIns="109728" tIns="109728" rIns="109728" bIns="91440" rtlCol="0" anchor="ctr">
            <a:normAutofit/>
          </a:bodyPr>
          <a:lstStyle/>
          <a:p>
            <a:r>
              <a:rPr lang="en-US">
                <a:solidFill>
                  <a:schemeClr val="tx1"/>
                </a:solidFill>
              </a:rPr>
              <a:t>Introduction: Networking Builds Connections</a:t>
            </a:r>
            <a:endParaRPr lang="en-US" dirty="0">
              <a:solidFill>
                <a:schemeClr val="tx1"/>
              </a:solidFill>
            </a:endParaRPr>
          </a:p>
        </p:txBody>
      </p:sp>
      <p:sp>
        <p:nvSpPr>
          <p:cNvPr id="6" name="Content Placeholder 2">
            <a:extLst>
              <a:ext uri="{FF2B5EF4-FFF2-40B4-BE49-F238E27FC236}">
                <a16:creationId xmlns:a16="http://schemas.microsoft.com/office/drawing/2014/main" id="{543D2026-F0E5-7819-6DC3-1480F21087E2}"/>
              </a:ext>
            </a:extLst>
          </p:cNvPr>
          <p:cNvSpPr txBox="1">
            <a:spLocks/>
          </p:cNvSpPr>
          <p:nvPr/>
        </p:nvSpPr>
        <p:spPr>
          <a:xfrm>
            <a:off x="4642191" y="2599200"/>
            <a:ext cx="6906890" cy="3174608"/>
          </a:xfrm>
          <a:prstGeom prst="rect">
            <a:avLst/>
          </a:prstGeom>
        </p:spPr>
        <p:txBody>
          <a:bodyPr vert="horz" lIns="109728" tIns="109728" rIns="109728" bIns="91440" rtlCol="0" anchor="t">
            <a:noAutofit/>
          </a:bodyPr>
          <a:lstStyle>
            <a:lvl1pPr marL="0" indent="0" algn="l" defTabSz="914400" rtl="0" eaLnBrk="1" latinLnBrk="0" hangingPunct="1">
              <a:lnSpc>
                <a:spcPct val="140000"/>
              </a:lnSpc>
              <a:spcBef>
                <a:spcPts val="930"/>
              </a:spcBef>
              <a:buFont typeface="Corbel" panose="020B0503020204020204" pitchFamily="34" charset="0"/>
              <a:buNone/>
              <a:defRPr sz="1800" b="1"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marL="285750" indent="-285750">
              <a:spcAft>
                <a:spcPts val="600"/>
              </a:spcAft>
              <a:buFont typeface="Arial" panose="020B0604020202020204" pitchFamily="34" charset="0"/>
              <a:buChar char="•"/>
            </a:pPr>
            <a:r>
              <a:rPr lang="en-US" b="0" spc="0" dirty="0"/>
              <a:t>Networking can help make your business as visible, establish credibility, and position you for statewide agency work.</a:t>
            </a:r>
            <a:endParaRPr lang="en-US" b="0" spc="0" dirty="0">
              <a:ea typeface="Meiryo"/>
            </a:endParaRPr>
          </a:p>
          <a:p>
            <a:pPr marL="285750" indent="-285750">
              <a:spcAft>
                <a:spcPts val="600"/>
              </a:spcAft>
              <a:buFont typeface="Arial" panose="020B0604020202020204" pitchFamily="34" charset="0"/>
              <a:buChar char="•"/>
            </a:pPr>
            <a:r>
              <a:rPr lang="en-US" b="0" spc="0">
                <a:ea typeface="Meiryo"/>
              </a:rPr>
              <a:t>Introductory meetings, followed up by professional</a:t>
            </a:r>
            <a:r>
              <a:rPr lang="en-US" b="0" spc="0"/>
              <a:t>, informative communication that brings value to agencies </a:t>
            </a:r>
            <a:r>
              <a:rPr lang="en-US" b="0" spc="0" dirty="0"/>
              <a:t>is an organic way to market without a hard sales approach.</a:t>
            </a:r>
            <a:endParaRPr lang="en-US" b="0" spc="0">
              <a:ea typeface="Meiryo"/>
            </a:endParaRPr>
          </a:p>
        </p:txBody>
      </p:sp>
      <p:sp>
        <p:nvSpPr>
          <p:cNvPr id="4" name="Slide Number Placeholder 3">
            <a:extLst>
              <a:ext uri="{FF2B5EF4-FFF2-40B4-BE49-F238E27FC236}">
                <a16:creationId xmlns:a16="http://schemas.microsoft.com/office/drawing/2014/main" id="{D1C79853-2244-2B50-F4C9-74940DF4CDF5}"/>
              </a:ext>
            </a:extLst>
          </p:cNvPr>
          <p:cNvSpPr>
            <a:spLocks noGrp="1"/>
          </p:cNvSpPr>
          <p:nvPr>
            <p:ph type="sldNum" sz="quarter" idx="12"/>
          </p:nvPr>
        </p:nvSpPr>
        <p:spPr>
          <a:xfrm>
            <a:off x="10569202" y="6309360"/>
            <a:ext cx="979879" cy="457200"/>
          </a:xfrm>
        </p:spPr>
        <p:txBody>
          <a:bodyPr vert="horz" lIns="109728" tIns="109728" rIns="109728" bIns="91440" rtlCol="0" anchor="b">
            <a:normAutofit/>
          </a:bodyPr>
          <a:lstStyle/>
          <a:p>
            <a:pPr>
              <a:spcAft>
                <a:spcPts val="600"/>
              </a:spcAft>
            </a:pPr>
            <a:fld id="{FAEF9944-A4F6-4C59-AEBD-678D6480B8EA}" type="slidenum">
              <a:rPr lang="en-US" sz="1600" b="1" smtClean="0"/>
              <a:pPr>
                <a:spcAft>
                  <a:spcPts val="600"/>
                </a:spcAft>
              </a:pPr>
              <a:t>10</a:t>
            </a:fld>
            <a:endParaRPr lang="en-US" sz="1600" b="1" dirty="0"/>
          </a:p>
        </p:txBody>
      </p:sp>
      <p:pic>
        <p:nvPicPr>
          <p:cNvPr id="14" name="Picture 13" descr="Business meeting in café">
            <a:extLst>
              <a:ext uri="{FF2B5EF4-FFF2-40B4-BE49-F238E27FC236}">
                <a16:creationId xmlns:a16="http://schemas.microsoft.com/office/drawing/2014/main" id="{0DBEB293-E66C-382C-64E7-95780FF9195B}"/>
              </a:ext>
            </a:extLst>
          </p:cNvPr>
          <p:cNvPicPr>
            <a:picLocks noChangeAspect="1"/>
          </p:cNvPicPr>
          <p:nvPr/>
        </p:nvPicPr>
        <p:blipFill>
          <a:blip r:embed="rId3"/>
          <a:srcRect/>
          <a:stretch/>
        </p:blipFill>
        <p:spPr>
          <a:xfrm>
            <a:off x="2047" y="576978"/>
            <a:ext cx="4116898" cy="2745107"/>
          </a:xfrm>
          <a:prstGeom prst="rect">
            <a:avLst/>
          </a:prstGeom>
        </p:spPr>
      </p:pic>
    </p:spTree>
    <p:extLst>
      <p:ext uri="{BB962C8B-B14F-4D97-AF65-F5344CB8AC3E}">
        <p14:creationId xmlns:p14="http://schemas.microsoft.com/office/powerpoint/2010/main" val="15913154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B11EA3D0-C006-50C2-428A-52129DC848E0}"/>
            </a:ext>
          </a:extLst>
        </p:cNvPr>
        <p:cNvGrpSpPr/>
        <p:nvPr/>
      </p:nvGrpSpPr>
      <p:grpSpPr>
        <a:xfrm>
          <a:off x="0" y="0"/>
          <a:ext cx="0" cy="0"/>
          <a:chOff x="0" y="0"/>
          <a:chExt cx="0" cy="0"/>
        </a:xfrm>
      </p:grpSpPr>
      <p:sp>
        <p:nvSpPr>
          <p:cNvPr id="183" name="Rectangle 182">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184">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7" name="Rectangle 186">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9" name="Rectangle 188">
            <a:extLst>
              <a:ext uri="{FF2B5EF4-FFF2-40B4-BE49-F238E27FC236}">
                <a16:creationId xmlns:a16="http://schemas.microsoft.com/office/drawing/2014/main" id="{932FF329-3A87-4F66-BA01-91CD63C81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4420926" cy="68381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9" name="Picture 178" descr="Short-haired woman in glasses and suit looking at camera and standing in front of seated colleagues in conference hall">
            <a:extLst>
              <a:ext uri="{FF2B5EF4-FFF2-40B4-BE49-F238E27FC236}">
                <a16:creationId xmlns:a16="http://schemas.microsoft.com/office/drawing/2014/main" id="{6E25AA79-FC21-1D55-B699-9319E0E1DBDB}"/>
              </a:ext>
            </a:extLst>
          </p:cNvPr>
          <p:cNvPicPr>
            <a:picLocks noChangeAspect="1"/>
          </p:cNvPicPr>
          <p:nvPr/>
        </p:nvPicPr>
        <p:blipFill>
          <a:blip r:embed="rId3"/>
          <a:srcRect l="22426" r="22426"/>
          <a:stretch/>
        </p:blipFill>
        <p:spPr>
          <a:xfrm>
            <a:off x="20" y="719747"/>
            <a:ext cx="4458058" cy="5389675"/>
          </a:xfrm>
          <a:prstGeom prst="rect">
            <a:avLst/>
          </a:prstGeom>
        </p:spPr>
      </p:pic>
      <p:sp>
        <p:nvSpPr>
          <p:cNvPr id="191" name="Rectangle 190">
            <a:extLst>
              <a:ext uri="{FF2B5EF4-FFF2-40B4-BE49-F238E27FC236}">
                <a16:creationId xmlns:a16="http://schemas.microsoft.com/office/drawing/2014/main" id="{BCF4857D-F003-4CA1-82AB-00900B100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146359"/>
            <a:ext cx="4426072" cy="71164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26076" y="748578"/>
            <a:ext cx="7765922" cy="541903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DF97A2-6E36-CA36-021A-4A0E64E12C46}"/>
              </a:ext>
            </a:extLst>
          </p:cNvPr>
          <p:cNvSpPr>
            <a:spLocks noGrp="1"/>
          </p:cNvSpPr>
          <p:nvPr>
            <p:ph type="title"/>
          </p:nvPr>
        </p:nvSpPr>
        <p:spPr>
          <a:xfrm>
            <a:off x="4919472" y="1056362"/>
            <a:ext cx="6627226" cy="1154102"/>
          </a:xfrm>
        </p:spPr>
        <p:txBody>
          <a:bodyPr vert="horz" lIns="109728" tIns="109728" rIns="109728" bIns="91440" rtlCol="0" anchor="ctr">
            <a:normAutofit fontScale="90000"/>
          </a:bodyPr>
          <a:lstStyle/>
          <a:p>
            <a:pPr>
              <a:lnSpc>
                <a:spcPct val="140000"/>
              </a:lnSpc>
            </a:pPr>
            <a:r>
              <a:rPr lang="en-US" dirty="0">
                <a:solidFill>
                  <a:schemeClr val="tx1">
                    <a:lumMod val="75000"/>
                    <a:lumOff val="25000"/>
                  </a:schemeClr>
                </a:solidFill>
              </a:rPr>
              <a:t>Industry and Agency Events: Getting in the Room</a:t>
            </a:r>
          </a:p>
        </p:txBody>
      </p:sp>
      <p:sp>
        <p:nvSpPr>
          <p:cNvPr id="195" name="Rectangle 194">
            <a:extLst>
              <a:ext uri="{FF2B5EF4-FFF2-40B4-BE49-F238E27FC236}">
                <a16:creationId xmlns:a16="http://schemas.microsoft.com/office/drawing/2014/main" id="{5E6738EB-6FF0-4AF9-8462-57F4494B8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8774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2">
            <a:extLst>
              <a:ext uri="{FF2B5EF4-FFF2-40B4-BE49-F238E27FC236}">
                <a16:creationId xmlns:a16="http://schemas.microsoft.com/office/drawing/2014/main" id="{9497AD8C-CCE1-5CF5-85DD-6DC91F2127DB}"/>
              </a:ext>
            </a:extLst>
          </p:cNvPr>
          <p:cNvSpPr>
            <a:spLocks noGrp="1" noChangeArrowheads="1"/>
          </p:cNvSpPr>
          <p:nvPr>
            <p:ph sz="quarter" idx="17"/>
          </p:nvPr>
        </p:nvSpPr>
        <p:spPr bwMode="auto">
          <a:xfrm>
            <a:off x="4921857" y="2268656"/>
            <a:ext cx="6627226" cy="350593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109728" tIns="109728" rIns="109728" bIns="91440" numCol="1" rtlCol="0" anchor="t"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85750" indent="-285750">
              <a:spcAft>
                <a:spcPts val="600"/>
              </a:spcAft>
              <a:buFont typeface="Arial" panose="020B0604020202020204" pitchFamily="34" charset="0"/>
              <a:buChar char="•"/>
            </a:pPr>
            <a:r>
              <a:rPr lang="en-US" sz="2200" b="0" spc="0" dirty="0">
                <a:solidFill>
                  <a:schemeClr val="tx1">
                    <a:lumMod val="75000"/>
                    <a:lumOff val="25000"/>
                  </a:schemeClr>
                </a:solidFill>
                <a:latin typeface="+mn-lt"/>
              </a:rPr>
              <a:t>Conferences and small business events are one avenue for agency buyers and procurement officers to build professional networks and meet vendors.</a:t>
            </a:r>
          </a:p>
          <a:p>
            <a:pPr marL="285750" indent="-285750">
              <a:spcAft>
                <a:spcPts val="600"/>
              </a:spcAft>
              <a:buFont typeface="Arial" panose="020B0604020202020204" pitchFamily="34" charset="0"/>
              <a:buChar char="•"/>
            </a:pPr>
            <a:r>
              <a:rPr lang="en-US" sz="2200" b="0" spc="0" dirty="0">
                <a:solidFill>
                  <a:schemeClr val="tx1">
                    <a:lumMod val="75000"/>
                    <a:lumOff val="25000"/>
                  </a:schemeClr>
                </a:solidFill>
                <a:latin typeface="+mn-lt"/>
              </a:rPr>
              <a:t>State agencies also host their own outreach events to connect directly with qualified vendors. </a:t>
            </a:r>
          </a:p>
        </p:txBody>
      </p:sp>
      <p:sp>
        <p:nvSpPr>
          <p:cNvPr id="197" name="Rectangle 196">
            <a:extLst>
              <a:ext uri="{FF2B5EF4-FFF2-40B4-BE49-F238E27FC236}">
                <a16:creationId xmlns:a16="http://schemas.microsoft.com/office/drawing/2014/main" id="{DB791336-FCAA-4174-9303-B3F37486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94069" y="6167615"/>
            <a:ext cx="7794882"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a:extLst>
              <a:ext uri="{FF2B5EF4-FFF2-40B4-BE49-F238E27FC236}">
                <a16:creationId xmlns:a16="http://schemas.microsoft.com/office/drawing/2014/main" id="{CA212158-300D-44D0-9CCE-472C3F669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a:extLst>
              <a:ext uri="{FF2B5EF4-FFF2-40B4-BE49-F238E27FC236}">
                <a16:creationId xmlns:a16="http://schemas.microsoft.com/office/drawing/2014/main" id="{988521F4-D44A-42C5-9BDB-5CA255540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FE8E452B-C455-2128-F6F6-0FAC1511E303}"/>
              </a:ext>
            </a:extLst>
          </p:cNvPr>
          <p:cNvSpPr>
            <a:spLocks noGrp="1"/>
          </p:cNvSpPr>
          <p:nvPr>
            <p:ph type="sldNum" sz="quarter" idx="12"/>
          </p:nvPr>
        </p:nvSpPr>
        <p:spPr>
          <a:xfrm>
            <a:off x="10569202" y="6309360"/>
            <a:ext cx="979879" cy="457200"/>
          </a:xfrm>
        </p:spPr>
        <p:txBody>
          <a:bodyPr vert="horz" lIns="109728" tIns="109728" rIns="109728" bIns="91440" rtlCol="0" anchor="b">
            <a:normAutofit/>
          </a:bodyPr>
          <a:lstStyle/>
          <a:p>
            <a:pPr>
              <a:spcAft>
                <a:spcPts val="600"/>
              </a:spcAft>
            </a:pPr>
            <a:fld id="{FAEF9944-A4F6-4C59-AEBD-678D6480B8EA}" type="slidenum">
              <a:rPr lang="en-US" sz="1600" b="1" smtClean="0"/>
              <a:pPr>
                <a:spcAft>
                  <a:spcPts val="600"/>
                </a:spcAft>
              </a:pPr>
              <a:t>11</a:t>
            </a:fld>
            <a:endParaRPr lang="en-US" sz="1600" b="1"/>
          </a:p>
        </p:txBody>
      </p:sp>
    </p:spTree>
    <p:extLst>
      <p:ext uri="{BB962C8B-B14F-4D97-AF65-F5344CB8AC3E}">
        <p14:creationId xmlns:p14="http://schemas.microsoft.com/office/powerpoint/2010/main" val="31509320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96D207F6-8F14-9316-02D6-85E3CA2CEC17}"/>
            </a:ext>
          </a:extLst>
        </p:cNvPr>
        <p:cNvGrpSpPr/>
        <p:nvPr/>
      </p:nvGrpSpPr>
      <p:grpSpPr>
        <a:xfrm>
          <a:off x="0" y="0"/>
          <a:ext cx="0" cy="0"/>
          <a:chOff x="0" y="0"/>
          <a:chExt cx="0" cy="0"/>
        </a:xfrm>
      </p:grpSpPr>
      <p:sp>
        <p:nvSpPr>
          <p:cNvPr id="90" name="Rectangle 89">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4" name="Rectangle 93">
            <a:extLst>
              <a:ext uri="{FF2B5EF4-FFF2-40B4-BE49-F238E27FC236}">
                <a16:creationId xmlns:a16="http://schemas.microsoft.com/office/drawing/2014/main" id="{72526924-84D3-45FB-A5FE-62D8FCBF5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5C2A6256-1DD0-4E4B-A8B3-9A711B4DBE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8768" y="2130218"/>
            <a:ext cx="11153231"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41760540-185E-4652-BFD2-9B362EF3B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6641"/>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98E742-AAA1-5ABF-561D-785934669ED2}"/>
              </a:ext>
            </a:extLst>
          </p:cNvPr>
          <p:cNvSpPr>
            <a:spLocks noGrp="1"/>
          </p:cNvSpPr>
          <p:nvPr>
            <p:ph type="title" idx="4294967295"/>
          </p:nvPr>
        </p:nvSpPr>
        <p:spPr>
          <a:xfrm>
            <a:off x="1535371" y="1044054"/>
            <a:ext cx="10013709" cy="1030360"/>
          </a:xfrm>
        </p:spPr>
        <p:txBody>
          <a:bodyPr vert="horz" lIns="109728" tIns="109728" rIns="109728" bIns="91440" rtlCol="0" anchor="ctr">
            <a:normAutofit/>
          </a:bodyPr>
          <a:lstStyle/>
          <a:p>
            <a:pPr>
              <a:lnSpc>
                <a:spcPct val="140000"/>
              </a:lnSpc>
            </a:pPr>
            <a:r>
              <a:rPr lang="en-US" sz="2800">
                <a:solidFill>
                  <a:schemeClr val="bg1"/>
                </a:solidFill>
              </a:rPr>
              <a:t>Industry and Agency Events: Staying Notified</a:t>
            </a:r>
          </a:p>
        </p:txBody>
      </p:sp>
      <p:sp>
        <p:nvSpPr>
          <p:cNvPr id="100" name="Rectangle 99">
            <a:extLst>
              <a:ext uri="{FF2B5EF4-FFF2-40B4-BE49-F238E27FC236}">
                <a16:creationId xmlns:a16="http://schemas.microsoft.com/office/drawing/2014/main" id="{729789F4-85C1-41A0-83EB-992E22210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962423"/>
            <a:ext cx="1006766"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9D9D367D-6DD2-4A7C-8918-0DCAC2975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2">
            <a:extLst>
              <a:ext uri="{FF2B5EF4-FFF2-40B4-BE49-F238E27FC236}">
                <a16:creationId xmlns:a16="http://schemas.microsoft.com/office/drawing/2014/main" id="{58997315-423E-D48D-CE1F-2005E6732BFC}"/>
              </a:ext>
            </a:extLst>
          </p:cNvPr>
          <p:cNvSpPr>
            <a:spLocks noGrp="1" noChangeArrowheads="1"/>
          </p:cNvSpPr>
          <p:nvPr>
            <p:ph sz="quarter" idx="4294967295"/>
          </p:nvPr>
        </p:nvSpPr>
        <p:spPr bwMode="auto">
          <a:xfrm>
            <a:off x="1535371" y="2300160"/>
            <a:ext cx="9935571" cy="426573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109728" tIns="109728" rIns="109728" bIns="91440" numCol="1" rtlCol="0" anchor="t" anchorCtr="0" compatLnSpc="1">
            <a:prstTxWarp prst="textNoShape">
              <a:avLst/>
            </a:prstTxWarp>
            <a:normAutofit fontScale="92500" lnSpcReduction="20000"/>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7938" eaLnBrk="1" hangingPunct="1">
              <a:lnSpc>
                <a:spcPct val="130000"/>
              </a:lnSpc>
              <a:spcBef>
                <a:spcPts val="930"/>
              </a:spcBef>
              <a:buFont typeface="Corbel" panose="020B0503020204020204" pitchFamily="34" charset="0"/>
              <a:buNone/>
            </a:pPr>
            <a:r>
              <a:rPr lang="en-US" b="0" spc="0" dirty="0">
                <a:solidFill>
                  <a:schemeClr val="tx1">
                    <a:lumMod val="75000"/>
                    <a:lumOff val="25000"/>
                  </a:schemeClr>
                </a:solidFill>
                <a:latin typeface="+mn-lt"/>
              </a:rPr>
              <a:t>Find calendars and subscribe to newsletters and event alerts to stay informed about upcoming networking opportunities. Examples:</a:t>
            </a:r>
          </a:p>
          <a:p>
            <a:pPr marL="342900" indent="-342900" eaLnBrk="1" hangingPunct="1">
              <a:lnSpc>
                <a:spcPct val="130000"/>
              </a:lnSpc>
              <a:spcBef>
                <a:spcPts val="930"/>
              </a:spcBef>
              <a:buFont typeface="Corbel" panose="020B0503020204020204" pitchFamily="34" charset="0"/>
              <a:buChar char="•"/>
            </a:pPr>
            <a:r>
              <a:rPr lang="en-US" spc="0" dirty="0">
                <a:solidFill>
                  <a:schemeClr val="tx1">
                    <a:lumMod val="75000"/>
                    <a:lumOff val="25000"/>
                  </a:schemeClr>
                </a:solidFill>
                <a:latin typeface="+mn-lt"/>
              </a:rPr>
              <a:t>Tabor 100 </a:t>
            </a:r>
            <a:r>
              <a:rPr lang="en-US" b="0" spc="0" dirty="0">
                <a:solidFill>
                  <a:schemeClr val="tx1">
                    <a:lumMod val="75000"/>
                    <a:lumOff val="25000"/>
                  </a:schemeClr>
                </a:solidFill>
                <a:latin typeface="+mn-lt"/>
              </a:rPr>
              <a:t>events calendar: </a:t>
            </a:r>
            <a:r>
              <a:rPr lang="en-US" b="0" spc="0" dirty="0">
                <a:solidFill>
                  <a:schemeClr val="tx1">
                    <a:lumMod val="75000"/>
                    <a:lumOff val="25000"/>
                  </a:schemeClr>
                </a:solidFill>
                <a:latin typeface="+mn-lt"/>
                <a:hlinkClick r:id="rId3"/>
              </a:rPr>
              <a:t>tabor100.org/events</a:t>
            </a:r>
            <a:endParaRPr lang="en-US" b="0" spc="0" dirty="0">
              <a:solidFill>
                <a:schemeClr val="tx1">
                  <a:lumMod val="75000"/>
                  <a:lumOff val="25000"/>
                </a:schemeClr>
              </a:solidFill>
              <a:latin typeface="+mn-lt"/>
            </a:endParaRPr>
          </a:p>
          <a:p>
            <a:pPr marL="342900" indent="-342900" eaLnBrk="1" hangingPunct="1">
              <a:lnSpc>
                <a:spcPct val="130000"/>
              </a:lnSpc>
              <a:spcBef>
                <a:spcPts val="930"/>
              </a:spcBef>
              <a:buFont typeface="Corbel" panose="020B0503020204020204" pitchFamily="34" charset="0"/>
              <a:buChar char="•"/>
            </a:pPr>
            <a:r>
              <a:rPr lang="en-US" spc="0" dirty="0">
                <a:solidFill>
                  <a:schemeClr val="tx1">
                    <a:lumMod val="75000"/>
                    <a:lumOff val="25000"/>
                  </a:schemeClr>
                </a:solidFill>
                <a:latin typeface="+mn-lt"/>
              </a:rPr>
              <a:t>Washington APEX Accelerator </a:t>
            </a:r>
            <a:r>
              <a:rPr lang="en-US" b="0" spc="0" dirty="0">
                <a:solidFill>
                  <a:schemeClr val="tx1">
                    <a:lumMod val="75000"/>
                    <a:lumOff val="25000"/>
                  </a:schemeClr>
                </a:solidFill>
                <a:latin typeface="+mn-lt"/>
              </a:rPr>
              <a:t>free government contracting workshops: </a:t>
            </a:r>
            <a:r>
              <a:rPr lang="en-US" b="0" spc="0" dirty="0">
                <a:solidFill>
                  <a:schemeClr val="tx1">
                    <a:lumMod val="75000"/>
                    <a:lumOff val="25000"/>
                  </a:schemeClr>
                </a:solidFill>
                <a:latin typeface="+mn-lt"/>
                <a:hlinkClick r:id="rId4"/>
              </a:rPr>
              <a:t>washingtonapex.org</a:t>
            </a:r>
            <a:endParaRPr lang="en-US" b="0" spc="0" dirty="0">
              <a:solidFill>
                <a:schemeClr val="tx1">
                  <a:lumMod val="75000"/>
                  <a:lumOff val="25000"/>
                </a:schemeClr>
              </a:solidFill>
              <a:latin typeface="+mn-lt"/>
            </a:endParaRPr>
          </a:p>
          <a:p>
            <a:pPr marL="342900" indent="-342900" eaLnBrk="1" hangingPunct="1">
              <a:lnSpc>
                <a:spcPct val="130000"/>
              </a:lnSpc>
              <a:spcBef>
                <a:spcPts val="930"/>
              </a:spcBef>
              <a:buFont typeface="Corbel" panose="020B0503020204020204" pitchFamily="34" charset="0"/>
              <a:buChar char="•"/>
            </a:pPr>
            <a:r>
              <a:rPr lang="en-US" spc="0" dirty="0">
                <a:solidFill>
                  <a:schemeClr val="tx1">
                    <a:lumMod val="75000"/>
                    <a:lumOff val="25000"/>
                  </a:schemeClr>
                </a:solidFill>
                <a:latin typeface="+mn-lt"/>
              </a:rPr>
              <a:t>OMWBE </a:t>
            </a:r>
            <a:r>
              <a:rPr lang="en-US" b="0" spc="0" dirty="0">
                <a:solidFill>
                  <a:schemeClr val="tx1">
                    <a:lumMod val="75000"/>
                    <a:lumOff val="25000"/>
                  </a:schemeClr>
                </a:solidFill>
                <a:latin typeface="+mn-lt"/>
              </a:rPr>
              <a:t>newsletter and certification events: </a:t>
            </a:r>
            <a:r>
              <a:rPr lang="en-US" b="0" spc="0" dirty="0">
                <a:solidFill>
                  <a:schemeClr val="tx1">
                    <a:lumMod val="75000"/>
                    <a:lumOff val="25000"/>
                  </a:schemeClr>
                </a:solidFill>
                <a:latin typeface="+mn-lt"/>
                <a:hlinkClick r:id="rId5"/>
              </a:rPr>
              <a:t>omwbe.wa.gov/about-</a:t>
            </a:r>
            <a:r>
              <a:rPr lang="en-US" b="0" spc="0" dirty="0" err="1">
                <a:solidFill>
                  <a:schemeClr val="tx1">
                    <a:lumMod val="75000"/>
                    <a:lumOff val="25000"/>
                  </a:schemeClr>
                </a:solidFill>
                <a:latin typeface="+mn-lt"/>
                <a:hlinkClick r:id="rId5"/>
              </a:rPr>
              <a:t>omwbe</a:t>
            </a:r>
            <a:r>
              <a:rPr lang="en-US" b="0" spc="0" dirty="0">
                <a:solidFill>
                  <a:schemeClr val="tx1">
                    <a:lumMod val="75000"/>
                    <a:lumOff val="25000"/>
                  </a:schemeClr>
                </a:solidFill>
                <a:latin typeface="+mn-lt"/>
                <a:hlinkClick r:id="rId5"/>
              </a:rPr>
              <a:t>/newsletters</a:t>
            </a:r>
            <a:endParaRPr lang="en-US" b="0" spc="0" dirty="0">
              <a:solidFill>
                <a:schemeClr val="tx1">
                  <a:lumMod val="75000"/>
                  <a:lumOff val="25000"/>
                </a:schemeClr>
              </a:solidFill>
              <a:latin typeface="+mn-lt"/>
            </a:endParaRPr>
          </a:p>
          <a:p>
            <a:pPr marL="342900" indent="-342900" eaLnBrk="1" hangingPunct="1">
              <a:lnSpc>
                <a:spcPct val="130000"/>
              </a:lnSpc>
              <a:spcBef>
                <a:spcPts val="930"/>
              </a:spcBef>
              <a:buFont typeface="Corbel" panose="020B0503020204020204" pitchFamily="34" charset="0"/>
              <a:buChar char="•"/>
            </a:pPr>
            <a:r>
              <a:rPr lang="en-US" spc="0" dirty="0">
                <a:solidFill>
                  <a:schemeClr val="tx1">
                    <a:lumMod val="75000"/>
                    <a:lumOff val="25000"/>
                  </a:schemeClr>
                </a:solidFill>
                <a:latin typeface="+mn-lt"/>
              </a:rPr>
              <a:t>DES </a:t>
            </a:r>
            <a:r>
              <a:rPr lang="en-US" b="0" spc="0" dirty="0">
                <a:solidFill>
                  <a:schemeClr val="tx1">
                    <a:lumMod val="75000"/>
                    <a:lumOff val="25000"/>
                  </a:schemeClr>
                </a:solidFill>
                <a:latin typeface="+mn-lt"/>
              </a:rPr>
              <a:t>updates, news, and procurement notifications: </a:t>
            </a:r>
            <a:r>
              <a:rPr lang="en-US" b="0" spc="0" dirty="0">
                <a:solidFill>
                  <a:schemeClr val="tx1">
                    <a:lumMod val="75000"/>
                    <a:lumOff val="25000"/>
                  </a:schemeClr>
                </a:solidFill>
                <a:latin typeface="+mn-lt"/>
                <a:hlinkClick r:id="rId6"/>
              </a:rPr>
              <a:t>public.govdelivery.com/accounts/WADES/subscriber/new</a:t>
            </a:r>
            <a:endParaRPr lang="en-US" b="0" spc="0" dirty="0">
              <a:solidFill>
                <a:schemeClr val="tx1">
                  <a:lumMod val="75000"/>
                  <a:lumOff val="25000"/>
                </a:schemeClr>
              </a:solidFill>
              <a:latin typeface="+mn-lt"/>
            </a:endParaRPr>
          </a:p>
          <a:p>
            <a:pPr marL="342900" indent="-342900" eaLnBrk="1" hangingPunct="1">
              <a:lnSpc>
                <a:spcPct val="130000"/>
              </a:lnSpc>
              <a:spcBef>
                <a:spcPts val="930"/>
              </a:spcBef>
              <a:buFont typeface="Corbel" panose="020B0503020204020204" pitchFamily="34" charset="0"/>
              <a:buChar char="•"/>
            </a:pPr>
            <a:r>
              <a:rPr lang="en-US" spc="0" dirty="0">
                <a:solidFill>
                  <a:schemeClr val="tx1">
                    <a:lumMod val="75000"/>
                    <a:lumOff val="25000"/>
                  </a:schemeClr>
                </a:solidFill>
                <a:latin typeface="+mn-lt"/>
              </a:rPr>
              <a:t>City of Seattle </a:t>
            </a:r>
            <a:r>
              <a:rPr lang="en-US" b="0" spc="0" dirty="0">
                <a:solidFill>
                  <a:schemeClr val="tx1">
                    <a:lumMod val="75000"/>
                    <a:lumOff val="25000"/>
                  </a:schemeClr>
                </a:solidFill>
                <a:latin typeface="+mn-lt"/>
              </a:rPr>
              <a:t>procurement calendar: </a:t>
            </a:r>
            <a:r>
              <a:rPr lang="en-US" b="0" spc="0" dirty="0">
                <a:solidFill>
                  <a:schemeClr val="tx1">
                    <a:lumMod val="75000"/>
                    <a:lumOff val="25000"/>
                  </a:schemeClr>
                </a:solidFill>
                <a:latin typeface="+mn-lt"/>
                <a:hlinkClick r:id="rId7"/>
              </a:rPr>
              <a:t>procurement.opengov.com/portal/</a:t>
            </a:r>
            <a:r>
              <a:rPr lang="en-US" b="0" spc="0" dirty="0" err="1">
                <a:solidFill>
                  <a:schemeClr val="tx1">
                    <a:lumMod val="75000"/>
                    <a:lumOff val="25000"/>
                  </a:schemeClr>
                </a:solidFill>
                <a:latin typeface="+mn-lt"/>
                <a:hlinkClick r:id="rId7"/>
              </a:rPr>
              <a:t>seattle</a:t>
            </a:r>
            <a:r>
              <a:rPr lang="en-US" b="0" spc="0" dirty="0">
                <a:solidFill>
                  <a:schemeClr val="tx1">
                    <a:lumMod val="75000"/>
                    <a:lumOff val="25000"/>
                  </a:schemeClr>
                </a:solidFill>
                <a:latin typeface="+mn-lt"/>
                <a:hlinkClick r:id="rId7"/>
              </a:rPr>
              <a:t>/calendar</a:t>
            </a:r>
            <a:endParaRPr lang="en-US" b="0" spc="0" dirty="0">
              <a:solidFill>
                <a:schemeClr val="tx1">
                  <a:lumMod val="75000"/>
                  <a:lumOff val="25000"/>
                </a:schemeClr>
              </a:solidFill>
              <a:latin typeface="+mn-lt"/>
            </a:endParaRPr>
          </a:p>
          <a:p>
            <a:pPr marL="342900" indent="-342900" eaLnBrk="1" hangingPunct="1">
              <a:lnSpc>
                <a:spcPct val="130000"/>
              </a:lnSpc>
              <a:spcBef>
                <a:spcPts val="930"/>
              </a:spcBef>
              <a:buFont typeface="Corbel" panose="020B0503020204020204" pitchFamily="34" charset="0"/>
              <a:buChar char="•"/>
            </a:pPr>
            <a:r>
              <a:rPr lang="en-US" b="0" spc="0" dirty="0">
                <a:solidFill>
                  <a:schemeClr val="tx1">
                    <a:lumMod val="75000"/>
                    <a:lumOff val="25000"/>
                  </a:schemeClr>
                </a:solidFill>
                <a:latin typeface="+mn-lt"/>
              </a:rPr>
              <a:t>For more resources, see this session’s worksheet.</a:t>
            </a:r>
          </a:p>
        </p:txBody>
      </p:sp>
      <p:sp>
        <p:nvSpPr>
          <p:cNvPr id="4" name="Slide Number Placeholder 3">
            <a:extLst>
              <a:ext uri="{FF2B5EF4-FFF2-40B4-BE49-F238E27FC236}">
                <a16:creationId xmlns:a16="http://schemas.microsoft.com/office/drawing/2014/main" id="{4D42C891-1EB5-58E4-4A35-A851811173C9}"/>
              </a:ext>
            </a:extLst>
          </p:cNvPr>
          <p:cNvSpPr>
            <a:spLocks noGrp="1"/>
          </p:cNvSpPr>
          <p:nvPr>
            <p:ph type="sldNum" sz="quarter" idx="12"/>
          </p:nvPr>
        </p:nvSpPr>
        <p:spPr>
          <a:xfrm>
            <a:off x="10569202" y="6309360"/>
            <a:ext cx="979879" cy="457200"/>
          </a:xfrm>
        </p:spPr>
        <p:txBody>
          <a:bodyPr vert="horz" lIns="109728" tIns="109728" rIns="109728" bIns="91440" rtlCol="0" anchor="b">
            <a:normAutofit/>
          </a:bodyPr>
          <a:lstStyle/>
          <a:p>
            <a:pPr>
              <a:spcAft>
                <a:spcPts val="600"/>
              </a:spcAft>
            </a:pPr>
            <a:fld id="{FAEF9944-A4F6-4C59-AEBD-678D6480B8EA}" type="slidenum">
              <a:rPr lang="en-US" smtClean="0"/>
              <a:pPr>
                <a:spcAft>
                  <a:spcPts val="600"/>
                </a:spcAft>
              </a:pPr>
              <a:t>12</a:t>
            </a:fld>
            <a:endParaRPr lang="en-US"/>
          </a:p>
        </p:txBody>
      </p:sp>
    </p:spTree>
    <p:extLst>
      <p:ext uri="{BB962C8B-B14F-4D97-AF65-F5344CB8AC3E}">
        <p14:creationId xmlns:p14="http://schemas.microsoft.com/office/powerpoint/2010/main" val="34860706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8CE150F8-29A4-A2DC-634E-EF644E061EE2}"/>
            </a:ext>
          </a:extLst>
        </p:cNvPr>
        <p:cNvGrpSpPr/>
        <p:nvPr/>
      </p:nvGrpSpPr>
      <p:grpSpPr>
        <a:xfrm>
          <a:off x="0" y="0"/>
          <a:ext cx="0" cy="0"/>
          <a:chOff x="0" y="0"/>
          <a:chExt cx="0" cy="0"/>
        </a:xfrm>
      </p:grpSpPr>
      <p:sp>
        <p:nvSpPr>
          <p:cNvPr id="28" name="Rectangle 27">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1" name="Rectangle 30">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932FF329-3A87-4F66-BA01-91CD63C81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4420926" cy="68381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Hands writing in notebook">
            <a:extLst>
              <a:ext uri="{FF2B5EF4-FFF2-40B4-BE49-F238E27FC236}">
                <a16:creationId xmlns:a16="http://schemas.microsoft.com/office/drawing/2014/main" id="{78494EB2-2F05-522D-4DD6-1B437F726468}"/>
              </a:ext>
            </a:extLst>
          </p:cNvPr>
          <p:cNvPicPr>
            <a:picLocks noChangeAspect="1"/>
          </p:cNvPicPr>
          <p:nvPr/>
        </p:nvPicPr>
        <p:blipFill>
          <a:blip r:embed="rId3"/>
          <a:srcRect l="22394" r="22394"/>
          <a:stretch/>
        </p:blipFill>
        <p:spPr>
          <a:xfrm>
            <a:off x="20" y="719747"/>
            <a:ext cx="4458058" cy="5389675"/>
          </a:xfrm>
          <a:prstGeom prst="rect">
            <a:avLst/>
          </a:prstGeom>
        </p:spPr>
      </p:pic>
      <p:sp>
        <p:nvSpPr>
          <p:cNvPr id="33" name="Rectangle 32">
            <a:extLst>
              <a:ext uri="{FF2B5EF4-FFF2-40B4-BE49-F238E27FC236}">
                <a16:creationId xmlns:a16="http://schemas.microsoft.com/office/drawing/2014/main" id="{BCF4857D-F003-4CA1-82AB-00900B100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146359"/>
            <a:ext cx="4426072" cy="71164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26076" y="748578"/>
            <a:ext cx="7765922" cy="541903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ED245E-C690-6E12-076F-F6077B55D37C}"/>
              </a:ext>
            </a:extLst>
          </p:cNvPr>
          <p:cNvSpPr>
            <a:spLocks noGrp="1"/>
          </p:cNvSpPr>
          <p:nvPr>
            <p:ph type="title"/>
          </p:nvPr>
        </p:nvSpPr>
        <p:spPr>
          <a:xfrm>
            <a:off x="4919472" y="1056362"/>
            <a:ext cx="6627226" cy="1154102"/>
          </a:xfrm>
        </p:spPr>
        <p:txBody>
          <a:bodyPr vert="horz" lIns="109728" tIns="109728" rIns="109728" bIns="91440" rtlCol="0" anchor="ctr">
            <a:normAutofit fontScale="90000"/>
          </a:bodyPr>
          <a:lstStyle/>
          <a:p>
            <a:pPr>
              <a:lnSpc>
                <a:spcPct val="140000"/>
              </a:lnSpc>
            </a:pPr>
            <a:r>
              <a:rPr lang="en-US" sz="2800" dirty="0">
                <a:solidFill>
                  <a:schemeClr val="tx1">
                    <a:lumMod val="75000"/>
                    <a:lumOff val="25000"/>
                  </a:schemeClr>
                </a:solidFill>
              </a:rPr>
              <a:t>Industry and Agency Events: Which Events to Attend?</a:t>
            </a:r>
          </a:p>
        </p:txBody>
      </p:sp>
      <p:sp>
        <p:nvSpPr>
          <p:cNvPr id="35" name="Rectangle 34">
            <a:extLst>
              <a:ext uri="{FF2B5EF4-FFF2-40B4-BE49-F238E27FC236}">
                <a16:creationId xmlns:a16="http://schemas.microsoft.com/office/drawing/2014/main" id="{5E6738EB-6FF0-4AF9-8462-57F4494B8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8774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3">
            <a:extLst>
              <a:ext uri="{FF2B5EF4-FFF2-40B4-BE49-F238E27FC236}">
                <a16:creationId xmlns:a16="http://schemas.microsoft.com/office/drawing/2014/main" id="{86354533-03F0-7BD7-66BA-991AE184AC97}"/>
              </a:ext>
            </a:extLst>
          </p:cNvPr>
          <p:cNvSpPr>
            <a:spLocks noGrp="1" noChangeArrowheads="1"/>
          </p:cNvSpPr>
          <p:nvPr>
            <p:ph sz="quarter" idx="17"/>
          </p:nvPr>
        </p:nvSpPr>
        <p:spPr bwMode="auto">
          <a:xfrm>
            <a:off x="4946526" y="2268656"/>
            <a:ext cx="6627226" cy="372276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109728" tIns="109728" rIns="109728" bIns="91440" numCol="1" rtlCol="0" anchor="t"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85750" indent="-285750">
              <a:spcAft>
                <a:spcPts val="600"/>
              </a:spcAft>
              <a:buFont typeface="Arial" panose="020B0604020202020204" pitchFamily="34" charset="0"/>
              <a:buChar char="•"/>
            </a:pPr>
            <a:r>
              <a:rPr lang="en-US" sz="1600" b="0" spc="0" dirty="0">
                <a:solidFill>
                  <a:schemeClr val="tx1">
                    <a:lumMod val="75000"/>
                    <a:lumOff val="25000"/>
                  </a:schemeClr>
                </a:solidFill>
                <a:latin typeface="+mn-lt"/>
              </a:rPr>
              <a:t>Choose events carefully to save time and resources. Focus on events in your sector where agency buyers participate, not vendor-only networking events.</a:t>
            </a:r>
          </a:p>
          <a:p>
            <a:pPr marL="285750" indent="-285750">
              <a:spcAft>
                <a:spcPts val="600"/>
              </a:spcAft>
              <a:buFont typeface="Arial" panose="020B0604020202020204" pitchFamily="34" charset="0"/>
              <a:buChar char="•"/>
            </a:pPr>
            <a:r>
              <a:rPr lang="en-US" sz="1600" b="0" spc="0" dirty="0">
                <a:solidFill>
                  <a:schemeClr val="tx1">
                    <a:lumMod val="75000"/>
                    <a:lumOff val="25000"/>
                  </a:schemeClr>
                </a:solidFill>
                <a:latin typeface="+mn-lt"/>
              </a:rPr>
              <a:t>Review and confirm that agency buyers relevant to your service area or product line will attend.</a:t>
            </a:r>
          </a:p>
          <a:p>
            <a:pPr marL="285750" indent="-285750">
              <a:spcAft>
                <a:spcPts val="600"/>
              </a:spcAft>
              <a:buFont typeface="Arial" panose="020B0604020202020204" pitchFamily="34" charset="0"/>
              <a:buChar char="•"/>
            </a:pPr>
            <a:r>
              <a:rPr lang="en-US" sz="1600" spc="0" dirty="0">
                <a:solidFill>
                  <a:schemeClr val="tx1">
                    <a:lumMod val="75000"/>
                    <a:lumOff val="25000"/>
                  </a:schemeClr>
                </a:solidFill>
                <a:latin typeface="+mn-lt"/>
              </a:rPr>
              <a:t>Review the attendee list in advance, if available. </a:t>
            </a:r>
            <a:endParaRPr lang="en-US" sz="1600" b="0" spc="0" dirty="0">
              <a:solidFill>
                <a:schemeClr val="tx1">
                  <a:lumMod val="75000"/>
                  <a:lumOff val="25000"/>
                </a:schemeClr>
              </a:solidFill>
              <a:latin typeface="+mn-lt"/>
            </a:endParaRPr>
          </a:p>
          <a:p>
            <a:pPr marL="285750" indent="-285750">
              <a:spcAft>
                <a:spcPts val="600"/>
              </a:spcAft>
              <a:buFont typeface="Arial" panose="020B0604020202020204" pitchFamily="34" charset="0"/>
              <a:buChar char="•"/>
            </a:pPr>
            <a:r>
              <a:rPr lang="en-US" sz="1600" b="0" spc="0" dirty="0">
                <a:solidFill>
                  <a:schemeClr val="tx1">
                    <a:lumMod val="75000"/>
                    <a:lumOff val="25000"/>
                  </a:schemeClr>
                </a:solidFill>
                <a:latin typeface="+mn-lt"/>
              </a:rPr>
              <a:t>Go in with a clear goal. Identify at least two or three agency staff to meet.</a:t>
            </a:r>
          </a:p>
          <a:p>
            <a:pPr marL="285750" indent="-285750">
              <a:spcAft>
                <a:spcPts val="600"/>
              </a:spcAft>
              <a:buFont typeface="Arial" panose="020B0604020202020204" pitchFamily="34" charset="0"/>
              <a:buChar char="•"/>
            </a:pPr>
            <a:r>
              <a:rPr lang="en-US" sz="1600" b="0" spc="0" dirty="0">
                <a:solidFill>
                  <a:schemeClr val="tx1">
                    <a:lumMod val="75000"/>
                    <a:lumOff val="25000"/>
                  </a:schemeClr>
                </a:solidFill>
                <a:latin typeface="+mn-lt"/>
              </a:rPr>
              <a:t>At some events, such as Alliance NW, you can schedule one-on-one meetings with agency buyers when you register. </a:t>
            </a:r>
          </a:p>
          <a:p>
            <a:pPr marL="285750" indent="-285750">
              <a:buFont typeface="Arial" panose="020B0604020202020204" pitchFamily="34" charset="0"/>
              <a:buChar char="•"/>
            </a:pPr>
            <a:endParaRPr lang="en-US" b="0" spc="0" dirty="0">
              <a:latin typeface="+mn-lt"/>
            </a:endParaRPr>
          </a:p>
          <a:p>
            <a:pPr marL="285750" indent="-285750">
              <a:buFont typeface="Arial" panose="020B0604020202020204" pitchFamily="34" charset="0"/>
              <a:buChar char="•"/>
            </a:pPr>
            <a:endParaRPr lang="en-US" b="0" spc="0" dirty="0">
              <a:latin typeface="+mn-lt"/>
            </a:endParaRPr>
          </a:p>
        </p:txBody>
      </p:sp>
      <p:sp>
        <p:nvSpPr>
          <p:cNvPr id="36" name="Rectangle 35">
            <a:extLst>
              <a:ext uri="{FF2B5EF4-FFF2-40B4-BE49-F238E27FC236}">
                <a16:creationId xmlns:a16="http://schemas.microsoft.com/office/drawing/2014/main" id="{DB791336-FCAA-4174-9303-B3F37486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94069" y="6167615"/>
            <a:ext cx="7794882"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A212158-300D-44D0-9CCE-472C3F669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988521F4-D44A-42C5-9BDB-5CA255540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2E514A31-4B33-4B8A-47BA-89CFD328E6F4}"/>
              </a:ext>
            </a:extLst>
          </p:cNvPr>
          <p:cNvSpPr>
            <a:spLocks noGrp="1"/>
          </p:cNvSpPr>
          <p:nvPr>
            <p:ph type="sldNum" sz="quarter" idx="12"/>
          </p:nvPr>
        </p:nvSpPr>
        <p:spPr>
          <a:xfrm>
            <a:off x="10569202" y="6309360"/>
            <a:ext cx="979879" cy="457200"/>
          </a:xfrm>
        </p:spPr>
        <p:txBody>
          <a:bodyPr vert="horz" lIns="109728" tIns="109728" rIns="109728" bIns="91440" rtlCol="0" anchor="b">
            <a:normAutofit/>
          </a:bodyPr>
          <a:lstStyle/>
          <a:p>
            <a:pPr>
              <a:spcAft>
                <a:spcPts val="600"/>
              </a:spcAft>
            </a:pPr>
            <a:fld id="{FAEF9944-A4F6-4C59-AEBD-678D6480B8EA}" type="slidenum">
              <a:rPr lang="en-US" sz="1600" b="1" smtClean="0"/>
              <a:pPr>
                <a:spcAft>
                  <a:spcPts val="600"/>
                </a:spcAft>
              </a:pPr>
              <a:t>13</a:t>
            </a:fld>
            <a:endParaRPr lang="en-US" sz="1600" b="1" dirty="0"/>
          </a:p>
        </p:txBody>
      </p:sp>
    </p:spTree>
    <p:extLst>
      <p:ext uri="{BB962C8B-B14F-4D97-AF65-F5344CB8AC3E}">
        <p14:creationId xmlns:p14="http://schemas.microsoft.com/office/powerpoint/2010/main" val="40081604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703376-B6E8-41C5-5141-FDD400364A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307B97-AA17-FCB4-5117-0B1581E9518D}"/>
              </a:ext>
            </a:extLst>
          </p:cNvPr>
          <p:cNvSpPr>
            <a:spLocks noGrp="1"/>
          </p:cNvSpPr>
          <p:nvPr>
            <p:ph type="title"/>
          </p:nvPr>
        </p:nvSpPr>
        <p:spPr/>
        <p:txBody>
          <a:bodyPr/>
          <a:lstStyle/>
          <a:p>
            <a:r>
              <a:rPr lang="en-US" dirty="0"/>
              <a:t>Industry and Agency Events: </a:t>
            </a:r>
            <a:br>
              <a:rPr lang="en-US" dirty="0"/>
            </a:br>
            <a:r>
              <a:rPr lang="en-US" dirty="0"/>
              <a:t>Networking Basics</a:t>
            </a:r>
          </a:p>
        </p:txBody>
      </p:sp>
      <p:sp>
        <p:nvSpPr>
          <p:cNvPr id="6" name="Rectangle 3">
            <a:extLst>
              <a:ext uri="{FF2B5EF4-FFF2-40B4-BE49-F238E27FC236}">
                <a16:creationId xmlns:a16="http://schemas.microsoft.com/office/drawing/2014/main" id="{F91F67A2-442E-DC44-FA94-5EB5259117CF}"/>
              </a:ext>
            </a:extLst>
          </p:cNvPr>
          <p:cNvSpPr>
            <a:spLocks noGrp="1" noChangeArrowheads="1"/>
          </p:cNvSpPr>
          <p:nvPr>
            <p:ph sz="quarter" idx="17"/>
          </p:nvPr>
        </p:nvSpPr>
        <p:spPr bwMode="auto">
          <a:xfrm>
            <a:off x="1535371" y="2361557"/>
            <a:ext cx="9672220" cy="5230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spcAft>
                <a:spcPts val="600"/>
              </a:spcAft>
              <a:buFont typeface="Arial" panose="020B0604020202020204" pitchFamily="34" charset="0"/>
              <a:buChar char="•"/>
            </a:pPr>
            <a:r>
              <a:rPr lang="en-US" sz="2000" spc="0" dirty="0">
                <a:solidFill>
                  <a:schemeClr val="tx1">
                    <a:lumMod val="75000"/>
                    <a:lumOff val="25000"/>
                  </a:schemeClr>
                </a:solidFill>
                <a:latin typeface="+mn-lt"/>
              </a:rPr>
              <a:t>Arrive prepared with current capability statement, business cards, and a portfolio to jot notes.</a:t>
            </a:r>
          </a:p>
          <a:p>
            <a:pPr>
              <a:spcAft>
                <a:spcPts val="600"/>
              </a:spcAft>
              <a:buFont typeface="Arial" panose="020B0604020202020204" pitchFamily="34" charset="0"/>
              <a:buChar char="•"/>
            </a:pPr>
            <a:r>
              <a:rPr lang="en-US" sz="2000" spc="0" dirty="0">
                <a:solidFill>
                  <a:schemeClr val="tx1">
                    <a:lumMod val="75000"/>
                    <a:lumOff val="25000"/>
                  </a:schemeClr>
                </a:solidFill>
                <a:latin typeface="+mn-lt"/>
              </a:rPr>
              <a:t>Dress professionally. </a:t>
            </a:r>
          </a:p>
          <a:p>
            <a:pPr>
              <a:spcAft>
                <a:spcPts val="600"/>
              </a:spcAft>
              <a:buFont typeface="Arial" panose="020B0604020202020204" pitchFamily="34" charset="0"/>
              <a:buChar char="•"/>
            </a:pPr>
            <a:r>
              <a:rPr lang="en-US" sz="2000" spc="0" dirty="0">
                <a:solidFill>
                  <a:schemeClr val="tx1">
                    <a:lumMod val="75000"/>
                    <a:lumOff val="25000"/>
                  </a:schemeClr>
                </a:solidFill>
                <a:latin typeface="+mn-lt"/>
              </a:rPr>
              <a:t>Practice a 30-second description of your company and its offerings.</a:t>
            </a:r>
          </a:p>
          <a:p>
            <a:pPr>
              <a:spcAft>
                <a:spcPts val="600"/>
              </a:spcAft>
              <a:buFont typeface="Arial" panose="020B0604020202020204" pitchFamily="34" charset="0"/>
              <a:buChar char="•"/>
            </a:pPr>
            <a:r>
              <a:rPr lang="en-US" sz="2000" spc="0" dirty="0">
                <a:solidFill>
                  <a:schemeClr val="tx1">
                    <a:lumMod val="75000"/>
                    <a:lumOff val="25000"/>
                  </a:schemeClr>
                </a:solidFill>
                <a:latin typeface="+mn-lt"/>
              </a:rPr>
              <a:t>Approach agency staff directly at their tables or booths.</a:t>
            </a:r>
          </a:p>
          <a:p>
            <a:pPr>
              <a:spcAft>
                <a:spcPts val="600"/>
              </a:spcAft>
              <a:buFont typeface="Arial" panose="020B0604020202020204" pitchFamily="34" charset="0"/>
              <a:buChar char="•"/>
            </a:pPr>
            <a:r>
              <a:rPr lang="en-US" sz="2000" spc="0" dirty="0">
                <a:solidFill>
                  <a:schemeClr val="tx1">
                    <a:lumMod val="75000"/>
                    <a:lumOff val="25000"/>
                  </a:schemeClr>
                </a:solidFill>
                <a:latin typeface="+mn-lt"/>
              </a:rPr>
              <a:t>Be prepared to write down notes and contact info, hand out and receive business cards and materials, and organize materials collected so you can follow up in a timely manner.</a:t>
            </a:r>
          </a:p>
          <a:p>
            <a:pPr>
              <a:spcAft>
                <a:spcPts val="600"/>
              </a:spcAft>
              <a:buFont typeface="Arial" panose="020B0604020202020204" pitchFamily="34" charset="0"/>
              <a:buChar char="•"/>
            </a:pPr>
            <a:r>
              <a:rPr lang="en-US" sz="2000" spc="0" dirty="0">
                <a:solidFill>
                  <a:schemeClr val="tx1">
                    <a:lumMod val="75000"/>
                    <a:lumOff val="25000"/>
                  </a:schemeClr>
                </a:solidFill>
                <a:latin typeface="+mn-lt"/>
              </a:rPr>
              <a:t>It’s helpful to jot down what you discussed so you can reference this in the follow-up email.</a:t>
            </a:r>
          </a:p>
          <a:p>
            <a:pPr marL="0" indent="0">
              <a:spcAft>
                <a:spcPts val="1200"/>
              </a:spcAft>
              <a:buNone/>
            </a:pPr>
            <a:endParaRPr lang="en-US" b="0" spc="0" dirty="0">
              <a:latin typeface="+mn-lt"/>
            </a:endParaRPr>
          </a:p>
          <a:p>
            <a:pPr marL="0" indent="0">
              <a:spcAft>
                <a:spcPts val="1200"/>
              </a:spcAft>
              <a:buNone/>
            </a:pPr>
            <a:endParaRPr lang="en-US" b="0" spc="0" dirty="0">
              <a:latin typeface="+mn-lt"/>
            </a:endParaRPr>
          </a:p>
        </p:txBody>
      </p:sp>
      <p:sp>
        <p:nvSpPr>
          <p:cNvPr id="4" name="Slide Number Placeholder 3">
            <a:extLst>
              <a:ext uri="{FF2B5EF4-FFF2-40B4-BE49-F238E27FC236}">
                <a16:creationId xmlns:a16="http://schemas.microsoft.com/office/drawing/2014/main" id="{4E296D56-D6EF-08BB-3B2D-06ABC081BAA0}"/>
              </a:ext>
            </a:extLst>
          </p:cNvPr>
          <p:cNvSpPr>
            <a:spLocks noGrp="1"/>
          </p:cNvSpPr>
          <p:nvPr>
            <p:ph type="sldNum" sz="quarter" idx="12"/>
          </p:nvPr>
        </p:nvSpPr>
        <p:spPr/>
        <p:txBody>
          <a:bodyPr/>
          <a:lstStyle/>
          <a:p>
            <a:fld id="{FAEF9944-A4F6-4C59-AEBD-678D6480B8EA}" type="slidenum">
              <a:rPr lang="en-US" sz="1600" b="1"/>
              <a:pPr/>
              <a:t>14</a:t>
            </a:fld>
            <a:endParaRPr lang="en-US" sz="1600" b="1" dirty="0"/>
          </a:p>
        </p:txBody>
      </p:sp>
    </p:spTree>
    <p:extLst>
      <p:ext uri="{BB962C8B-B14F-4D97-AF65-F5344CB8AC3E}">
        <p14:creationId xmlns:p14="http://schemas.microsoft.com/office/powerpoint/2010/main" val="28621847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099D9-5E09-70CD-FB57-58AAAC72AE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B17C8C-CC94-751D-D290-FA37B6432AC7}"/>
              </a:ext>
            </a:extLst>
          </p:cNvPr>
          <p:cNvSpPr>
            <a:spLocks noGrp="1"/>
          </p:cNvSpPr>
          <p:nvPr>
            <p:ph type="title"/>
          </p:nvPr>
        </p:nvSpPr>
        <p:spPr>
          <a:xfrm>
            <a:off x="1535354" y="1148215"/>
            <a:ext cx="10013709" cy="1030360"/>
          </a:xfrm>
        </p:spPr>
        <p:txBody>
          <a:bodyPr vert="horz" lIns="109728" tIns="109728" rIns="109728" bIns="91440" rtlCol="0" anchor="ctr">
            <a:noAutofit/>
          </a:bodyPr>
          <a:lstStyle/>
          <a:p>
            <a:r>
              <a:rPr lang="en-US" dirty="0"/>
              <a:t>Industry and Agency Events: </a:t>
            </a:r>
            <a:br>
              <a:rPr lang="en-US" dirty="0"/>
            </a:br>
            <a:r>
              <a:rPr lang="en-US" dirty="0"/>
              <a:t>Discussion Topics</a:t>
            </a:r>
          </a:p>
          <a:p>
            <a:pPr marL="285750" indent="-285750">
              <a:buFont typeface="Arial" panose="020B0604020202020204" pitchFamily="34" charset="0"/>
              <a:buChar char="•"/>
            </a:pPr>
            <a:endParaRPr lang="en-US" sz="1400" b="0" dirty="0"/>
          </a:p>
        </p:txBody>
      </p:sp>
      <p:sp>
        <p:nvSpPr>
          <p:cNvPr id="4" name="Slide Number Placeholder 3">
            <a:extLst>
              <a:ext uri="{FF2B5EF4-FFF2-40B4-BE49-F238E27FC236}">
                <a16:creationId xmlns:a16="http://schemas.microsoft.com/office/drawing/2014/main" id="{E18E01A4-57FC-2B4F-1FF1-A4B30C40D5CC}"/>
              </a:ext>
            </a:extLst>
          </p:cNvPr>
          <p:cNvSpPr>
            <a:spLocks noGrp="1"/>
          </p:cNvSpPr>
          <p:nvPr>
            <p:ph type="sldNum" sz="quarter" idx="12"/>
          </p:nvPr>
        </p:nvSpPr>
        <p:spPr>
          <a:xfrm>
            <a:off x="10569202" y="6309360"/>
            <a:ext cx="979879" cy="457200"/>
          </a:xfrm>
        </p:spPr>
        <p:txBody>
          <a:bodyPr vert="horz" lIns="109728" tIns="109728" rIns="109728" bIns="91440" rtlCol="0" anchor="b">
            <a:normAutofit/>
          </a:bodyPr>
          <a:lstStyle/>
          <a:p>
            <a:pPr>
              <a:spcAft>
                <a:spcPts val="600"/>
              </a:spcAft>
            </a:pPr>
            <a:fld id="{FAEF9944-A4F6-4C59-AEBD-678D6480B8EA}" type="slidenum">
              <a:rPr lang="en-US" sz="1600" b="1" smtClean="0"/>
              <a:pPr>
                <a:spcAft>
                  <a:spcPts val="600"/>
                </a:spcAft>
              </a:pPr>
              <a:t>15</a:t>
            </a:fld>
            <a:endParaRPr lang="en-US" sz="1600" b="1"/>
          </a:p>
        </p:txBody>
      </p:sp>
      <p:graphicFrame>
        <p:nvGraphicFramePr>
          <p:cNvPr id="8" name="Rectangle 3">
            <a:extLst>
              <a:ext uri="{FF2B5EF4-FFF2-40B4-BE49-F238E27FC236}">
                <a16:creationId xmlns:a16="http://schemas.microsoft.com/office/drawing/2014/main" id="{8312F0CE-03CE-9BEC-C6BD-44D298E223D3}"/>
              </a:ext>
            </a:extLst>
          </p:cNvPr>
          <p:cNvGraphicFramePr>
            <a:graphicFrameLocks noGrp="1"/>
          </p:cNvGraphicFramePr>
          <p:nvPr>
            <p:ph sz="quarter" idx="17"/>
            <p:extLst>
              <p:ext uri="{D42A27DB-BD31-4B8C-83A1-F6EECF244321}">
                <p14:modId xmlns:p14="http://schemas.microsoft.com/office/powerpoint/2010/main" val="1203166632"/>
              </p:ext>
            </p:extLst>
          </p:nvPr>
        </p:nvGraphicFramePr>
        <p:xfrm>
          <a:off x="1713976" y="2659224"/>
          <a:ext cx="9835087" cy="3357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114785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A4F47F5B-2B46-7A2B-4FF5-0897F72F41D9}"/>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BCF4857D-F003-4CA1-82AB-00900B100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6072" cy="1804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Businessman on lounge and working on phone and laptop">
            <a:extLst>
              <a:ext uri="{FF2B5EF4-FFF2-40B4-BE49-F238E27FC236}">
                <a16:creationId xmlns:a16="http://schemas.microsoft.com/office/drawing/2014/main" id="{049B7586-D53E-EE64-7865-E09CA6DBE62A}"/>
              </a:ext>
            </a:extLst>
          </p:cNvPr>
          <p:cNvPicPr>
            <a:picLocks noChangeAspect="1"/>
          </p:cNvPicPr>
          <p:nvPr/>
        </p:nvPicPr>
        <p:blipFill>
          <a:blip r:embed="rId3"/>
          <a:srcRect l="15870" r="15870"/>
          <a:stretch/>
        </p:blipFill>
        <p:spPr>
          <a:xfrm>
            <a:off x="20" y="1804072"/>
            <a:ext cx="4458058" cy="4349801"/>
          </a:xfrm>
          <a:prstGeom prst="rect">
            <a:avLst/>
          </a:prstGeom>
        </p:spPr>
      </p:pic>
      <p:sp>
        <p:nvSpPr>
          <p:cNvPr id="21" name="Rectangle 20">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26076" y="0"/>
            <a:ext cx="7765922" cy="616761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7FE6B7-63B3-DB33-0D64-3FFAD3FD5324}"/>
              </a:ext>
            </a:extLst>
          </p:cNvPr>
          <p:cNvSpPr>
            <a:spLocks noGrp="1"/>
          </p:cNvSpPr>
          <p:nvPr>
            <p:ph type="title"/>
          </p:nvPr>
        </p:nvSpPr>
        <p:spPr>
          <a:xfrm>
            <a:off x="4794634" y="332450"/>
            <a:ext cx="6754447" cy="1471622"/>
          </a:xfrm>
        </p:spPr>
        <p:txBody>
          <a:bodyPr vert="horz" lIns="109728" tIns="109728" rIns="109728" bIns="91440" rtlCol="0" anchor="b">
            <a:normAutofit/>
          </a:bodyPr>
          <a:lstStyle/>
          <a:p>
            <a:pPr>
              <a:lnSpc>
                <a:spcPct val="140000"/>
              </a:lnSpc>
            </a:pPr>
            <a:r>
              <a:rPr lang="en-US" sz="2800" dirty="0"/>
              <a:t>Industry and Agency Events: Staying in Contact</a:t>
            </a:r>
          </a:p>
        </p:txBody>
      </p:sp>
      <p:sp>
        <p:nvSpPr>
          <p:cNvPr id="23" name="Rectangle 22">
            <a:extLst>
              <a:ext uri="{FF2B5EF4-FFF2-40B4-BE49-F238E27FC236}">
                <a16:creationId xmlns:a16="http://schemas.microsoft.com/office/drawing/2014/main" id="{5E6738EB-6FF0-4AF9-8462-57F4494B8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753806"/>
            <a:ext cx="4425696"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3">
            <a:extLst>
              <a:ext uri="{FF2B5EF4-FFF2-40B4-BE49-F238E27FC236}">
                <a16:creationId xmlns:a16="http://schemas.microsoft.com/office/drawing/2014/main" id="{40E735D5-36F7-0CF7-3313-ECB708DD4349}"/>
              </a:ext>
            </a:extLst>
          </p:cNvPr>
          <p:cNvSpPr>
            <a:spLocks noGrp="1" noChangeArrowheads="1"/>
          </p:cNvSpPr>
          <p:nvPr>
            <p:ph type="body" sz="half" idx="2"/>
          </p:nvPr>
        </p:nvSpPr>
        <p:spPr bwMode="auto">
          <a:xfrm>
            <a:off x="4794637" y="1940001"/>
            <a:ext cx="6754446" cy="383459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109728" tIns="109728" rIns="109728" bIns="91440" numCol="1" rtlCol="0" anchor="t" anchorCtr="0" compatLnSpc="1">
            <a:prstTxWarp prst="textNoShape">
              <a:avLst/>
            </a:prstTxWarp>
            <a:normAutofit fontScale="85000" lnSpcReduction="10000"/>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30000"/>
              </a:lnSpc>
              <a:spcBef>
                <a:spcPts val="930"/>
              </a:spcBef>
              <a:spcAft>
                <a:spcPts val="1200"/>
              </a:spcAft>
              <a:buFont typeface="Corbel" panose="020B0503020204020204" pitchFamily="34" charset="0"/>
              <a:buNone/>
            </a:pPr>
            <a:r>
              <a:rPr lang="en-US" sz="2000" b="0" spc="0" dirty="0">
                <a:solidFill>
                  <a:schemeClr val="tx1">
                    <a:lumMod val="75000"/>
                    <a:lumOff val="25000"/>
                  </a:schemeClr>
                </a:solidFill>
                <a:latin typeface="+mn-lt"/>
              </a:rPr>
              <a:t>When closing the conversation, exchange contact information. Let them know you will follow up by email with relevant information from your conversation.</a:t>
            </a:r>
          </a:p>
          <a:p>
            <a:pPr marL="304800" indent="-304800" eaLnBrk="1" hangingPunct="1">
              <a:lnSpc>
                <a:spcPct val="130000"/>
              </a:lnSpc>
              <a:spcBef>
                <a:spcPts val="930"/>
              </a:spcBef>
              <a:buFont typeface="Corbel" panose="020B0503020204020204" pitchFamily="34" charset="0"/>
              <a:buChar char="•"/>
            </a:pPr>
            <a:r>
              <a:rPr lang="en-US" sz="2000" b="0" spc="0" dirty="0">
                <a:solidFill>
                  <a:schemeClr val="tx1">
                    <a:lumMod val="75000"/>
                    <a:lumOff val="25000"/>
                  </a:schemeClr>
                </a:solidFill>
                <a:latin typeface="+mn-lt"/>
              </a:rPr>
              <a:t>If an agency staff member expresses interest in learning more, ask whether they would be open to a brief follow-up meeting.</a:t>
            </a:r>
          </a:p>
          <a:p>
            <a:pPr marL="304800" indent="-304800" eaLnBrk="1" hangingPunct="1">
              <a:lnSpc>
                <a:spcPct val="130000"/>
              </a:lnSpc>
              <a:spcBef>
                <a:spcPts val="930"/>
              </a:spcBef>
              <a:buFont typeface="Corbel" panose="020B0503020204020204" pitchFamily="34" charset="0"/>
              <a:buChar char="•"/>
            </a:pPr>
            <a:r>
              <a:rPr lang="en-US" sz="2000" spc="0" dirty="0">
                <a:solidFill>
                  <a:schemeClr val="tx1">
                    <a:lumMod val="75000"/>
                    <a:lumOff val="25000"/>
                  </a:schemeClr>
                </a:solidFill>
                <a:latin typeface="+mn-lt"/>
              </a:rPr>
              <a:t>You can make this request in person or in an email after the event. We will cover this in the Follow Up section.</a:t>
            </a:r>
          </a:p>
          <a:p>
            <a:pPr marL="304800" indent="-304800" eaLnBrk="1" hangingPunct="1">
              <a:lnSpc>
                <a:spcPct val="130000"/>
              </a:lnSpc>
              <a:spcBef>
                <a:spcPts val="930"/>
              </a:spcBef>
              <a:buFont typeface="Corbel" panose="020B0503020204020204" pitchFamily="34" charset="0"/>
              <a:buChar char="•"/>
            </a:pPr>
            <a:r>
              <a:rPr lang="en-US" sz="2000" spc="0" dirty="0">
                <a:solidFill>
                  <a:schemeClr val="tx1">
                    <a:lumMod val="75000"/>
                    <a:lumOff val="25000"/>
                  </a:schemeClr>
                </a:solidFill>
                <a:latin typeface="+mn-lt"/>
              </a:rPr>
              <a:t>Follow up within a timely manner, e.g., 24–48 hours.</a:t>
            </a:r>
          </a:p>
        </p:txBody>
      </p:sp>
      <p:sp>
        <p:nvSpPr>
          <p:cNvPr id="25" name="Rectangle 24">
            <a:extLst>
              <a:ext uri="{FF2B5EF4-FFF2-40B4-BE49-F238E27FC236}">
                <a16:creationId xmlns:a16="http://schemas.microsoft.com/office/drawing/2014/main" id="{DB791336-FCAA-4174-9303-B3F37486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49" y="6167615"/>
            <a:ext cx="12192001"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A212158-300D-44D0-9CCE-472C3F669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988521F4-D44A-42C5-9BDB-5CA255540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128E13FF-836F-FF4F-2F57-DDEB898599CB}"/>
              </a:ext>
            </a:extLst>
          </p:cNvPr>
          <p:cNvSpPr>
            <a:spLocks noGrp="1"/>
          </p:cNvSpPr>
          <p:nvPr>
            <p:ph type="sldNum" sz="quarter" idx="12"/>
          </p:nvPr>
        </p:nvSpPr>
        <p:spPr>
          <a:xfrm>
            <a:off x="10569202" y="6309360"/>
            <a:ext cx="979879" cy="457200"/>
          </a:xfrm>
        </p:spPr>
        <p:txBody>
          <a:bodyPr vert="horz" lIns="109728" tIns="109728" rIns="109728" bIns="91440" rtlCol="0" anchor="b">
            <a:normAutofit/>
          </a:bodyPr>
          <a:lstStyle/>
          <a:p>
            <a:pPr>
              <a:spcAft>
                <a:spcPts val="600"/>
              </a:spcAft>
            </a:pPr>
            <a:fld id="{FAEF9944-A4F6-4C59-AEBD-678D6480B8EA}" type="slidenum">
              <a:rPr lang="en-US" smtClean="0"/>
              <a:pPr>
                <a:spcAft>
                  <a:spcPts val="600"/>
                </a:spcAft>
              </a:pPr>
              <a:t>16</a:t>
            </a:fld>
            <a:endParaRPr lang="en-US" dirty="0"/>
          </a:p>
        </p:txBody>
      </p:sp>
    </p:spTree>
    <p:extLst>
      <p:ext uri="{BB962C8B-B14F-4D97-AF65-F5344CB8AC3E}">
        <p14:creationId xmlns:p14="http://schemas.microsoft.com/office/powerpoint/2010/main" val="27722420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75884-89B5-86B4-39BB-2D231D886E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F2CD05-73FA-B61F-CAEC-462F4F0B1FDC}"/>
              </a:ext>
            </a:extLst>
          </p:cNvPr>
          <p:cNvSpPr>
            <a:spLocks noGrp="1"/>
          </p:cNvSpPr>
          <p:nvPr>
            <p:ph type="title"/>
          </p:nvPr>
        </p:nvSpPr>
        <p:spPr/>
        <p:txBody>
          <a:bodyPr/>
          <a:lstStyle/>
          <a:p>
            <a:r>
              <a:rPr lang="en-US" dirty="0"/>
              <a:t>Interactive Discussion Break</a:t>
            </a:r>
          </a:p>
        </p:txBody>
      </p:sp>
      <p:sp>
        <p:nvSpPr>
          <p:cNvPr id="6" name="Rectangle 3">
            <a:extLst>
              <a:ext uri="{FF2B5EF4-FFF2-40B4-BE49-F238E27FC236}">
                <a16:creationId xmlns:a16="http://schemas.microsoft.com/office/drawing/2014/main" id="{96D80B8F-29CA-6BB5-7D96-74FE4DA3A9CF}"/>
              </a:ext>
            </a:extLst>
          </p:cNvPr>
          <p:cNvSpPr>
            <a:spLocks noGrp="1" noChangeArrowheads="1"/>
          </p:cNvSpPr>
          <p:nvPr>
            <p:ph sz="quarter" idx="17"/>
          </p:nvPr>
        </p:nvSpPr>
        <p:spPr bwMode="auto">
          <a:xfrm>
            <a:off x="1637414" y="2834120"/>
            <a:ext cx="9553100" cy="3359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spcBef>
                <a:spcPts val="400"/>
              </a:spcBef>
              <a:spcAft>
                <a:spcPts val="400"/>
              </a:spcAft>
              <a:buFont typeface="Arial" panose="020B0604020202020204" pitchFamily="34" charset="0"/>
              <a:buChar char="•"/>
            </a:pPr>
            <a:r>
              <a:rPr lang="en-US" sz="1600" spc="0" dirty="0">
                <a:solidFill>
                  <a:schemeClr val="tx1">
                    <a:lumMod val="75000"/>
                    <a:lumOff val="25000"/>
                  </a:schemeClr>
                </a:solidFill>
                <a:latin typeface="+mn-lt"/>
              </a:rPr>
              <a:t>What events have you attended, or are interested in attending this year?</a:t>
            </a:r>
          </a:p>
          <a:p>
            <a:pPr marL="285750" indent="-285750">
              <a:spcBef>
                <a:spcPts val="400"/>
              </a:spcBef>
              <a:spcAft>
                <a:spcPts val="400"/>
              </a:spcAft>
              <a:buFont typeface="Arial" panose="020B0604020202020204" pitchFamily="34" charset="0"/>
              <a:buChar char="•"/>
            </a:pPr>
            <a:r>
              <a:rPr lang="en-US" sz="1600" b="0" spc="0" dirty="0">
                <a:solidFill>
                  <a:schemeClr val="tx1">
                    <a:lumMod val="75000"/>
                    <a:lumOff val="25000"/>
                  </a:schemeClr>
                </a:solidFill>
                <a:latin typeface="+mn-lt"/>
              </a:rPr>
              <a:t>Share a time you met an agency staffer who helped you learn more about their agency’s needs.</a:t>
            </a:r>
          </a:p>
          <a:p>
            <a:pPr marL="285750" indent="-285750">
              <a:spcBef>
                <a:spcPts val="400"/>
              </a:spcBef>
              <a:spcAft>
                <a:spcPts val="400"/>
              </a:spcAft>
              <a:buFont typeface="Arial" panose="020B0604020202020204" pitchFamily="34" charset="0"/>
              <a:buChar char="•"/>
            </a:pPr>
            <a:r>
              <a:rPr lang="en-US" sz="1600" b="0" spc="0" dirty="0">
                <a:solidFill>
                  <a:schemeClr val="tx1">
                    <a:lumMod val="75000"/>
                    <a:lumOff val="25000"/>
                  </a:schemeClr>
                </a:solidFill>
                <a:latin typeface="+mn-lt"/>
              </a:rPr>
              <a:t>What experience have you had attending a pre-bid meeting or small business event? Was it easy to meet agency staff and ask questions?</a:t>
            </a:r>
          </a:p>
          <a:p>
            <a:pPr>
              <a:spcBef>
                <a:spcPts val="400"/>
              </a:spcBef>
              <a:spcAft>
                <a:spcPts val="400"/>
              </a:spcAft>
              <a:buFont typeface="Arial" panose="020B0604020202020204" pitchFamily="34" charset="0"/>
              <a:buChar char="•"/>
            </a:pPr>
            <a:r>
              <a:rPr lang="en-US" sz="1600" spc="0" dirty="0">
                <a:solidFill>
                  <a:schemeClr val="tx1">
                    <a:lumMod val="75000"/>
                    <a:lumOff val="25000"/>
                  </a:schemeClr>
                </a:solidFill>
                <a:latin typeface="+mn-lt"/>
              </a:rPr>
              <a:t>How do you usually follow up after meeting a contact to stay connected and learn about opportunities?</a:t>
            </a:r>
          </a:p>
          <a:p>
            <a:pPr>
              <a:spcBef>
                <a:spcPts val="400"/>
              </a:spcBef>
              <a:spcAft>
                <a:spcPts val="400"/>
              </a:spcAft>
              <a:buFont typeface="Arial" panose="020B0604020202020204" pitchFamily="34" charset="0"/>
              <a:buChar char="•"/>
            </a:pPr>
            <a:r>
              <a:rPr lang="en-US" sz="1600" b="0" spc="0" dirty="0">
                <a:solidFill>
                  <a:schemeClr val="tx1">
                    <a:lumMod val="75000"/>
                    <a:lumOff val="25000"/>
                  </a:schemeClr>
                </a:solidFill>
                <a:latin typeface="+mn-lt"/>
              </a:rPr>
              <a:t>How comfortable are you with follow-up emails or requesting a short one-on-one meeting?</a:t>
            </a:r>
          </a:p>
          <a:p>
            <a:pPr marL="285750" indent="-285750">
              <a:spcBef>
                <a:spcPts val="400"/>
              </a:spcBef>
              <a:spcAft>
                <a:spcPts val="400"/>
              </a:spcAft>
              <a:buFont typeface="Arial" panose="020B0604020202020204" pitchFamily="34" charset="0"/>
              <a:buChar char="•"/>
            </a:pPr>
            <a:endParaRPr lang="en-US" sz="1600" b="0" spc="0" dirty="0">
              <a:latin typeface="+mn-lt"/>
            </a:endParaRPr>
          </a:p>
        </p:txBody>
      </p:sp>
      <p:sp>
        <p:nvSpPr>
          <p:cNvPr id="4" name="Slide Number Placeholder 3">
            <a:extLst>
              <a:ext uri="{FF2B5EF4-FFF2-40B4-BE49-F238E27FC236}">
                <a16:creationId xmlns:a16="http://schemas.microsoft.com/office/drawing/2014/main" id="{654B1F6E-5B4D-0709-BA7C-9FB84FFE053A}"/>
              </a:ext>
            </a:extLst>
          </p:cNvPr>
          <p:cNvSpPr>
            <a:spLocks noGrp="1"/>
          </p:cNvSpPr>
          <p:nvPr>
            <p:ph type="sldNum" sz="quarter" idx="12"/>
          </p:nvPr>
        </p:nvSpPr>
        <p:spPr/>
        <p:txBody>
          <a:bodyPr/>
          <a:lstStyle/>
          <a:p>
            <a:fld id="{FAEF9944-A4F6-4C59-AEBD-678D6480B8EA}" type="slidenum">
              <a:rPr lang="en-US" sz="1600" b="1"/>
              <a:pPr/>
              <a:t>17</a:t>
            </a:fld>
            <a:endParaRPr lang="en-US" sz="1600" b="1" dirty="0"/>
          </a:p>
        </p:txBody>
      </p:sp>
    </p:spTree>
    <p:extLst>
      <p:ext uri="{BB962C8B-B14F-4D97-AF65-F5344CB8AC3E}">
        <p14:creationId xmlns:p14="http://schemas.microsoft.com/office/powerpoint/2010/main" val="34313260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5AF9A-B072-7EE9-AA3E-5FF6426B09E3}"/>
              </a:ext>
            </a:extLst>
          </p:cNvPr>
          <p:cNvSpPr>
            <a:spLocks noGrp="1"/>
          </p:cNvSpPr>
          <p:nvPr>
            <p:ph type="title"/>
          </p:nvPr>
        </p:nvSpPr>
        <p:spPr>
          <a:xfrm>
            <a:off x="1695541" y="737011"/>
            <a:ext cx="6502161" cy="5197498"/>
          </a:xfrm>
        </p:spPr>
        <p:txBody>
          <a:bodyPr/>
          <a:lstStyle/>
          <a:p>
            <a:r>
              <a:rPr lang="en-US" dirty="0">
                <a:solidFill>
                  <a:schemeClr val="bg1"/>
                </a:solidFill>
              </a:rPr>
              <a:t>PUBLIC COMMITTEES AND BOARDS</a:t>
            </a:r>
          </a:p>
        </p:txBody>
      </p:sp>
      <p:sp>
        <p:nvSpPr>
          <p:cNvPr id="3" name="Slide Number Placeholder 2">
            <a:extLst>
              <a:ext uri="{FF2B5EF4-FFF2-40B4-BE49-F238E27FC236}">
                <a16:creationId xmlns:a16="http://schemas.microsoft.com/office/drawing/2014/main" id="{E14ACA77-377E-690E-B4C5-5CCFBB70ED46}"/>
              </a:ext>
            </a:extLst>
          </p:cNvPr>
          <p:cNvSpPr>
            <a:spLocks noGrp="1"/>
          </p:cNvSpPr>
          <p:nvPr>
            <p:ph type="sldNum" sz="quarter" idx="12"/>
          </p:nvPr>
        </p:nvSpPr>
        <p:spPr/>
        <p:txBody>
          <a:bodyPr/>
          <a:lstStyle/>
          <a:p>
            <a:fld id="{FAEF9944-A4F6-4C59-AEBD-678D6480B8EA}" type="slidenum">
              <a:rPr lang="en-US" smtClean="0"/>
              <a:t>18</a:t>
            </a:fld>
            <a:endParaRPr lang="en-US"/>
          </a:p>
        </p:txBody>
      </p:sp>
    </p:spTree>
    <p:extLst>
      <p:ext uri="{BB962C8B-B14F-4D97-AF65-F5344CB8AC3E}">
        <p14:creationId xmlns:p14="http://schemas.microsoft.com/office/powerpoint/2010/main" val="29511795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B5BD8-7237-3020-2E7A-6CA237CB4CB0}"/>
            </a:ext>
          </a:extLst>
        </p:cNvPr>
        <p:cNvGrpSpPr/>
        <p:nvPr/>
      </p:nvGrpSpPr>
      <p:grpSpPr>
        <a:xfrm>
          <a:off x="0" y="0"/>
          <a:ext cx="0" cy="0"/>
          <a:chOff x="0" y="0"/>
          <a:chExt cx="0" cy="0"/>
        </a:xfrm>
      </p:grpSpPr>
      <p:sp>
        <p:nvSpPr>
          <p:cNvPr id="6" name="Content Placeholder 2">
            <a:extLst>
              <a:ext uri="{FF2B5EF4-FFF2-40B4-BE49-F238E27FC236}">
                <a16:creationId xmlns:a16="http://schemas.microsoft.com/office/drawing/2014/main" id="{44AF84CA-534A-0A9A-C86C-0227164393B1}"/>
              </a:ext>
            </a:extLst>
          </p:cNvPr>
          <p:cNvSpPr txBox="1">
            <a:spLocks/>
          </p:cNvSpPr>
          <p:nvPr/>
        </p:nvSpPr>
        <p:spPr>
          <a:xfrm>
            <a:off x="1550452" y="2296634"/>
            <a:ext cx="9630165" cy="4469926"/>
          </a:xfrm>
          <a:prstGeom prst="rect">
            <a:avLst/>
          </a:prstGeom>
        </p:spPr>
        <p:txBody>
          <a:bodyPr vert="horz" lIns="109728" tIns="109728" rIns="109728" bIns="91440" rtlCol="0" anchor="t">
            <a:noAutofit/>
          </a:bodyPr>
          <a:lstStyle>
            <a:lvl1pPr marL="0" indent="0" algn="l" defTabSz="914400" rtl="0" eaLnBrk="1" latinLnBrk="0" hangingPunct="1">
              <a:lnSpc>
                <a:spcPct val="140000"/>
              </a:lnSpc>
              <a:spcBef>
                <a:spcPts val="930"/>
              </a:spcBef>
              <a:buFont typeface="Corbel" panose="020B0503020204020204" pitchFamily="34" charset="0"/>
              <a:buNone/>
              <a:defRPr sz="1800" b="1"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a:lnSpc>
                <a:spcPct val="125000"/>
              </a:lnSpc>
              <a:spcBef>
                <a:spcPts val="0"/>
              </a:spcBef>
              <a:spcAft>
                <a:spcPts val="600"/>
              </a:spcAft>
            </a:pPr>
            <a:r>
              <a:rPr lang="en-US" b="0" spc="0" dirty="0"/>
              <a:t>Another way to network with other firms and agency staff is to serve on an advisory board, workgroup, or professional committee. </a:t>
            </a:r>
          </a:p>
          <a:p>
            <a:pPr marL="285750" indent="-285750">
              <a:lnSpc>
                <a:spcPct val="125000"/>
              </a:lnSpc>
              <a:spcBef>
                <a:spcPts val="0"/>
              </a:spcBef>
              <a:spcAft>
                <a:spcPts val="600"/>
              </a:spcAft>
              <a:buFont typeface="Arial" panose="020B0604020202020204" pitchFamily="34" charset="0"/>
              <a:buChar char="•"/>
            </a:pPr>
            <a:r>
              <a:rPr lang="en-US" b="0" spc="0" dirty="0"/>
              <a:t>These organizations offer an opportunity to build and share your subject-matter expertise and participate in your industry sector.</a:t>
            </a:r>
          </a:p>
          <a:p>
            <a:pPr marL="285750" indent="-285750">
              <a:lnSpc>
                <a:spcPct val="125000"/>
              </a:lnSpc>
              <a:spcBef>
                <a:spcPts val="0"/>
              </a:spcBef>
              <a:spcAft>
                <a:spcPts val="600"/>
              </a:spcAft>
              <a:buFont typeface="Arial" panose="020B0604020202020204" pitchFamily="34" charset="0"/>
              <a:buChar char="•"/>
            </a:pPr>
            <a:r>
              <a:rPr lang="en-US" b="0" spc="0" dirty="0"/>
              <a:t>Begin at the local level. Join a chamber, small business board, or neighborhood association. Establish a record of participation before pursuing sector or state-level boards.</a:t>
            </a:r>
          </a:p>
          <a:p>
            <a:pPr marL="285750" indent="-285750">
              <a:lnSpc>
                <a:spcPct val="125000"/>
              </a:lnSpc>
              <a:spcBef>
                <a:spcPts val="0"/>
              </a:spcBef>
              <a:spcAft>
                <a:spcPts val="600"/>
              </a:spcAft>
              <a:buFont typeface="Arial" panose="020B0604020202020204" pitchFamily="34" charset="0"/>
              <a:buChar char="•"/>
            </a:pPr>
            <a:r>
              <a:rPr lang="en-US" b="0" spc="0" dirty="0"/>
              <a:t>In these groups, you will learn more about your sector, </a:t>
            </a:r>
            <a:r>
              <a:rPr lang="en-US" b="0" i="0" spc="0" dirty="0"/>
              <a:t>agencies in your sector, industry challenges, and contract priorities.</a:t>
            </a:r>
          </a:p>
          <a:p>
            <a:pPr marL="285750" indent="-285750">
              <a:lnSpc>
                <a:spcPct val="125000"/>
              </a:lnSpc>
              <a:spcBef>
                <a:spcPts val="0"/>
              </a:spcBef>
              <a:spcAft>
                <a:spcPts val="600"/>
              </a:spcAft>
              <a:buFont typeface="Arial" panose="020B0604020202020204" pitchFamily="34" charset="0"/>
              <a:buChar char="•"/>
            </a:pPr>
            <a:r>
              <a:rPr lang="en-US" b="0" i="0" spc="0" dirty="0"/>
              <a:t>Some committees </a:t>
            </a:r>
            <a:r>
              <a:rPr lang="en-US" b="0" spc="0" dirty="0"/>
              <a:t>look for </a:t>
            </a:r>
            <a:r>
              <a:rPr lang="en-US" b="0" i="0" spc="0" dirty="0"/>
              <a:t>small business owners to share their perspective and help shape policy.</a:t>
            </a:r>
          </a:p>
        </p:txBody>
      </p:sp>
      <p:sp>
        <p:nvSpPr>
          <p:cNvPr id="8" name="TextBox 7">
            <a:extLst>
              <a:ext uri="{FF2B5EF4-FFF2-40B4-BE49-F238E27FC236}">
                <a16:creationId xmlns:a16="http://schemas.microsoft.com/office/drawing/2014/main" id="{C25E2CEA-3C59-6FA0-FE01-04AA7BA2BAC6}"/>
              </a:ext>
            </a:extLst>
          </p:cNvPr>
          <p:cNvSpPr txBox="1"/>
          <p:nvPr/>
        </p:nvSpPr>
        <p:spPr>
          <a:xfrm>
            <a:off x="1556657" y="1285673"/>
            <a:ext cx="9078686" cy="584775"/>
          </a:xfrm>
          <a:prstGeom prst="rect">
            <a:avLst/>
          </a:prstGeom>
          <a:noFill/>
        </p:spPr>
        <p:txBody>
          <a:bodyPr wrap="square" rtlCol="0">
            <a:spAutoFit/>
          </a:bodyPr>
          <a:lstStyle/>
          <a:p>
            <a:r>
              <a:rPr lang="en-US" sz="3200" b="1" dirty="0">
                <a:solidFill>
                  <a:schemeClr val="bg1"/>
                </a:solidFill>
              </a:rPr>
              <a:t>Public Committees and Boards</a:t>
            </a:r>
          </a:p>
        </p:txBody>
      </p:sp>
      <p:sp>
        <p:nvSpPr>
          <p:cNvPr id="9" name="Slide Number Placeholder 8">
            <a:extLst>
              <a:ext uri="{FF2B5EF4-FFF2-40B4-BE49-F238E27FC236}">
                <a16:creationId xmlns:a16="http://schemas.microsoft.com/office/drawing/2014/main" id="{E83530A2-EA5B-135C-1944-36EDA97DEDC2}"/>
              </a:ext>
            </a:extLst>
          </p:cNvPr>
          <p:cNvSpPr>
            <a:spLocks noGrp="1"/>
          </p:cNvSpPr>
          <p:nvPr>
            <p:ph type="sldNum" sz="quarter" idx="12"/>
          </p:nvPr>
        </p:nvSpPr>
        <p:spPr/>
        <p:txBody>
          <a:bodyPr/>
          <a:lstStyle/>
          <a:p>
            <a:fld id="{FAEF9944-A4F6-4C59-AEBD-678D6480B8EA}" type="slidenum">
              <a:rPr lang="en-US" smtClean="0"/>
              <a:pPr/>
              <a:t>19</a:t>
            </a:fld>
            <a:endParaRPr lang="en-US"/>
          </a:p>
        </p:txBody>
      </p:sp>
    </p:spTree>
    <p:extLst>
      <p:ext uri="{BB962C8B-B14F-4D97-AF65-F5344CB8AC3E}">
        <p14:creationId xmlns:p14="http://schemas.microsoft.com/office/powerpoint/2010/main" val="18321340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ourglass and a calendar">
            <a:extLst>
              <a:ext uri="{FF2B5EF4-FFF2-40B4-BE49-F238E27FC236}">
                <a16:creationId xmlns:a16="http://schemas.microsoft.com/office/drawing/2014/main" id="{A2A471EF-1B86-0E43-AC55-0B9449F908F0}"/>
              </a:ext>
            </a:extLst>
          </p:cNvPr>
          <p:cNvPicPr>
            <a:picLocks noChangeAspect="1"/>
          </p:cNvPicPr>
          <p:nvPr/>
        </p:nvPicPr>
        <p:blipFill>
          <a:blip r:embed="rId3"/>
          <a:srcRect l="51689" r="473"/>
          <a:stretch>
            <a:fillRect/>
          </a:stretch>
        </p:blipFill>
        <p:spPr>
          <a:xfrm>
            <a:off x="8314944" y="0"/>
            <a:ext cx="3877056" cy="5430015"/>
          </a:xfrm>
          <a:prstGeom prst="rect">
            <a:avLst/>
          </a:prstGeom>
        </p:spPr>
      </p:pic>
      <p:sp>
        <p:nvSpPr>
          <p:cNvPr id="4" name="Title 3">
            <a:extLst>
              <a:ext uri="{FF2B5EF4-FFF2-40B4-BE49-F238E27FC236}">
                <a16:creationId xmlns:a16="http://schemas.microsoft.com/office/drawing/2014/main" id="{FFDE6B89-9484-4E50-8387-C55E031D8549}"/>
              </a:ext>
            </a:extLst>
          </p:cNvPr>
          <p:cNvSpPr>
            <a:spLocks noGrp="1"/>
          </p:cNvSpPr>
          <p:nvPr>
            <p:ph type="title"/>
          </p:nvPr>
        </p:nvSpPr>
        <p:spPr>
          <a:xfrm>
            <a:off x="787178" y="1066606"/>
            <a:ext cx="6623040" cy="1140580"/>
          </a:xfrm>
        </p:spPr>
        <p:txBody>
          <a:bodyPr vert="horz" lIns="109728" tIns="109728" rIns="109728" bIns="91440" rtlCol="0" anchor="ctr">
            <a:normAutofit/>
          </a:bodyPr>
          <a:lstStyle/>
          <a:p>
            <a:pPr>
              <a:lnSpc>
                <a:spcPct val="150000"/>
              </a:lnSpc>
            </a:pPr>
            <a:r>
              <a:rPr lang="en-US" sz="3600" dirty="0"/>
              <a:t>Agenda</a:t>
            </a:r>
          </a:p>
        </p:txBody>
      </p:sp>
      <p:sp>
        <p:nvSpPr>
          <p:cNvPr id="5" name="Content Placeholder 4">
            <a:extLst>
              <a:ext uri="{FF2B5EF4-FFF2-40B4-BE49-F238E27FC236}">
                <a16:creationId xmlns:a16="http://schemas.microsoft.com/office/drawing/2014/main" id="{30EB58E2-A9A0-481A-8B5B-381B836CE40B}"/>
              </a:ext>
            </a:extLst>
          </p:cNvPr>
          <p:cNvSpPr>
            <a:spLocks noGrp="1"/>
          </p:cNvSpPr>
          <p:nvPr>
            <p:ph type="body" sz="half" idx="2"/>
          </p:nvPr>
        </p:nvSpPr>
        <p:spPr>
          <a:xfrm>
            <a:off x="787179" y="2127008"/>
            <a:ext cx="6623039" cy="3909998"/>
          </a:xfrm>
        </p:spPr>
        <p:txBody>
          <a:bodyPr vert="horz" lIns="109728" tIns="109728" rIns="109728" bIns="91440" rtlCol="0" anchor="t">
            <a:noAutofit/>
          </a:bodyPr>
          <a:lstStyle/>
          <a:p>
            <a:pPr marL="342900" indent="-342900">
              <a:lnSpc>
                <a:spcPct val="130000"/>
              </a:lnSpc>
              <a:spcBef>
                <a:spcPts val="0"/>
              </a:spcBef>
              <a:spcAft>
                <a:spcPts val="600"/>
              </a:spcAft>
              <a:buFont typeface="+mj-lt"/>
              <a:buAutoNum type="arabicPeriod"/>
            </a:pPr>
            <a:r>
              <a:rPr lang="en-US" sz="1400" spc="0" dirty="0"/>
              <a:t>Welcome and Introductions</a:t>
            </a:r>
          </a:p>
          <a:p>
            <a:pPr marL="342900" indent="-342900">
              <a:lnSpc>
                <a:spcPct val="130000"/>
              </a:lnSpc>
              <a:spcBef>
                <a:spcPts val="0"/>
              </a:spcBef>
              <a:spcAft>
                <a:spcPts val="600"/>
              </a:spcAft>
              <a:buFont typeface="+mj-lt"/>
              <a:buAutoNum type="arabicPeriod"/>
            </a:pPr>
            <a:r>
              <a:rPr lang="en-US" sz="1400" spc="0" dirty="0"/>
              <a:t>Workshop: State Contracting Basics</a:t>
            </a:r>
          </a:p>
          <a:p>
            <a:pPr marL="809625" lvl="2" indent="-342900">
              <a:lnSpc>
                <a:spcPct val="130000"/>
              </a:lnSpc>
              <a:spcBef>
                <a:spcPts val="0"/>
              </a:spcBef>
              <a:spcAft>
                <a:spcPts val="600"/>
              </a:spcAft>
              <a:buFont typeface="Arial" panose="020B0604020202020204" pitchFamily="34" charset="0"/>
              <a:buChar char="•"/>
            </a:pPr>
            <a:r>
              <a:rPr lang="en-US" sz="1400" i="0" spc="0" dirty="0"/>
              <a:t>OFM Vendor Payee Registration</a:t>
            </a:r>
          </a:p>
          <a:p>
            <a:pPr marL="809625" lvl="2" indent="-342900">
              <a:lnSpc>
                <a:spcPct val="130000"/>
              </a:lnSpc>
              <a:spcBef>
                <a:spcPts val="0"/>
              </a:spcBef>
              <a:spcAft>
                <a:spcPts val="600"/>
              </a:spcAft>
              <a:buFont typeface="Arial" panose="020B0604020202020204" pitchFamily="34" charset="0"/>
              <a:buChar char="•"/>
            </a:pPr>
            <a:r>
              <a:rPr lang="en-US" sz="1400" i="0" spc="0" dirty="0"/>
              <a:t>Sales Reporting</a:t>
            </a:r>
          </a:p>
          <a:p>
            <a:pPr marL="809625" lvl="2" indent="-342900">
              <a:lnSpc>
                <a:spcPct val="130000"/>
              </a:lnSpc>
              <a:spcBef>
                <a:spcPts val="0"/>
              </a:spcBef>
              <a:spcAft>
                <a:spcPts val="600"/>
              </a:spcAft>
              <a:buFont typeface="Arial" panose="020B0604020202020204" pitchFamily="34" charset="0"/>
              <a:buChar char="•"/>
            </a:pPr>
            <a:r>
              <a:rPr lang="en-US" sz="1400" i="0" spc="0" dirty="0"/>
              <a:t>Small Business Registration &amp; Certifications</a:t>
            </a:r>
          </a:p>
          <a:p>
            <a:pPr marL="809625" lvl="2" indent="-342900">
              <a:lnSpc>
                <a:spcPct val="130000"/>
              </a:lnSpc>
              <a:spcBef>
                <a:spcPts val="0"/>
              </a:spcBef>
              <a:spcAft>
                <a:spcPts val="600"/>
              </a:spcAft>
              <a:buFont typeface="Arial" panose="020B0604020202020204" pitchFamily="34" charset="0"/>
              <a:buChar char="•"/>
            </a:pPr>
            <a:r>
              <a:rPr lang="en-US" sz="1400" i="0" spc="0" dirty="0"/>
              <a:t>Scope &amp; Quote Process</a:t>
            </a:r>
          </a:p>
          <a:p>
            <a:pPr marL="342900" indent="-342900">
              <a:lnSpc>
                <a:spcPct val="130000"/>
              </a:lnSpc>
              <a:spcBef>
                <a:spcPts val="0"/>
              </a:spcBef>
              <a:spcAft>
                <a:spcPts val="600"/>
              </a:spcAft>
              <a:buFont typeface="+mj-lt"/>
              <a:buAutoNum type="arabicPeriod"/>
            </a:pPr>
            <a:r>
              <a:rPr lang="en-US" sz="1400" spc="0" dirty="0"/>
              <a:t>Networking for Contracts: Enhancing Outreach, Research, and Visibility Through Agency Connections</a:t>
            </a:r>
          </a:p>
          <a:p>
            <a:pPr marL="342900" indent="-342900">
              <a:lnSpc>
                <a:spcPct val="130000"/>
              </a:lnSpc>
              <a:spcBef>
                <a:spcPts val="0"/>
              </a:spcBef>
              <a:spcAft>
                <a:spcPts val="600"/>
              </a:spcAft>
              <a:buFont typeface="+mj-lt"/>
              <a:buAutoNum type="arabicPeriod"/>
            </a:pPr>
            <a:r>
              <a:rPr lang="en-US" sz="1400" spc="0" dirty="0"/>
              <a:t>Q &amp; A and Discussion (Workshop Topic)</a:t>
            </a:r>
          </a:p>
          <a:p>
            <a:pPr marL="342900" indent="-342900">
              <a:lnSpc>
                <a:spcPct val="130000"/>
              </a:lnSpc>
              <a:spcBef>
                <a:spcPts val="0"/>
              </a:spcBef>
              <a:spcAft>
                <a:spcPts val="600"/>
              </a:spcAft>
              <a:buFont typeface="+mj-lt"/>
              <a:buAutoNum type="arabicPeriod"/>
            </a:pPr>
            <a:r>
              <a:rPr lang="en-US" sz="1400" spc="0" dirty="0"/>
              <a:t>Q &amp; A about Statewide Contracts</a:t>
            </a:r>
          </a:p>
          <a:p>
            <a:pPr marL="342900" indent="-342900">
              <a:lnSpc>
                <a:spcPct val="130000"/>
              </a:lnSpc>
              <a:spcBef>
                <a:spcPts val="0"/>
              </a:spcBef>
              <a:spcAft>
                <a:spcPts val="600"/>
              </a:spcAft>
              <a:buFont typeface="+mj-lt"/>
              <a:buAutoNum type="arabicPeriod"/>
            </a:pPr>
            <a:r>
              <a:rPr lang="en-US" sz="1400" spc="0" dirty="0"/>
              <a:t>Closing Remarks</a:t>
            </a:r>
            <a:endParaRPr lang="en-US" sz="1400" i="0" spc="0" dirty="0"/>
          </a:p>
        </p:txBody>
      </p:sp>
      <p:sp>
        <p:nvSpPr>
          <p:cNvPr id="6" name="Slide Number Placeholder 5">
            <a:extLst>
              <a:ext uri="{FF2B5EF4-FFF2-40B4-BE49-F238E27FC236}">
                <a16:creationId xmlns:a16="http://schemas.microsoft.com/office/drawing/2014/main" id="{0A409157-F105-6B22-8684-63B8B45538BE}"/>
              </a:ext>
            </a:extLst>
          </p:cNvPr>
          <p:cNvSpPr>
            <a:spLocks noGrp="1"/>
          </p:cNvSpPr>
          <p:nvPr>
            <p:ph type="sldNum" sz="quarter" idx="12"/>
          </p:nvPr>
        </p:nvSpPr>
        <p:spPr/>
        <p:txBody>
          <a:bodyPr/>
          <a:lstStyle/>
          <a:p>
            <a:fld id="{FAEF9944-A4F6-4C59-AEBD-678D6480B8EA}" type="slidenum">
              <a:rPr lang="en-US" smtClean="0"/>
              <a:pPr/>
              <a:t>2</a:t>
            </a:fld>
            <a:endParaRPr lang="en-US"/>
          </a:p>
        </p:txBody>
      </p:sp>
    </p:spTree>
    <p:extLst>
      <p:ext uri="{BB962C8B-B14F-4D97-AF65-F5344CB8AC3E}">
        <p14:creationId xmlns:p14="http://schemas.microsoft.com/office/powerpoint/2010/main" val="33182995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57C94-3748-E468-2DFE-0149E17DF6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76F588-9B9D-A842-BDD9-0B204440EE2A}"/>
              </a:ext>
            </a:extLst>
          </p:cNvPr>
          <p:cNvSpPr>
            <a:spLocks noGrp="1"/>
          </p:cNvSpPr>
          <p:nvPr>
            <p:ph type="title"/>
          </p:nvPr>
        </p:nvSpPr>
        <p:spPr>
          <a:xfrm>
            <a:off x="1695541" y="737011"/>
            <a:ext cx="6502161" cy="5197498"/>
          </a:xfrm>
        </p:spPr>
        <p:txBody>
          <a:bodyPr/>
          <a:lstStyle/>
          <a:p>
            <a:r>
              <a:rPr lang="en-US" dirty="0">
                <a:solidFill>
                  <a:schemeClr val="bg1"/>
                </a:solidFill>
              </a:rPr>
              <a:t>INDUSTRY AND PROFESSIONAL ASSOCIATIONS</a:t>
            </a:r>
          </a:p>
        </p:txBody>
      </p:sp>
      <p:sp>
        <p:nvSpPr>
          <p:cNvPr id="3" name="Slide Number Placeholder 2">
            <a:extLst>
              <a:ext uri="{FF2B5EF4-FFF2-40B4-BE49-F238E27FC236}">
                <a16:creationId xmlns:a16="http://schemas.microsoft.com/office/drawing/2014/main" id="{1E92A34E-6A25-5B46-3B74-9C4EE2A1550E}"/>
              </a:ext>
            </a:extLst>
          </p:cNvPr>
          <p:cNvSpPr>
            <a:spLocks noGrp="1"/>
          </p:cNvSpPr>
          <p:nvPr>
            <p:ph type="sldNum" sz="quarter" idx="12"/>
          </p:nvPr>
        </p:nvSpPr>
        <p:spPr/>
        <p:txBody>
          <a:bodyPr/>
          <a:lstStyle/>
          <a:p>
            <a:fld id="{FAEF9944-A4F6-4C59-AEBD-678D6480B8EA}" type="slidenum">
              <a:rPr lang="en-US" smtClean="0"/>
              <a:t>20</a:t>
            </a:fld>
            <a:endParaRPr lang="en-US"/>
          </a:p>
        </p:txBody>
      </p:sp>
    </p:spTree>
    <p:extLst>
      <p:ext uri="{BB962C8B-B14F-4D97-AF65-F5344CB8AC3E}">
        <p14:creationId xmlns:p14="http://schemas.microsoft.com/office/powerpoint/2010/main" val="11524236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8C975884-89B5-86B4-39BB-2D231D886E67}"/>
            </a:ext>
          </a:extLst>
        </p:cNvPr>
        <p:cNvGrpSpPr/>
        <p:nvPr/>
      </p:nvGrpSpPr>
      <p:grpSpPr>
        <a:xfrm>
          <a:off x="0" y="0"/>
          <a:ext cx="0" cy="0"/>
          <a:chOff x="0" y="0"/>
          <a:chExt cx="0" cy="0"/>
        </a:xfrm>
      </p:grpSpPr>
      <p:sp>
        <p:nvSpPr>
          <p:cNvPr id="59" name="Rectangle 58">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3" name="Rectangle 62">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235" y="758246"/>
            <a:ext cx="4658480" cy="538631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F2CD05-73FA-B61F-CAEC-462F4F0B1FDC}"/>
              </a:ext>
            </a:extLst>
          </p:cNvPr>
          <p:cNvSpPr>
            <a:spLocks noGrp="1"/>
          </p:cNvSpPr>
          <p:nvPr>
            <p:ph type="title"/>
          </p:nvPr>
        </p:nvSpPr>
        <p:spPr>
          <a:xfrm>
            <a:off x="642918" y="838430"/>
            <a:ext cx="3611029" cy="1862345"/>
          </a:xfrm>
        </p:spPr>
        <p:txBody>
          <a:bodyPr vert="horz" lIns="109728" tIns="109728" rIns="109728" bIns="91440" rtlCol="0" anchor="ctr">
            <a:normAutofit/>
          </a:bodyPr>
          <a:lstStyle/>
          <a:p>
            <a:pPr>
              <a:lnSpc>
                <a:spcPct val="140000"/>
              </a:lnSpc>
            </a:pPr>
            <a:r>
              <a:rPr lang="en-US" sz="2500" dirty="0"/>
              <a:t>Industry and Professional Associations</a:t>
            </a:r>
          </a:p>
        </p:txBody>
      </p:sp>
      <p:sp>
        <p:nvSpPr>
          <p:cNvPr id="67" name="Rectangle 66">
            <a:extLst>
              <a:ext uri="{FF2B5EF4-FFF2-40B4-BE49-F238E27FC236}">
                <a16:creationId xmlns:a16="http://schemas.microsoft.com/office/drawing/2014/main" id="{2060C0F7-61A6-4E64-A77E-AFBD81127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84060" y="0"/>
            <a:ext cx="7507940" cy="76522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05FD1B4-B53B-AABF-E143-13B8B5D3586B}"/>
              </a:ext>
            </a:extLst>
          </p:cNvPr>
          <p:cNvSpPr txBox="1"/>
          <p:nvPr/>
        </p:nvSpPr>
        <p:spPr>
          <a:xfrm>
            <a:off x="637874" y="2680455"/>
            <a:ext cx="3616073" cy="2840139"/>
          </a:xfrm>
          <a:prstGeom prst="rect">
            <a:avLst/>
          </a:prstGeom>
        </p:spPr>
        <p:txBody>
          <a:bodyPr vert="horz" lIns="109728" tIns="109728" rIns="109728" bIns="91440" rtlCol="0" anchor="t">
            <a:noAutofit/>
          </a:bodyPr>
          <a:lstStyle/>
          <a:p>
            <a:pPr>
              <a:lnSpc>
                <a:spcPct val="140000"/>
              </a:lnSpc>
              <a:spcBef>
                <a:spcPts val="930"/>
              </a:spcBef>
              <a:spcAft>
                <a:spcPts val="600"/>
              </a:spcAft>
              <a:buFont typeface="Corbel" panose="020B0503020204020204" pitchFamily="34" charset="0"/>
            </a:pPr>
            <a:r>
              <a:rPr lang="en-US" sz="1400" dirty="0">
                <a:solidFill>
                  <a:schemeClr val="tx1">
                    <a:lumMod val="75000"/>
                    <a:lumOff val="25000"/>
                  </a:schemeClr>
                </a:solidFill>
              </a:rPr>
              <a:t>Industry associations are professional groups in your sector that bring members together to share resources, advocate for their interests, influence policy, and offer networking and professional development opportunities.</a:t>
            </a:r>
          </a:p>
          <a:p>
            <a:pPr>
              <a:lnSpc>
                <a:spcPct val="140000"/>
              </a:lnSpc>
              <a:spcBef>
                <a:spcPts val="930"/>
              </a:spcBef>
              <a:spcAft>
                <a:spcPts val="600"/>
              </a:spcAft>
              <a:buFont typeface="Corbel" panose="020B0503020204020204" pitchFamily="34" charset="0"/>
            </a:pPr>
            <a:r>
              <a:rPr lang="en-US" sz="1400" dirty="0">
                <a:solidFill>
                  <a:schemeClr val="tx1">
                    <a:lumMod val="75000"/>
                    <a:lumOff val="25000"/>
                  </a:schemeClr>
                </a:solidFill>
              </a:rPr>
              <a:t>For example, Society for Human Resource Management (SHRM), Associated General Contractors (</a:t>
            </a:r>
            <a:r>
              <a:rPr lang="en-US" sz="1400" dirty="0" err="1">
                <a:solidFill>
                  <a:schemeClr val="tx1">
                    <a:lumMod val="75000"/>
                    <a:lumOff val="25000"/>
                  </a:schemeClr>
                </a:solidFill>
              </a:rPr>
              <a:t>AGC</a:t>
            </a:r>
            <a:r>
              <a:rPr lang="en-US" sz="1400" dirty="0">
                <a:solidFill>
                  <a:schemeClr val="tx1">
                    <a:lumMod val="75000"/>
                    <a:lumOff val="25000"/>
                  </a:schemeClr>
                </a:solidFill>
              </a:rPr>
              <a:t>)</a:t>
            </a:r>
          </a:p>
        </p:txBody>
      </p:sp>
      <p:pic>
        <p:nvPicPr>
          <p:cNvPr id="6" name="Picture 5" descr="People in a classroom">
            <a:extLst>
              <a:ext uri="{FF2B5EF4-FFF2-40B4-BE49-F238E27FC236}">
                <a16:creationId xmlns:a16="http://schemas.microsoft.com/office/drawing/2014/main" id="{992B470D-488B-666E-D37A-D65515CA17AA}"/>
              </a:ext>
            </a:extLst>
          </p:cNvPr>
          <p:cNvPicPr>
            <a:picLocks noChangeAspect="1"/>
          </p:cNvPicPr>
          <p:nvPr/>
        </p:nvPicPr>
        <p:blipFill>
          <a:blip r:embed="rId3"/>
          <a:stretch>
            <a:fillRect/>
          </a:stretch>
        </p:blipFill>
        <p:spPr>
          <a:xfrm>
            <a:off x="5250386" y="1295962"/>
            <a:ext cx="6391125" cy="4266076"/>
          </a:xfrm>
          <a:prstGeom prst="rect">
            <a:avLst/>
          </a:prstGeom>
        </p:spPr>
      </p:pic>
      <p:sp>
        <p:nvSpPr>
          <p:cNvPr id="69" name="Rectangle 68">
            <a:extLst>
              <a:ext uri="{FF2B5EF4-FFF2-40B4-BE49-F238E27FC236}">
                <a16:creationId xmlns:a16="http://schemas.microsoft.com/office/drawing/2014/main" id="{BCF4857D-F003-4CA1-82AB-00900B100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 y="6144564"/>
            <a:ext cx="4656246" cy="7134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DB791336-FCAA-4174-9303-B3F37486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715122" y="6167615"/>
            <a:ext cx="7473828"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A212158-300D-44D0-9CCE-472C3F669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988521F4-D44A-42C5-9BDB-5CA255540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6241"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5E6738EB-6FF0-4AF9-8462-57F4494B8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713436"/>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654B1F6E-5B4D-0709-BA7C-9FB84FFE053A}"/>
              </a:ext>
            </a:extLst>
          </p:cNvPr>
          <p:cNvSpPr>
            <a:spLocks noGrp="1"/>
          </p:cNvSpPr>
          <p:nvPr>
            <p:ph type="sldNum" sz="quarter" idx="12"/>
          </p:nvPr>
        </p:nvSpPr>
        <p:spPr>
          <a:xfrm>
            <a:off x="10569202" y="6309360"/>
            <a:ext cx="979879" cy="457200"/>
          </a:xfrm>
        </p:spPr>
        <p:txBody>
          <a:bodyPr vert="horz" lIns="109728" tIns="109728" rIns="109728" bIns="91440" rtlCol="0" anchor="b">
            <a:normAutofit/>
          </a:bodyPr>
          <a:lstStyle/>
          <a:p>
            <a:pPr>
              <a:spcAft>
                <a:spcPts val="600"/>
              </a:spcAft>
            </a:pPr>
            <a:fld id="{FAEF9944-A4F6-4C59-AEBD-678D6480B8EA}" type="slidenum">
              <a:rPr lang="en-US" smtClean="0"/>
              <a:pPr>
                <a:spcAft>
                  <a:spcPts val="600"/>
                </a:spcAft>
              </a:pPr>
              <a:t>21</a:t>
            </a:fld>
            <a:endParaRPr lang="en-US"/>
          </a:p>
        </p:txBody>
      </p:sp>
    </p:spTree>
    <p:extLst>
      <p:ext uri="{BB962C8B-B14F-4D97-AF65-F5344CB8AC3E}">
        <p14:creationId xmlns:p14="http://schemas.microsoft.com/office/powerpoint/2010/main" val="27785440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5A9DE13F-B3C5-A63B-EBAC-F2D12C8D6E8D}"/>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481DE4E9-8BE2-6FE4-9D53-AAA3C15F3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964EC57-8FA3-C533-0EC8-B19D7D40CE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94D21DE3-5D24-4494-2C6C-B19BFE470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076DCF1B-76C3-EF88-D075-6015BB093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70646"/>
            <a:ext cx="4062884" cy="572135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AE9CDF-C1AC-8A8C-8170-FA7EE52078E4}"/>
              </a:ext>
            </a:extLst>
          </p:cNvPr>
          <p:cNvSpPr>
            <a:spLocks noGrp="1"/>
          </p:cNvSpPr>
          <p:nvPr>
            <p:ph type="title"/>
          </p:nvPr>
        </p:nvSpPr>
        <p:spPr>
          <a:xfrm>
            <a:off x="468635" y="1419341"/>
            <a:ext cx="3119717" cy="3495051"/>
          </a:xfrm>
        </p:spPr>
        <p:txBody>
          <a:bodyPr vert="horz" lIns="109728" tIns="109728" rIns="109728" bIns="91440" rtlCol="0" anchor="ctr">
            <a:normAutofit/>
          </a:bodyPr>
          <a:lstStyle/>
          <a:p>
            <a:pPr>
              <a:lnSpc>
                <a:spcPct val="140000"/>
              </a:lnSpc>
            </a:pPr>
            <a:r>
              <a:rPr lang="en-US" sz="3100" dirty="0">
                <a:solidFill>
                  <a:schemeClr val="bg1"/>
                </a:solidFill>
              </a:rPr>
              <a:t>Industry and Professional Associations</a:t>
            </a:r>
          </a:p>
        </p:txBody>
      </p:sp>
      <p:sp>
        <p:nvSpPr>
          <p:cNvPr id="21" name="Rectangle 20">
            <a:extLst>
              <a:ext uri="{FF2B5EF4-FFF2-40B4-BE49-F238E27FC236}">
                <a16:creationId xmlns:a16="http://schemas.microsoft.com/office/drawing/2014/main" id="{12B0C5E4-FBFE-A14A-2A49-CAD9C30951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6572"/>
            <a:ext cx="4056987" cy="51328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4839AC4-4376-FD0E-9B26-EDA031A3BB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20996" y="534650"/>
            <a:ext cx="8071002" cy="568327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1B2F4B0-CD4B-3229-8EE5-A77FCCB6C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192001"/>
            <a:ext cx="1219200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50000"/>
                </a:schemeClr>
              </a:solidFill>
            </a:endParaRPr>
          </a:p>
        </p:txBody>
      </p:sp>
      <p:sp>
        <p:nvSpPr>
          <p:cNvPr id="27" name="Rectangle 26">
            <a:extLst>
              <a:ext uri="{FF2B5EF4-FFF2-40B4-BE49-F238E27FC236}">
                <a16:creationId xmlns:a16="http://schemas.microsoft.com/office/drawing/2014/main" id="{372F1A81-F3DC-EEB6-E6C7-50A319E2E8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59990"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50000"/>
                </a:schemeClr>
              </a:solidFill>
            </a:endParaRPr>
          </a:p>
        </p:txBody>
      </p:sp>
      <p:sp>
        <p:nvSpPr>
          <p:cNvPr id="29" name="Rectangle 28">
            <a:extLst>
              <a:ext uri="{FF2B5EF4-FFF2-40B4-BE49-F238E27FC236}">
                <a16:creationId xmlns:a16="http://schemas.microsoft.com/office/drawing/2014/main" id="{B7D1BDB4-7392-8890-31B1-9BBD36820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70645"/>
            <a:ext cx="1219200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50000"/>
                </a:schemeClr>
              </a:solidFill>
            </a:endParaRPr>
          </a:p>
        </p:txBody>
      </p:sp>
      <p:sp>
        <p:nvSpPr>
          <p:cNvPr id="4" name="Slide Number Placeholder 3">
            <a:extLst>
              <a:ext uri="{FF2B5EF4-FFF2-40B4-BE49-F238E27FC236}">
                <a16:creationId xmlns:a16="http://schemas.microsoft.com/office/drawing/2014/main" id="{92F100FF-3111-C883-7143-2465EE5E9442}"/>
              </a:ext>
            </a:extLst>
          </p:cNvPr>
          <p:cNvSpPr>
            <a:spLocks noGrp="1"/>
          </p:cNvSpPr>
          <p:nvPr>
            <p:ph type="sldNum" sz="quarter" idx="12"/>
          </p:nvPr>
        </p:nvSpPr>
        <p:spPr>
          <a:xfrm>
            <a:off x="10569202" y="6309360"/>
            <a:ext cx="979879" cy="457200"/>
          </a:xfrm>
        </p:spPr>
        <p:txBody>
          <a:bodyPr vert="horz" lIns="109728" tIns="109728" rIns="109728" bIns="91440" rtlCol="0" anchor="b">
            <a:normAutofit/>
          </a:bodyPr>
          <a:lstStyle/>
          <a:p>
            <a:pPr>
              <a:spcAft>
                <a:spcPts val="600"/>
              </a:spcAft>
            </a:pPr>
            <a:fld id="{FAEF9944-A4F6-4C59-AEBD-678D6480B8EA}" type="slidenum">
              <a:rPr lang="en-US" smtClean="0"/>
              <a:pPr>
                <a:spcAft>
                  <a:spcPts val="600"/>
                </a:spcAft>
              </a:pPr>
              <a:t>22</a:t>
            </a:fld>
            <a:endParaRPr lang="en-US"/>
          </a:p>
        </p:txBody>
      </p:sp>
      <p:graphicFrame>
        <p:nvGraphicFramePr>
          <p:cNvPr id="8" name="Rectangle 3">
            <a:extLst>
              <a:ext uri="{FF2B5EF4-FFF2-40B4-BE49-F238E27FC236}">
                <a16:creationId xmlns:a16="http://schemas.microsoft.com/office/drawing/2014/main" id="{658063B9-0DCF-A113-3BEE-C2BB7D3B308F}"/>
              </a:ext>
            </a:extLst>
          </p:cNvPr>
          <p:cNvGraphicFramePr/>
          <p:nvPr>
            <p:extLst>
              <p:ext uri="{D42A27DB-BD31-4B8C-83A1-F6EECF244321}">
                <p14:modId xmlns:p14="http://schemas.microsoft.com/office/powerpoint/2010/main" val="2046766420"/>
              </p:ext>
            </p:extLst>
          </p:nvPr>
        </p:nvGraphicFramePr>
        <p:xfrm>
          <a:off x="4757929" y="1164597"/>
          <a:ext cx="6790606" cy="43785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E878B1E1-8778-C60C-49A5-54CC3389BE92}"/>
              </a:ext>
            </a:extLst>
          </p:cNvPr>
          <p:cNvSpPr txBox="1"/>
          <p:nvPr/>
        </p:nvSpPr>
        <p:spPr>
          <a:xfrm>
            <a:off x="4886960" y="5721056"/>
            <a:ext cx="6258560" cy="338554"/>
          </a:xfrm>
          <a:prstGeom prst="rect">
            <a:avLst/>
          </a:prstGeom>
          <a:noFill/>
        </p:spPr>
        <p:txBody>
          <a:bodyPr wrap="square" rtlCol="0">
            <a:spAutoFit/>
          </a:bodyPr>
          <a:lstStyle/>
          <a:p>
            <a:r>
              <a:rPr lang="en-US" sz="1600" dirty="0">
                <a:solidFill>
                  <a:schemeClr val="tx1">
                    <a:lumMod val="75000"/>
                    <a:lumOff val="25000"/>
                  </a:schemeClr>
                </a:solidFill>
              </a:rPr>
              <a:t>Note: Membership fees vary, research cost vs. value.</a:t>
            </a:r>
          </a:p>
        </p:txBody>
      </p:sp>
    </p:spTree>
    <p:extLst>
      <p:ext uri="{BB962C8B-B14F-4D97-AF65-F5344CB8AC3E}">
        <p14:creationId xmlns:p14="http://schemas.microsoft.com/office/powerpoint/2010/main" val="27534764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ED69555-EE48-4B19-812B-4E1068DBF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57">
            <a:extLst>
              <a:ext uri="{FF2B5EF4-FFF2-40B4-BE49-F238E27FC236}">
                <a16:creationId xmlns:a16="http://schemas.microsoft.com/office/drawing/2014/main" id="{57AEB73D-F521-4B19-820F-12DB6BCC8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txBody>
          <a:bodyPr/>
          <a:lstStyle/>
          <a:p>
            <a:endParaRPr lang="en-US"/>
          </a:p>
        </p:txBody>
      </p:sp>
      <p:sp>
        <p:nvSpPr>
          <p:cNvPr id="17" name="Rectangle 16">
            <a:extLst>
              <a:ext uri="{FF2B5EF4-FFF2-40B4-BE49-F238E27FC236}">
                <a16:creationId xmlns:a16="http://schemas.microsoft.com/office/drawing/2014/main" id="{6B72EEBA-3A5D-41CE-8465-A45A0F656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CA22F210-7186-4074-94C5-FAD2C2EB15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7ED93057-B056-4D1D-B0DA-F1619DAAF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5689"/>
            <a:ext cx="6795928" cy="2594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45AF9A-B072-7EE9-AA3E-5FF6426B09E3}"/>
              </a:ext>
            </a:extLst>
          </p:cNvPr>
          <p:cNvSpPr>
            <a:spLocks noGrp="1"/>
          </p:cNvSpPr>
          <p:nvPr>
            <p:ph type="title"/>
          </p:nvPr>
        </p:nvSpPr>
        <p:spPr>
          <a:xfrm>
            <a:off x="1635103" y="1057522"/>
            <a:ext cx="4741843" cy="2173433"/>
          </a:xfrm>
        </p:spPr>
        <p:txBody>
          <a:bodyPr vert="horz" lIns="109728" tIns="109728" rIns="109728" bIns="91440" rtlCol="0" anchor="ctr">
            <a:normAutofit/>
          </a:bodyPr>
          <a:lstStyle/>
          <a:p>
            <a:pPr>
              <a:lnSpc>
                <a:spcPct val="125000"/>
              </a:lnSpc>
            </a:pPr>
            <a:r>
              <a:rPr lang="en-US" sz="4100" b="0" cap="all" dirty="0">
                <a:solidFill>
                  <a:schemeClr val="bg1"/>
                </a:solidFill>
              </a:rPr>
              <a:t>Following Up On Leads</a:t>
            </a:r>
          </a:p>
        </p:txBody>
      </p:sp>
      <p:sp>
        <p:nvSpPr>
          <p:cNvPr id="8" name="TextBox 7">
            <a:extLst>
              <a:ext uri="{FF2B5EF4-FFF2-40B4-BE49-F238E27FC236}">
                <a16:creationId xmlns:a16="http://schemas.microsoft.com/office/drawing/2014/main" id="{0DC8C11E-D749-2F29-C811-5EDFBE9560B7}"/>
              </a:ext>
            </a:extLst>
          </p:cNvPr>
          <p:cNvSpPr txBox="1"/>
          <p:nvPr/>
        </p:nvSpPr>
        <p:spPr>
          <a:xfrm>
            <a:off x="1635104" y="3751119"/>
            <a:ext cx="4797502" cy="1606163"/>
          </a:xfrm>
          <a:prstGeom prst="rect">
            <a:avLst/>
          </a:prstGeom>
        </p:spPr>
        <p:txBody>
          <a:bodyPr vert="horz" lIns="109728" tIns="109728" rIns="109728" bIns="91440" rtlCol="0" anchor="t">
            <a:normAutofit/>
          </a:bodyPr>
          <a:lstStyle/>
          <a:p>
            <a:pPr>
              <a:lnSpc>
                <a:spcPct val="140000"/>
              </a:lnSpc>
              <a:spcBef>
                <a:spcPts val="930"/>
              </a:spcBef>
            </a:pPr>
            <a:r>
              <a:rPr lang="en-US" sz="2000" dirty="0">
                <a:solidFill>
                  <a:schemeClr val="tx1">
                    <a:lumMod val="75000"/>
                    <a:lumOff val="25000"/>
                  </a:schemeClr>
                </a:solidFill>
              </a:rPr>
              <a:t>Once you’ve attended events, received contact info, and started a conversation, what’s next? </a:t>
            </a:r>
          </a:p>
        </p:txBody>
      </p:sp>
      <p:sp>
        <p:nvSpPr>
          <p:cNvPr id="23" name="Rectangle 22">
            <a:extLst>
              <a:ext uri="{FF2B5EF4-FFF2-40B4-BE49-F238E27FC236}">
                <a16:creationId xmlns:a16="http://schemas.microsoft.com/office/drawing/2014/main" id="{F5B41592-BC5E-4AE2-8CA7-91C73FD8F7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89697"/>
            <a:ext cx="1070775" cy="2466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B574A3D-9991-4D4A-91DF-0D0DE47DB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5A56255-4961-41E1-887B-7319F23C90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93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Woman gesticulating at laptop screen">
            <a:extLst>
              <a:ext uri="{FF2B5EF4-FFF2-40B4-BE49-F238E27FC236}">
                <a16:creationId xmlns:a16="http://schemas.microsoft.com/office/drawing/2014/main" id="{D0B0876A-24B5-9CD0-8C2F-40AA90477CC4}"/>
              </a:ext>
            </a:extLst>
          </p:cNvPr>
          <p:cNvPicPr>
            <a:picLocks noChangeAspect="1"/>
          </p:cNvPicPr>
          <p:nvPr/>
        </p:nvPicPr>
        <p:blipFill>
          <a:blip r:embed="rId2"/>
          <a:srcRect l="15402" r="32700" b="-2"/>
          <a:stretch>
            <a:fillRect/>
          </a:stretch>
        </p:blipFill>
        <p:spPr>
          <a:xfrm>
            <a:off x="6859936" y="-2"/>
            <a:ext cx="5332064" cy="6858002"/>
          </a:xfrm>
          <a:prstGeom prst="rect">
            <a:avLst/>
          </a:prstGeom>
        </p:spPr>
      </p:pic>
      <p:sp>
        <p:nvSpPr>
          <p:cNvPr id="3" name="Slide Number Placeholder 2">
            <a:extLst>
              <a:ext uri="{FF2B5EF4-FFF2-40B4-BE49-F238E27FC236}">
                <a16:creationId xmlns:a16="http://schemas.microsoft.com/office/drawing/2014/main" id="{E14ACA77-377E-690E-B4C5-5CCFBB70ED46}"/>
              </a:ext>
            </a:extLst>
          </p:cNvPr>
          <p:cNvSpPr>
            <a:spLocks noGrp="1"/>
          </p:cNvSpPr>
          <p:nvPr>
            <p:ph type="sldNum" sz="quarter" idx="12"/>
          </p:nvPr>
        </p:nvSpPr>
        <p:spPr>
          <a:xfrm>
            <a:off x="10569202" y="6309360"/>
            <a:ext cx="979879" cy="457200"/>
          </a:xfrm>
        </p:spPr>
        <p:txBody>
          <a:bodyPr vert="horz" lIns="109728" tIns="109728" rIns="109728" bIns="91440" rtlCol="0" anchor="b">
            <a:normAutofit/>
          </a:bodyPr>
          <a:lstStyle/>
          <a:p>
            <a:pPr>
              <a:spcAft>
                <a:spcPts val="600"/>
              </a:spcAft>
            </a:pPr>
            <a:fld id="{FAEF9944-A4F6-4C59-AEBD-678D6480B8EA}" type="slidenum">
              <a:rPr lang="en-US">
                <a:solidFill>
                  <a:srgbClr val="FFFFFF"/>
                </a:solidFill>
              </a:rPr>
              <a:pPr>
                <a:spcAft>
                  <a:spcPts val="600"/>
                </a:spcAft>
              </a:pPr>
              <a:t>23</a:t>
            </a:fld>
            <a:endParaRPr lang="en-US">
              <a:solidFill>
                <a:srgbClr val="FFFFFF"/>
              </a:solidFill>
            </a:endParaRPr>
          </a:p>
        </p:txBody>
      </p:sp>
    </p:spTree>
    <p:extLst>
      <p:ext uri="{BB962C8B-B14F-4D97-AF65-F5344CB8AC3E}">
        <p14:creationId xmlns:p14="http://schemas.microsoft.com/office/powerpoint/2010/main" val="359004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30E0F-10C6-298A-C347-E831FFF4ECB8}"/>
              </a:ext>
            </a:extLst>
          </p:cNvPr>
          <p:cNvSpPr>
            <a:spLocks noGrp="1"/>
          </p:cNvSpPr>
          <p:nvPr>
            <p:ph type="title"/>
          </p:nvPr>
        </p:nvSpPr>
        <p:spPr>
          <a:xfrm>
            <a:off x="1132717" y="523024"/>
            <a:ext cx="3248783" cy="1580890"/>
          </a:xfrm>
        </p:spPr>
        <p:txBody>
          <a:bodyPr vert="horz" lIns="109728" tIns="109728" rIns="109728" bIns="91440" rtlCol="0" anchor="ctr">
            <a:normAutofit fontScale="90000"/>
          </a:bodyPr>
          <a:lstStyle/>
          <a:p>
            <a:pPr>
              <a:lnSpc>
                <a:spcPct val="150000"/>
              </a:lnSpc>
            </a:pPr>
            <a:r>
              <a:rPr lang="en-US" sz="3600" dirty="0"/>
              <a:t>Following Up with Leads</a:t>
            </a:r>
          </a:p>
        </p:txBody>
      </p:sp>
      <p:graphicFrame>
        <p:nvGraphicFramePr>
          <p:cNvPr id="129" name="Rectangle 3">
            <a:extLst>
              <a:ext uri="{FF2B5EF4-FFF2-40B4-BE49-F238E27FC236}">
                <a16:creationId xmlns:a16="http://schemas.microsoft.com/office/drawing/2014/main" id="{56F7AA8D-D7E3-009D-DD35-AE08BBA6A630}"/>
              </a:ext>
            </a:extLst>
          </p:cNvPr>
          <p:cNvGraphicFramePr>
            <a:graphicFrameLocks noGrp="1"/>
          </p:cNvGraphicFramePr>
          <p:nvPr>
            <p:ph sz="quarter" idx="15"/>
            <p:extLst>
              <p:ext uri="{D42A27DB-BD31-4B8C-83A1-F6EECF244321}">
                <p14:modId xmlns:p14="http://schemas.microsoft.com/office/powerpoint/2010/main" val="3165539668"/>
              </p:ext>
            </p:extLst>
          </p:nvPr>
        </p:nvGraphicFramePr>
        <p:xfrm>
          <a:off x="5139797" y="545725"/>
          <a:ext cx="6408738" cy="4162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E21C0D8A-F0BB-0D41-83D4-BD5F5D53FB17}"/>
              </a:ext>
            </a:extLst>
          </p:cNvPr>
          <p:cNvSpPr>
            <a:spLocks noGrp="1"/>
          </p:cNvSpPr>
          <p:nvPr>
            <p:ph type="sldNum" sz="quarter" idx="12"/>
          </p:nvPr>
        </p:nvSpPr>
        <p:spPr/>
        <p:txBody>
          <a:bodyPr vert="horz" lIns="109728" tIns="109728" rIns="109728" bIns="91440" rtlCol="0" anchor="b">
            <a:normAutofit/>
          </a:bodyPr>
          <a:lstStyle/>
          <a:p>
            <a:pPr>
              <a:spcAft>
                <a:spcPts val="600"/>
              </a:spcAft>
            </a:pPr>
            <a:fld id="{FAEF9944-A4F6-4C59-AEBD-678D6480B8EA}" type="slidenum">
              <a:rPr lang="en-US" sz="1600" b="1" smtClean="0"/>
              <a:pPr>
                <a:spcAft>
                  <a:spcPts val="600"/>
                </a:spcAft>
              </a:pPr>
              <a:t>24</a:t>
            </a:fld>
            <a:endParaRPr lang="en-US" sz="1600" b="1"/>
          </a:p>
        </p:txBody>
      </p:sp>
      <p:sp>
        <p:nvSpPr>
          <p:cNvPr id="9" name="TextBox 8">
            <a:extLst>
              <a:ext uri="{FF2B5EF4-FFF2-40B4-BE49-F238E27FC236}">
                <a16:creationId xmlns:a16="http://schemas.microsoft.com/office/drawing/2014/main" id="{6344F33B-121D-4997-7F88-C76896553BEE}"/>
              </a:ext>
            </a:extLst>
          </p:cNvPr>
          <p:cNvSpPr txBox="1"/>
          <p:nvPr/>
        </p:nvSpPr>
        <p:spPr>
          <a:xfrm>
            <a:off x="1132717" y="2626937"/>
            <a:ext cx="3104003" cy="2966197"/>
          </a:xfrm>
          <a:prstGeom prst="rect">
            <a:avLst/>
          </a:prstGeom>
          <a:noFill/>
        </p:spPr>
        <p:txBody>
          <a:bodyPr wrap="square" rtlCol="0">
            <a:spAutoFit/>
          </a:bodyPr>
          <a:lstStyle/>
          <a:p>
            <a:pPr>
              <a:lnSpc>
                <a:spcPct val="150000"/>
              </a:lnSpc>
            </a:pPr>
            <a:r>
              <a:rPr lang="en-US" dirty="0">
                <a:solidFill>
                  <a:schemeClr val="tx1">
                    <a:lumMod val="75000"/>
                    <a:lumOff val="25000"/>
                  </a:schemeClr>
                </a:solidFill>
              </a:rPr>
              <a:t>Smart and consistent follow-up helps you stay connected, understand agency needs, and stay informed about upcoming opportunities. Typical steps include:</a:t>
            </a:r>
          </a:p>
        </p:txBody>
      </p:sp>
      <p:sp>
        <p:nvSpPr>
          <p:cNvPr id="10" name="TextBox 9">
            <a:extLst>
              <a:ext uri="{FF2B5EF4-FFF2-40B4-BE49-F238E27FC236}">
                <a16:creationId xmlns:a16="http://schemas.microsoft.com/office/drawing/2014/main" id="{195503BD-7300-63E0-6EC8-5453899CF782}"/>
              </a:ext>
            </a:extLst>
          </p:cNvPr>
          <p:cNvSpPr txBox="1"/>
          <p:nvPr/>
        </p:nvSpPr>
        <p:spPr>
          <a:xfrm>
            <a:off x="-1" y="0"/>
            <a:ext cx="642919" cy="6858000"/>
          </a:xfrm>
          <a:prstGeom prst="rect">
            <a:avLst/>
          </a:prstGeom>
          <a:solidFill>
            <a:schemeClr val="accent1">
              <a:lumMod val="75000"/>
            </a:schemeClr>
          </a:solidFill>
        </p:spPr>
        <p:txBody>
          <a:bodyPr wrap="square" rtlCol="0">
            <a:spAutoFit/>
          </a:bodyPr>
          <a:lstStyle/>
          <a:p>
            <a:endParaRPr lang="en-US" dirty="0"/>
          </a:p>
        </p:txBody>
      </p:sp>
    </p:spTree>
    <p:extLst>
      <p:ext uri="{BB962C8B-B14F-4D97-AF65-F5344CB8AC3E}">
        <p14:creationId xmlns:p14="http://schemas.microsoft.com/office/powerpoint/2010/main" val="22256372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D352B-491F-6D7F-51DD-FBAA07955F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62D5E9-D8B0-F3AB-021D-79CF02F67219}"/>
              </a:ext>
            </a:extLst>
          </p:cNvPr>
          <p:cNvSpPr>
            <a:spLocks noGrp="1"/>
          </p:cNvSpPr>
          <p:nvPr>
            <p:ph type="title"/>
          </p:nvPr>
        </p:nvSpPr>
        <p:spPr>
          <a:xfrm>
            <a:off x="1054100" y="545725"/>
            <a:ext cx="3378200" cy="1580890"/>
          </a:xfrm>
        </p:spPr>
        <p:txBody>
          <a:bodyPr vert="horz" lIns="109728" tIns="109728" rIns="109728" bIns="91440" rtlCol="0" anchor="ctr">
            <a:normAutofit fontScale="90000"/>
          </a:bodyPr>
          <a:lstStyle/>
          <a:p>
            <a:pPr>
              <a:lnSpc>
                <a:spcPct val="150000"/>
              </a:lnSpc>
            </a:pPr>
            <a:r>
              <a:rPr lang="en-US" sz="3600" dirty="0"/>
              <a:t>Following Up with Leads</a:t>
            </a:r>
          </a:p>
        </p:txBody>
      </p:sp>
      <p:graphicFrame>
        <p:nvGraphicFramePr>
          <p:cNvPr id="129" name="Rectangle 3">
            <a:extLst>
              <a:ext uri="{FF2B5EF4-FFF2-40B4-BE49-F238E27FC236}">
                <a16:creationId xmlns:a16="http://schemas.microsoft.com/office/drawing/2014/main" id="{7D80A20B-E288-04CA-162B-AF97F767736F}"/>
              </a:ext>
            </a:extLst>
          </p:cNvPr>
          <p:cNvGraphicFramePr>
            <a:graphicFrameLocks noGrp="1"/>
          </p:cNvGraphicFramePr>
          <p:nvPr>
            <p:ph sz="quarter" idx="15"/>
            <p:extLst>
              <p:ext uri="{D42A27DB-BD31-4B8C-83A1-F6EECF244321}">
                <p14:modId xmlns:p14="http://schemas.microsoft.com/office/powerpoint/2010/main" val="594794171"/>
              </p:ext>
            </p:extLst>
          </p:nvPr>
        </p:nvGraphicFramePr>
        <p:xfrm>
          <a:off x="5092700" y="762000"/>
          <a:ext cx="6663547" cy="4686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28A19018-EC3B-309F-F2F8-79C874517A3D}"/>
              </a:ext>
            </a:extLst>
          </p:cNvPr>
          <p:cNvSpPr>
            <a:spLocks noGrp="1"/>
          </p:cNvSpPr>
          <p:nvPr>
            <p:ph type="sldNum" sz="quarter" idx="12"/>
          </p:nvPr>
        </p:nvSpPr>
        <p:spPr/>
        <p:txBody>
          <a:bodyPr vert="horz" lIns="109728" tIns="109728" rIns="109728" bIns="91440" rtlCol="0" anchor="b">
            <a:normAutofit/>
          </a:bodyPr>
          <a:lstStyle/>
          <a:p>
            <a:pPr>
              <a:spcAft>
                <a:spcPts val="600"/>
              </a:spcAft>
            </a:pPr>
            <a:fld id="{FAEF9944-A4F6-4C59-AEBD-678D6480B8EA}" type="slidenum">
              <a:rPr lang="en-US" sz="1600" b="1" smtClean="0"/>
              <a:pPr>
                <a:spcAft>
                  <a:spcPts val="600"/>
                </a:spcAft>
              </a:pPr>
              <a:t>25</a:t>
            </a:fld>
            <a:endParaRPr lang="en-US" sz="1600" b="1"/>
          </a:p>
        </p:txBody>
      </p:sp>
      <p:sp>
        <p:nvSpPr>
          <p:cNvPr id="9" name="TextBox 8">
            <a:extLst>
              <a:ext uri="{FF2B5EF4-FFF2-40B4-BE49-F238E27FC236}">
                <a16:creationId xmlns:a16="http://schemas.microsoft.com/office/drawing/2014/main" id="{21BE7346-5B6D-BAA8-B9E4-FD4E2C4B0C36}"/>
              </a:ext>
            </a:extLst>
          </p:cNvPr>
          <p:cNvSpPr txBox="1"/>
          <p:nvPr/>
        </p:nvSpPr>
        <p:spPr>
          <a:xfrm>
            <a:off x="1054100" y="2465613"/>
            <a:ext cx="2484082" cy="1719702"/>
          </a:xfrm>
          <a:prstGeom prst="rect">
            <a:avLst/>
          </a:prstGeom>
          <a:noFill/>
        </p:spPr>
        <p:txBody>
          <a:bodyPr wrap="square" rtlCol="0">
            <a:spAutoFit/>
          </a:bodyPr>
          <a:lstStyle/>
          <a:p>
            <a:pPr>
              <a:lnSpc>
                <a:spcPct val="150000"/>
              </a:lnSpc>
            </a:pPr>
            <a:r>
              <a:rPr lang="en-US" dirty="0">
                <a:solidFill>
                  <a:schemeClr val="tx1">
                    <a:lumMod val="75000"/>
                    <a:lumOff val="25000"/>
                  </a:schemeClr>
                </a:solidFill>
              </a:rPr>
              <a:t>After the first week, continue to stay in touch with your agency contacts.</a:t>
            </a:r>
          </a:p>
        </p:txBody>
      </p:sp>
      <p:sp>
        <p:nvSpPr>
          <p:cNvPr id="3" name="TextBox 2">
            <a:extLst>
              <a:ext uri="{FF2B5EF4-FFF2-40B4-BE49-F238E27FC236}">
                <a16:creationId xmlns:a16="http://schemas.microsoft.com/office/drawing/2014/main" id="{581DB5E4-3B1B-7B68-4095-166B12CC2D6C}"/>
              </a:ext>
            </a:extLst>
          </p:cNvPr>
          <p:cNvSpPr txBox="1"/>
          <p:nvPr/>
        </p:nvSpPr>
        <p:spPr>
          <a:xfrm>
            <a:off x="-1" y="0"/>
            <a:ext cx="642919" cy="6858000"/>
          </a:xfrm>
          <a:prstGeom prst="rect">
            <a:avLst/>
          </a:prstGeom>
          <a:solidFill>
            <a:schemeClr val="accent1">
              <a:lumMod val="75000"/>
            </a:schemeClr>
          </a:solidFill>
        </p:spPr>
        <p:txBody>
          <a:bodyPr wrap="square" rtlCol="0">
            <a:spAutoFit/>
          </a:bodyPr>
          <a:lstStyle/>
          <a:p>
            <a:endParaRPr lang="en-US" dirty="0"/>
          </a:p>
        </p:txBody>
      </p:sp>
    </p:spTree>
    <p:extLst>
      <p:ext uri="{BB962C8B-B14F-4D97-AF65-F5344CB8AC3E}">
        <p14:creationId xmlns:p14="http://schemas.microsoft.com/office/powerpoint/2010/main" val="7218335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E36ABB3A-8A25-188B-2227-642D1B0518F1}"/>
            </a:ext>
          </a:extLst>
        </p:cNvPr>
        <p:cNvGrpSpPr/>
        <p:nvPr/>
      </p:nvGrpSpPr>
      <p:grpSpPr>
        <a:xfrm>
          <a:off x="0" y="0"/>
          <a:ext cx="0" cy="0"/>
          <a:chOff x="0" y="0"/>
          <a:chExt cx="0" cy="0"/>
        </a:xfrm>
      </p:grpSpPr>
      <p:sp>
        <p:nvSpPr>
          <p:cNvPr id="62" name="Rectangle 61">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6" name="Rectangle 65">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7">
            <a:extLst>
              <a:ext uri="{FF2B5EF4-FFF2-40B4-BE49-F238E27FC236}">
                <a16:creationId xmlns:a16="http://schemas.microsoft.com/office/drawing/2014/main" id="{932FF329-3A87-4F66-BA01-91CD63C81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4420926" cy="68381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Businesswoman at job interview">
            <a:extLst>
              <a:ext uri="{FF2B5EF4-FFF2-40B4-BE49-F238E27FC236}">
                <a16:creationId xmlns:a16="http://schemas.microsoft.com/office/drawing/2014/main" id="{5F757C56-D820-369E-DFBC-A9BAC30489AB}"/>
              </a:ext>
            </a:extLst>
          </p:cNvPr>
          <p:cNvPicPr>
            <a:picLocks noChangeAspect="1"/>
          </p:cNvPicPr>
          <p:nvPr/>
        </p:nvPicPr>
        <p:blipFill>
          <a:blip r:embed="rId3"/>
          <a:srcRect l="29784"/>
          <a:stretch>
            <a:fillRect/>
          </a:stretch>
        </p:blipFill>
        <p:spPr>
          <a:xfrm>
            <a:off x="0" y="1283430"/>
            <a:ext cx="4478922" cy="4257379"/>
          </a:xfrm>
          <a:prstGeom prst="rect">
            <a:avLst/>
          </a:prstGeom>
        </p:spPr>
      </p:pic>
      <p:sp>
        <p:nvSpPr>
          <p:cNvPr id="70" name="Rectangle 69">
            <a:extLst>
              <a:ext uri="{FF2B5EF4-FFF2-40B4-BE49-F238E27FC236}">
                <a16:creationId xmlns:a16="http://schemas.microsoft.com/office/drawing/2014/main" id="{BCF4857D-F003-4CA1-82AB-00900B100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146359"/>
            <a:ext cx="4426072" cy="71164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26076" y="748578"/>
            <a:ext cx="7765922" cy="541903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0CDC7500-A6A2-DB47-A2F7-0DD81405D3E4}"/>
              </a:ext>
            </a:extLst>
          </p:cNvPr>
          <p:cNvSpPr>
            <a:spLocks noGrp="1"/>
          </p:cNvSpPr>
          <p:nvPr>
            <p:ph type="title"/>
          </p:nvPr>
        </p:nvSpPr>
        <p:spPr>
          <a:xfrm>
            <a:off x="4893676" y="512032"/>
            <a:ext cx="7016889" cy="1154102"/>
          </a:xfrm>
        </p:spPr>
        <p:txBody>
          <a:bodyPr vert="horz" lIns="109728" tIns="109728" rIns="109728" bIns="91440" rtlCol="0" anchor="ctr">
            <a:normAutofit/>
          </a:bodyPr>
          <a:lstStyle/>
          <a:p>
            <a:pPr>
              <a:lnSpc>
                <a:spcPct val="150000"/>
              </a:lnSpc>
            </a:pPr>
            <a:r>
              <a:rPr lang="en-US" sz="3300" dirty="0">
                <a:solidFill>
                  <a:schemeClr val="tx1">
                    <a:lumMod val="75000"/>
                    <a:lumOff val="25000"/>
                  </a:schemeClr>
                </a:solidFill>
              </a:rPr>
              <a:t>Networking Best Practices</a:t>
            </a:r>
          </a:p>
        </p:txBody>
      </p:sp>
      <p:sp>
        <p:nvSpPr>
          <p:cNvPr id="74" name="Rectangle 73">
            <a:extLst>
              <a:ext uri="{FF2B5EF4-FFF2-40B4-BE49-F238E27FC236}">
                <a16:creationId xmlns:a16="http://schemas.microsoft.com/office/drawing/2014/main" id="{5E6738EB-6FF0-4AF9-8462-57F4494B8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8774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43E4A16-928F-0C89-1665-708478A814DD}"/>
              </a:ext>
            </a:extLst>
          </p:cNvPr>
          <p:cNvSpPr/>
          <p:nvPr/>
        </p:nvSpPr>
        <p:spPr>
          <a:xfrm>
            <a:off x="4921856" y="1500329"/>
            <a:ext cx="7164081" cy="4274265"/>
          </a:xfrm>
          <a:prstGeom prst="rect">
            <a:avLst/>
          </a:prstGeom>
        </p:spPr>
        <p:txBody>
          <a:bodyPr vert="horz" lIns="109728" tIns="109728" rIns="109728" bIns="91440" rtlCol="0" anchor="t">
            <a:noAutofit/>
          </a:bodyPr>
          <a:lstStyle/>
          <a:p>
            <a:pPr marL="285750" indent="-285750">
              <a:lnSpc>
                <a:spcPct val="125000"/>
              </a:lnSpc>
              <a:spcBef>
                <a:spcPts val="400"/>
              </a:spcBef>
              <a:spcAft>
                <a:spcPts val="400"/>
              </a:spcAft>
              <a:buFont typeface="Arial" panose="020B0604020202020204" pitchFamily="34" charset="0"/>
              <a:buChar char="•"/>
            </a:pPr>
            <a:r>
              <a:rPr lang="en-US" sz="1500" b="1" dirty="0">
                <a:solidFill>
                  <a:schemeClr val="tx1">
                    <a:lumMod val="75000"/>
                    <a:lumOff val="25000"/>
                  </a:schemeClr>
                </a:solidFill>
              </a:rPr>
              <a:t>Focus: </a:t>
            </a:r>
            <a:r>
              <a:rPr lang="en-US" sz="1500" dirty="0">
                <a:solidFill>
                  <a:schemeClr val="tx1">
                    <a:lumMod val="75000"/>
                    <a:lumOff val="25000"/>
                  </a:schemeClr>
                </a:solidFill>
              </a:rPr>
              <a:t>Listen to what the agency needs. Where appropriate, share your capability to help. Respect agency staff time, keep conversations concise. </a:t>
            </a:r>
            <a:endParaRPr lang="en-US" sz="1500" dirty="0">
              <a:solidFill>
                <a:schemeClr val="tx1">
                  <a:lumMod val="75000"/>
                  <a:lumOff val="25000"/>
                </a:schemeClr>
              </a:solidFill>
              <a:ea typeface="Meiryo"/>
            </a:endParaRPr>
          </a:p>
          <a:p>
            <a:pPr marL="285750" indent="-285750">
              <a:lnSpc>
                <a:spcPct val="125000"/>
              </a:lnSpc>
              <a:spcBef>
                <a:spcPts val="400"/>
              </a:spcBef>
              <a:spcAft>
                <a:spcPts val="400"/>
              </a:spcAft>
              <a:buFont typeface="Arial" panose="020B0604020202020204" pitchFamily="34" charset="0"/>
              <a:buChar char="•"/>
            </a:pPr>
            <a:r>
              <a:rPr lang="en-US" sz="1500" b="1" dirty="0">
                <a:solidFill>
                  <a:schemeClr val="tx1">
                    <a:lumMod val="75000"/>
                    <a:lumOff val="25000"/>
                  </a:schemeClr>
                </a:solidFill>
              </a:rPr>
              <a:t>Remember: </a:t>
            </a:r>
            <a:r>
              <a:rPr lang="en-US" sz="1500" dirty="0">
                <a:solidFill>
                  <a:schemeClr val="tx1">
                    <a:lumMod val="75000"/>
                    <a:lumOff val="25000"/>
                  </a:schemeClr>
                </a:solidFill>
              </a:rPr>
              <a:t>Connections with public agency contacts develop authentically over time. Outreach that moves too quickly toward sales language can undermine trust.</a:t>
            </a:r>
            <a:endParaRPr lang="en-US" sz="1500" dirty="0">
              <a:solidFill>
                <a:schemeClr val="tx1">
                  <a:lumMod val="75000"/>
                  <a:lumOff val="25000"/>
                </a:schemeClr>
              </a:solidFill>
              <a:ea typeface="Meiryo"/>
            </a:endParaRPr>
          </a:p>
          <a:p>
            <a:pPr marL="285750" indent="-285750">
              <a:lnSpc>
                <a:spcPct val="125000"/>
              </a:lnSpc>
              <a:spcBef>
                <a:spcPts val="400"/>
              </a:spcBef>
              <a:spcAft>
                <a:spcPts val="400"/>
              </a:spcAft>
              <a:buFont typeface="Arial" panose="020B0604020202020204" pitchFamily="34" charset="0"/>
              <a:buChar char="•"/>
            </a:pPr>
            <a:r>
              <a:rPr lang="en-US" sz="1500" b="1" dirty="0">
                <a:solidFill>
                  <a:schemeClr val="tx1">
                    <a:lumMod val="75000"/>
                    <a:lumOff val="25000"/>
                  </a:schemeClr>
                </a:solidFill>
              </a:rPr>
              <a:t>Ethics: </a:t>
            </a:r>
            <a:r>
              <a:rPr lang="en-US" sz="1500" dirty="0">
                <a:solidFill>
                  <a:schemeClr val="tx1">
                    <a:lumMod val="75000"/>
                    <a:lumOff val="25000"/>
                  </a:schemeClr>
                </a:solidFill>
              </a:rPr>
              <a:t>State employees must follow strict ethics policies when interacting with vendors. Do not offer gifts or incentives. </a:t>
            </a:r>
            <a:r>
              <a:rPr lang="en-US" sz="1500">
                <a:solidFill>
                  <a:schemeClr val="tx1">
                    <a:lumMod val="75000"/>
                    <a:lumOff val="25000"/>
                  </a:schemeClr>
                </a:solidFill>
              </a:rPr>
              <a:t>Professional connections with agency representatives should never be viewed as a </a:t>
            </a:r>
            <a:r>
              <a:rPr lang="en-US" sz="1500" dirty="0">
                <a:solidFill>
                  <a:schemeClr val="tx1">
                    <a:lumMod val="75000"/>
                    <a:lumOff val="25000"/>
                  </a:schemeClr>
                </a:solidFill>
              </a:rPr>
              <a:t>special advantage. Contracts are awarded through a fair, competitive process. </a:t>
            </a:r>
            <a:endParaRPr lang="en-US" sz="1500">
              <a:solidFill>
                <a:schemeClr val="tx1">
                  <a:lumMod val="75000"/>
                  <a:lumOff val="25000"/>
                </a:schemeClr>
              </a:solidFill>
              <a:ea typeface="Meiryo"/>
            </a:endParaRPr>
          </a:p>
          <a:p>
            <a:pPr marL="285750" indent="-285750">
              <a:lnSpc>
                <a:spcPct val="125000"/>
              </a:lnSpc>
              <a:spcBef>
                <a:spcPts val="400"/>
              </a:spcBef>
              <a:spcAft>
                <a:spcPts val="400"/>
              </a:spcAft>
              <a:buFont typeface="Arial" panose="020B0604020202020204" pitchFamily="34" charset="0"/>
              <a:buChar char="•"/>
            </a:pPr>
            <a:r>
              <a:rPr lang="en-US" sz="1500" b="1" dirty="0">
                <a:solidFill>
                  <a:schemeClr val="tx1">
                    <a:lumMod val="75000"/>
                    <a:lumOff val="25000"/>
                  </a:schemeClr>
                </a:solidFill>
              </a:rPr>
              <a:t>Long-term view: </a:t>
            </a:r>
            <a:r>
              <a:rPr lang="en-US" sz="1500" dirty="0">
                <a:solidFill>
                  <a:schemeClr val="tx1">
                    <a:lumMod val="75000"/>
                    <a:lumOff val="25000"/>
                  </a:schemeClr>
                </a:solidFill>
              </a:rPr>
              <a:t>Build a positive, professional reputation through </a:t>
            </a:r>
            <a:r>
              <a:rPr lang="en-US" sz="1500">
                <a:solidFill>
                  <a:schemeClr val="tx1">
                    <a:lumMod val="75000"/>
                    <a:lumOff val="25000"/>
                  </a:schemeClr>
                </a:solidFill>
              </a:rPr>
              <a:t>consistent, ethical engagement and delivering quality work. Networking is a long-term </a:t>
            </a:r>
            <a:r>
              <a:rPr lang="en-US" sz="1500" dirty="0">
                <a:solidFill>
                  <a:schemeClr val="tx1">
                    <a:lumMod val="75000"/>
                    <a:lumOff val="25000"/>
                  </a:schemeClr>
                </a:solidFill>
              </a:rPr>
              <a:t>business development strategy.</a:t>
            </a:r>
            <a:endParaRPr lang="en-US" sz="1500" dirty="0">
              <a:solidFill>
                <a:schemeClr val="tx1">
                  <a:lumMod val="75000"/>
                  <a:lumOff val="25000"/>
                </a:schemeClr>
              </a:solidFill>
              <a:ea typeface="Meiryo"/>
            </a:endParaRPr>
          </a:p>
        </p:txBody>
      </p:sp>
      <p:sp>
        <p:nvSpPr>
          <p:cNvPr id="76" name="Rectangle 75">
            <a:extLst>
              <a:ext uri="{FF2B5EF4-FFF2-40B4-BE49-F238E27FC236}">
                <a16:creationId xmlns:a16="http://schemas.microsoft.com/office/drawing/2014/main" id="{DB791336-FCAA-4174-9303-B3F37486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94069" y="6167615"/>
            <a:ext cx="7794882"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CA212158-300D-44D0-9CCE-472C3F669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988521F4-D44A-42C5-9BDB-5CA255540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618F3092-3DB5-38F3-DA9A-23FB66795BCA}"/>
              </a:ext>
            </a:extLst>
          </p:cNvPr>
          <p:cNvSpPr>
            <a:spLocks noGrp="1"/>
          </p:cNvSpPr>
          <p:nvPr>
            <p:ph type="sldNum" sz="quarter" idx="12"/>
          </p:nvPr>
        </p:nvSpPr>
        <p:spPr>
          <a:xfrm>
            <a:off x="10569202" y="6309360"/>
            <a:ext cx="979879" cy="457200"/>
          </a:xfrm>
        </p:spPr>
        <p:txBody>
          <a:bodyPr vert="horz" lIns="109728" tIns="109728" rIns="109728" bIns="91440" rtlCol="0" anchor="b">
            <a:normAutofit/>
          </a:bodyPr>
          <a:lstStyle/>
          <a:p>
            <a:pPr>
              <a:spcAft>
                <a:spcPts val="600"/>
              </a:spcAft>
            </a:pPr>
            <a:fld id="{FAEF9944-A4F6-4C59-AEBD-678D6480B8EA}" type="slidenum">
              <a:rPr lang="en-US" sz="1600" b="1" smtClean="0"/>
              <a:pPr>
                <a:spcAft>
                  <a:spcPts val="600"/>
                </a:spcAft>
              </a:pPr>
              <a:t>26</a:t>
            </a:fld>
            <a:endParaRPr lang="en-US" sz="1600" b="1"/>
          </a:p>
        </p:txBody>
      </p:sp>
    </p:spTree>
    <p:extLst>
      <p:ext uri="{BB962C8B-B14F-4D97-AF65-F5344CB8AC3E}">
        <p14:creationId xmlns:p14="http://schemas.microsoft.com/office/powerpoint/2010/main" val="3491325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F3331FCB-63A4-7452-192A-C27B28C675CF}"/>
            </a:ext>
          </a:extLst>
        </p:cNvPr>
        <p:cNvGrpSpPr/>
        <p:nvPr/>
      </p:nvGrpSpPr>
      <p:grpSpPr>
        <a:xfrm>
          <a:off x="0" y="0"/>
          <a:ext cx="0" cy="0"/>
          <a:chOff x="0" y="0"/>
          <a:chExt cx="0" cy="0"/>
        </a:xfrm>
      </p:grpSpPr>
      <p:sp>
        <p:nvSpPr>
          <p:cNvPr id="108" name="Rectangle 107">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2" name="Rectangle 111">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113">
            <a:extLst>
              <a:ext uri="{FF2B5EF4-FFF2-40B4-BE49-F238E27FC236}">
                <a16:creationId xmlns:a16="http://schemas.microsoft.com/office/drawing/2014/main" id="{DEB1CCE3-FB1D-471C-9AFE-D20E81E64A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5689"/>
            <a:ext cx="6795928" cy="2594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048677-ABC2-EE6B-E792-B9791BC1475A}"/>
              </a:ext>
            </a:extLst>
          </p:cNvPr>
          <p:cNvSpPr>
            <a:spLocks noGrp="1"/>
          </p:cNvSpPr>
          <p:nvPr>
            <p:ph type="title"/>
          </p:nvPr>
        </p:nvSpPr>
        <p:spPr>
          <a:xfrm>
            <a:off x="1434622" y="1113327"/>
            <a:ext cx="4862811" cy="2019488"/>
          </a:xfrm>
        </p:spPr>
        <p:txBody>
          <a:bodyPr vert="horz" lIns="109728" tIns="109728" rIns="109728" bIns="91440" rtlCol="0" anchor="ctr">
            <a:normAutofit fontScale="90000"/>
          </a:bodyPr>
          <a:lstStyle/>
          <a:p>
            <a:pPr>
              <a:lnSpc>
                <a:spcPct val="150000"/>
              </a:lnSpc>
            </a:pPr>
            <a:r>
              <a:rPr lang="en-US" sz="3600" dirty="0"/>
              <a:t>Key T</a:t>
            </a:r>
            <a:r>
              <a:rPr lang="en-US" sz="3300" dirty="0"/>
              <a:t>akeaways: Four Principals to Guide Networking</a:t>
            </a:r>
          </a:p>
        </p:txBody>
      </p:sp>
      <p:sp>
        <p:nvSpPr>
          <p:cNvPr id="116" name="Rectangle 115">
            <a:extLst>
              <a:ext uri="{FF2B5EF4-FFF2-40B4-BE49-F238E27FC236}">
                <a16:creationId xmlns:a16="http://schemas.microsoft.com/office/drawing/2014/main" id="{60F38E87-6AF8-4488-B608-9FA2F57B40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89697"/>
            <a:ext cx="1070775" cy="2466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ECC3B76D-CC6E-42D0-8666-2A2164AB5A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355896"/>
            <a:ext cx="679399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32BA9D6C-8214-4E25-AF8B-48762AD8D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8769" y="3419903"/>
            <a:ext cx="5789163" cy="343809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DBE9B8BD-472F-4F54-AC9D-101EE34969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0871A14F-64B0-4CCE-900E-695C55EFF3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5689"/>
            <a:ext cx="679399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Content Placeholder 3">
            <a:extLst>
              <a:ext uri="{FF2B5EF4-FFF2-40B4-BE49-F238E27FC236}">
                <a16:creationId xmlns:a16="http://schemas.microsoft.com/office/drawing/2014/main" id="{F56022BD-65BB-53E9-514D-C930DBEFAA7B}"/>
              </a:ext>
            </a:extLst>
          </p:cNvPr>
          <p:cNvSpPr>
            <a:spLocks noGrp="1"/>
          </p:cNvSpPr>
          <p:nvPr>
            <p:ph sz="quarter" idx="17"/>
          </p:nvPr>
        </p:nvSpPr>
        <p:spPr>
          <a:xfrm>
            <a:off x="1434622" y="3544981"/>
            <a:ext cx="5117253" cy="3059019"/>
          </a:xfrm>
        </p:spPr>
        <p:txBody>
          <a:bodyPr vert="horz" lIns="109728" tIns="109728" rIns="109728" bIns="91440" rtlCol="0" anchor="t">
            <a:noAutofit/>
          </a:bodyPr>
          <a:lstStyle/>
          <a:p>
            <a:pPr marL="236537" indent="-228600">
              <a:lnSpc>
                <a:spcPct val="130000"/>
              </a:lnSpc>
              <a:buFont typeface="+mj-lt"/>
              <a:buAutoNum type="arabicPeriod"/>
            </a:pPr>
            <a:r>
              <a:rPr lang="en-US" sz="1200" spc="0" dirty="0"/>
              <a:t>Your statewide contract opens the door. Consistent, professional outreach helps to find opportunities.</a:t>
            </a:r>
          </a:p>
          <a:p>
            <a:pPr marL="236537" indent="-228600">
              <a:lnSpc>
                <a:spcPct val="130000"/>
              </a:lnSpc>
              <a:buFont typeface="+mj-lt"/>
              <a:buAutoNum type="arabicPeriod"/>
            </a:pPr>
            <a:r>
              <a:rPr lang="en-US" sz="1200" spc="0" dirty="0"/>
              <a:t>Select two or three events or associations where your target buyers participate. Plan for long-term, smart networking.</a:t>
            </a:r>
          </a:p>
          <a:p>
            <a:pPr marL="236537" indent="-228600">
              <a:lnSpc>
                <a:spcPct val="130000"/>
              </a:lnSpc>
              <a:buFont typeface="+mj-lt"/>
              <a:buAutoNum type="arabicPeriod"/>
            </a:pPr>
            <a:r>
              <a:rPr lang="en-US" sz="1200" spc="0" dirty="0"/>
              <a:t>Establish a simple system for tracking contacts, follow-up dates, and next planned steps.</a:t>
            </a:r>
          </a:p>
          <a:p>
            <a:pPr marL="236537" indent="-228600">
              <a:lnSpc>
                <a:spcPct val="130000"/>
              </a:lnSpc>
              <a:buFont typeface="+mj-lt"/>
              <a:buAutoNum type="arabicPeriod"/>
            </a:pPr>
            <a:r>
              <a:rPr lang="en-US" sz="1200" spc="0" dirty="0"/>
              <a:t>Networking works best with strong performance. Building professional visibility and learning more about agency needs will help you improve your service offerings and craft better bids/proposals.</a:t>
            </a:r>
          </a:p>
        </p:txBody>
      </p:sp>
      <p:sp>
        <p:nvSpPr>
          <p:cNvPr id="126" name="Rectangle 125">
            <a:extLst>
              <a:ext uri="{FF2B5EF4-FFF2-40B4-BE49-F238E27FC236}">
                <a16:creationId xmlns:a16="http://schemas.microsoft.com/office/drawing/2014/main" id="{0FDBC76A-295F-4635-A28D-ADA24F383A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93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4A060037-ED53-D4C5-EE2F-B08E003188BF}"/>
              </a:ext>
            </a:extLst>
          </p:cNvPr>
          <p:cNvSpPr>
            <a:spLocks noGrp="1"/>
          </p:cNvSpPr>
          <p:nvPr>
            <p:ph type="sldNum" sz="quarter" idx="12"/>
          </p:nvPr>
        </p:nvSpPr>
        <p:spPr>
          <a:xfrm>
            <a:off x="10569202" y="6309360"/>
            <a:ext cx="979879" cy="457200"/>
          </a:xfrm>
        </p:spPr>
        <p:txBody>
          <a:bodyPr vert="horz" lIns="109728" tIns="109728" rIns="109728" bIns="91440" rtlCol="0" anchor="b">
            <a:normAutofit/>
          </a:bodyPr>
          <a:lstStyle/>
          <a:p>
            <a:pPr>
              <a:spcAft>
                <a:spcPts val="600"/>
              </a:spcAft>
            </a:pPr>
            <a:fld id="{FAEF9944-A4F6-4C59-AEBD-678D6480B8EA}" type="slidenum">
              <a:rPr lang="en-US" sz="1600" b="1" smtClean="0"/>
              <a:pPr>
                <a:spcAft>
                  <a:spcPts val="600"/>
                </a:spcAft>
              </a:pPr>
              <a:t>27</a:t>
            </a:fld>
            <a:endParaRPr lang="en-US" sz="1600" b="1"/>
          </a:p>
        </p:txBody>
      </p:sp>
      <p:pic>
        <p:nvPicPr>
          <p:cNvPr id="5" name="Graphic 4" descr="Two colleagues planning on board with sticky notes">
            <a:extLst>
              <a:ext uri="{FF2B5EF4-FFF2-40B4-BE49-F238E27FC236}">
                <a16:creationId xmlns:a16="http://schemas.microsoft.com/office/drawing/2014/main" id="{E61A5522-DF19-E375-382D-6C64D058F68A}"/>
              </a:ext>
            </a:extLst>
          </p:cNvPr>
          <p:cNvPicPr>
            <a:picLocks noChangeAspect="1"/>
          </p:cNvPicPr>
          <p:nvPr/>
        </p:nvPicPr>
        <p:blipFill>
          <a:blip r:embed="rId3"/>
          <a:srcRect l="17652" t="50" r="7320" b="-50"/>
          <a:stretch>
            <a:fillRect/>
          </a:stretch>
        </p:blipFill>
        <p:spPr>
          <a:xfrm>
            <a:off x="6846467" y="777415"/>
            <a:ext cx="5377199" cy="4783935"/>
          </a:xfrm>
          <a:prstGeom prst="rect">
            <a:avLst/>
          </a:prstGeom>
        </p:spPr>
      </p:pic>
    </p:spTree>
    <p:extLst>
      <p:ext uri="{BB962C8B-B14F-4D97-AF65-F5344CB8AC3E}">
        <p14:creationId xmlns:p14="http://schemas.microsoft.com/office/powerpoint/2010/main" val="40890009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A6E8F17A-BE65-0B0A-6379-A0E6102A1F01}"/>
            </a:ext>
          </a:extLst>
        </p:cNvPr>
        <p:cNvGrpSpPr/>
        <p:nvPr/>
      </p:nvGrpSpPr>
      <p:grpSpPr>
        <a:xfrm>
          <a:off x="0" y="0"/>
          <a:ext cx="0" cy="0"/>
          <a:chOff x="0" y="0"/>
          <a:chExt cx="0" cy="0"/>
        </a:xfrm>
      </p:grpSpPr>
      <p:sp>
        <p:nvSpPr>
          <p:cNvPr id="107" name="Rectangle 106">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9" name="Rectangle 108">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Rectangle 109">
            <a:extLst>
              <a:ext uri="{FF2B5EF4-FFF2-40B4-BE49-F238E27FC236}">
                <a16:creationId xmlns:a16="http://schemas.microsoft.com/office/drawing/2014/main" id="{BCF4857D-F003-4CA1-82AB-00900B100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6072" cy="1804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Person running up stairs">
            <a:extLst>
              <a:ext uri="{FF2B5EF4-FFF2-40B4-BE49-F238E27FC236}">
                <a16:creationId xmlns:a16="http://schemas.microsoft.com/office/drawing/2014/main" id="{7EA61818-98A2-F2C8-311B-4D554B3733F6}"/>
              </a:ext>
            </a:extLst>
          </p:cNvPr>
          <p:cNvPicPr>
            <a:picLocks noChangeAspect="1"/>
          </p:cNvPicPr>
          <p:nvPr/>
        </p:nvPicPr>
        <p:blipFill rotWithShape="1">
          <a:blip r:embed="rId3"/>
          <a:srcRect t="24308" b="8960"/>
          <a:stretch>
            <a:fillRect/>
          </a:stretch>
        </p:blipFill>
        <p:spPr>
          <a:xfrm>
            <a:off x="17336" y="1753805"/>
            <a:ext cx="4391022" cy="4355615"/>
          </a:xfrm>
          <a:prstGeom prst="rect">
            <a:avLst/>
          </a:prstGeom>
        </p:spPr>
      </p:pic>
      <p:sp>
        <p:nvSpPr>
          <p:cNvPr id="111" name="Rectangle 110">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26076" y="0"/>
            <a:ext cx="7765922" cy="616761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C60052-34F8-E2C0-303E-BB1CD0AACEEA}"/>
              </a:ext>
            </a:extLst>
          </p:cNvPr>
          <p:cNvSpPr>
            <a:spLocks noGrp="1"/>
          </p:cNvSpPr>
          <p:nvPr>
            <p:ph type="title"/>
          </p:nvPr>
        </p:nvSpPr>
        <p:spPr>
          <a:xfrm>
            <a:off x="4794634" y="332450"/>
            <a:ext cx="6754447" cy="1272723"/>
          </a:xfrm>
        </p:spPr>
        <p:txBody>
          <a:bodyPr vert="horz" lIns="109728" tIns="109728" rIns="109728" bIns="91440" rtlCol="0" anchor="b">
            <a:normAutofit fontScale="90000"/>
          </a:bodyPr>
          <a:lstStyle/>
          <a:p>
            <a:r>
              <a:rPr lang="en-US" sz="3600" dirty="0">
                <a:solidFill>
                  <a:schemeClr val="tx1">
                    <a:lumMod val="75000"/>
                    <a:lumOff val="25000"/>
                  </a:schemeClr>
                </a:solidFill>
              </a:rPr>
              <a:t>Recommended First Actions</a:t>
            </a:r>
          </a:p>
        </p:txBody>
      </p:sp>
      <p:sp>
        <p:nvSpPr>
          <p:cNvPr id="112" name="Rectangle 111">
            <a:extLst>
              <a:ext uri="{FF2B5EF4-FFF2-40B4-BE49-F238E27FC236}">
                <a16:creationId xmlns:a16="http://schemas.microsoft.com/office/drawing/2014/main" id="{5E6738EB-6FF0-4AF9-8462-57F4494B8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753806"/>
            <a:ext cx="4425696"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412EC29B-B7A8-D3E0-6145-416648CBC25F}"/>
              </a:ext>
            </a:extLst>
          </p:cNvPr>
          <p:cNvSpPr>
            <a:spLocks noGrp="1"/>
          </p:cNvSpPr>
          <p:nvPr>
            <p:ph sz="quarter" idx="17"/>
          </p:nvPr>
        </p:nvSpPr>
        <p:spPr>
          <a:xfrm>
            <a:off x="4794637" y="1940001"/>
            <a:ext cx="6754446" cy="3834594"/>
          </a:xfrm>
        </p:spPr>
        <p:txBody>
          <a:bodyPr vert="horz" lIns="109728" tIns="109728" rIns="109728" bIns="91440" rtlCol="0" anchor="t">
            <a:noAutofit/>
          </a:bodyPr>
          <a:lstStyle/>
          <a:p>
            <a:pPr>
              <a:lnSpc>
                <a:spcPct val="135000"/>
              </a:lnSpc>
              <a:spcBef>
                <a:spcPts val="400"/>
              </a:spcBef>
              <a:buFont typeface="Arial" panose="020B0604020202020204" pitchFamily="34" charset="0"/>
              <a:buChar char="•"/>
            </a:pPr>
            <a:r>
              <a:rPr lang="en-US" sz="1400" b="1" spc="0" dirty="0"/>
              <a:t>This week: </a:t>
            </a:r>
            <a:r>
              <a:rPr lang="en-US" sz="1400" spc="0" dirty="0"/>
              <a:t>Subscribe to newsletters from APEX Accelerator, Tabor 100, MBDA, and OMWBE.</a:t>
            </a:r>
          </a:p>
          <a:p>
            <a:pPr>
              <a:lnSpc>
                <a:spcPct val="135000"/>
              </a:lnSpc>
              <a:spcBef>
                <a:spcPts val="400"/>
              </a:spcBef>
              <a:buFont typeface="Arial" panose="020B0604020202020204" pitchFamily="34" charset="0"/>
              <a:buChar char="•"/>
            </a:pPr>
            <a:r>
              <a:rPr lang="en-US" sz="1400" b="1" spc="0" dirty="0"/>
              <a:t>This month: </a:t>
            </a:r>
            <a:r>
              <a:rPr lang="en-US" sz="1400" spc="0" dirty="0"/>
              <a:t>Send one networking email to an agency staff member you have previously met.</a:t>
            </a:r>
          </a:p>
          <a:p>
            <a:pPr>
              <a:lnSpc>
                <a:spcPct val="135000"/>
              </a:lnSpc>
              <a:spcBef>
                <a:spcPts val="400"/>
              </a:spcBef>
              <a:buFont typeface="Arial" panose="020B0604020202020204" pitchFamily="34" charset="0"/>
              <a:buChar char="•"/>
            </a:pPr>
            <a:r>
              <a:rPr lang="en-US" sz="1400" b="1" spc="0" dirty="0"/>
              <a:t>Next three months: </a:t>
            </a:r>
            <a:r>
              <a:rPr lang="en-US" sz="1400" spc="0" dirty="0"/>
              <a:t>Identify one upcoming event and one professional association to research in your service area. Consider attending Alliance NW, the largest small business government contracting conference in Washington State, on Thursday, March 26, 2026, at the Greater Tacoma Convention Center. (There may be a discount code for DBE-certified firms.) </a:t>
            </a:r>
            <a:r>
              <a:rPr lang="en-US" sz="1400" spc="0" dirty="0">
                <a:hlinkClick r:id="rId4"/>
              </a:rPr>
              <a:t>https://alliancenorthwest.org/</a:t>
            </a:r>
            <a:endParaRPr lang="en-US" sz="1400" spc="0" dirty="0"/>
          </a:p>
          <a:p>
            <a:pPr>
              <a:lnSpc>
                <a:spcPct val="135000"/>
              </a:lnSpc>
              <a:spcBef>
                <a:spcPts val="400"/>
              </a:spcBef>
              <a:buFont typeface="Arial" panose="020B0604020202020204" pitchFamily="34" charset="0"/>
              <a:buChar char="•"/>
            </a:pPr>
            <a:r>
              <a:rPr lang="en-US" sz="1400" b="1" spc="0" dirty="0"/>
              <a:t>Before your next event: </a:t>
            </a:r>
            <a:r>
              <a:rPr lang="en-US" sz="1400" spc="0" dirty="0"/>
              <a:t>Update your capability statement and LinkedIn profile.</a:t>
            </a:r>
          </a:p>
        </p:txBody>
      </p:sp>
      <p:sp>
        <p:nvSpPr>
          <p:cNvPr id="113" name="Rectangle 112">
            <a:extLst>
              <a:ext uri="{FF2B5EF4-FFF2-40B4-BE49-F238E27FC236}">
                <a16:creationId xmlns:a16="http://schemas.microsoft.com/office/drawing/2014/main" id="{DB791336-FCAA-4174-9303-B3F37486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49" y="6167615"/>
            <a:ext cx="12192001"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CA212158-300D-44D0-9CCE-472C3F669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988521F4-D44A-42C5-9BDB-5CA255540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D0CE7ACB-1554-1D36-7A63-070986B32047}"/>
              </a:ext>
            </a:extLst>
          </p:cNvPr>
          <p:cNvSpPr>
            <a:spLocks noGrp="1"/>
          </p:cNvSpPr>
          <p:nvPr>
            <p:ph type="sldNum" sz="quarter" idx="12"/>
          </p:nvPr>
        </p:nvSpPr>
        <p:spPr>
          <a:xfrm>
            <a:off x="10569202" y="6309360"/>
            <a:ext cx="979879" cy="457200"/>
          </a:xfrm>
        </p:spPr>
        <p:txBody>
          <a:bodyPr vert="horz" lIns="109728" tIns="109728" rIns="109728" bIns="91440" rtlCol="0" anchor="b">
            <a:normAutofit/>
          </a:bodyPr>
          <a:lstStyle/>
          <a:p>
            <a:pPr>
              <a:spcAft>
                <a:spcPts val="600"/>
              </a:spcAft>
            </a:pPr>
            <a:fld id="{FAEF9944-A4F6-4C59-AEBD-678D6480B8EA}" type="slidenum">
              <a:rPr lang="en-US" sz="1600" b="1" smtClean="0"/>
              <a:pPr>
                <a:spcAft>
                  <a:spcPts val="600"/>
                </a:spcAft>
              </a:pPr>
              <a:t>28</a:t>
            </a:fld>
            <a:endParaRPr lang="en-US" sz="1600" b="1"/>
          </a:p>
        </p:txBody>
      </p:sp>
    </p:spTree>
    <p:extLst>
      <p:ext uri="{BB962C8B-B14F-4D97-AF65-F5344CB8AC3E}">
        <p14:creationId xmlns:p14="http://schemas.microsoft.com/office/powerpoint/2010/main" val="24451932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2B52B-9BA6-0B02-9D3A-F7F02517F8A5}"/>
              </a:ext>
            </a:extLst>
          </p:cNvPr>
          <p:cNvSpPr>
            <a:spLocks noGrp="1"/>
          </p:cNvSpPr>
          <p:nvPr>
            <p:ph type="title"/>
          </p:nvPr>
        </p:nvSpPr>
        <p:spPr>
          <a:xfrm>
            <a:off x="8834996" y="640079"/>
            <a:ext cx="2714085" cy="1321243"/>
          </a:xfrm>
        </p:spPr>
        <p:txBody>
          <a:bodyPr/>
          <a:lstStyle/>
          <a:p>
            <a:r>
              <a:rPr lang="en-US" sz="3200" dirty="0"/>
              <a:t>Worksheet </a:t>
            </a:r>
          </a:p>
        </p:txBody>
      </p:sp>
      <p:sp>
        <p:nvSpPr>
          <p:cNvPr id="4" name="Text Placeholder 3">
            <a:extLst>
              <a:ext uri="{FF2B5EF4-FFF2-40B4-BE49-F238E27FC236}">
                <a16:creationId xmlns:a16="http://schemas.microsoft.com/office/drawing/2014/main" id="{58BF67C0-6DBC-5A31-AA23-2DCEC0AD5FB8}"/>
              </a:ext>
            </a:extLst>
          </p:cNvPr>
          <p:cNvSpPr>
            <a:spLocks noGrp="1"/>
          </p:cNvSpPr>
          <p:nvPr>
            <p:ph type="body" sz="half" idx="2"/>
          </p:nvPr>
        </p:nvSpPr>
        <p:spPr>
          <a:xfrm>
            <a:off x="8834996" y="1961322"/>
            <a:ext cx="2714085" cy="3975704"/>
          </a:xfrm>
        </p:spPr>
        <p:txBody>
          <a:bodyPr>
            <a:normAutofit fontScale="92500" lnSpcReduction="10000"/>
          </a:bodyPr>
          <a:lstStyle/>
          <a:p>
            <a:r>
              <a:rPr lang="en-US" spc="0" dirty="0"/>
              <a:t>Want to dig deeper on the topic of networking for contracts? Every session we provide tutorials, tips, and creative brainstorming ideas for you to plan your next steps. Let’s take a quick look at this week’s resource guide.</a:t>
            </a:r>
          </a:p>
        </p:txBody>
      </p:sp>
      <p:sp>
        <p:nvSpPr>
          <p:cNvPr id="5" name="Slide Number Placeholder 4">
            <a:extLst>
              <a:ext uri="{FF2B5EF4-FFF2-40B4-BE49-F238E27FC236}">
                <a16:creationId xmlns:a16="http://schemas.microsoft.com/office/drawing/2014/main" id="{4FD3AD79-D89E-BECA-D065-AC6D81B62304}"/>
              </a:ext>
            </a:extLst>
          </p:cNvPr>
          <p:cNvSpPr>
            <a:spLocks noGrp="1"/>
          </p:cNvSpPr>
          <p:nvPr>
            <p:ph type="sldNum" sz="quarter" idx="12"/>
          </p:nvPr>
        </p:nvSpPr>
        <p:spPr/>
        <p:txBody>
          <a:bodyPr/>
          <a:lstStyle/>
          <a:p>
            <a:fld id="{FAEF9944-A4F6-4C59-AEBD-678D6480B8EA}" type="slidenum">
              <a:rPr lang="en-US" smtClean="0"/>
              <a:pPr/>
              <a:t>29</a:t>
            </a:fld>
            <a:endParaRPr lang="en-US"/>
          </a:p>
        </p:txBody>
      </p:sp>
      <p:pic>
        <p:nvPicPr>
          <p:cNvPr id="7" name="Picture 6" descr="A calendar with a list of images&#10;&#10;AI-generated content may be incorrect.">
            <a:extLst>
              <a:ext uri="{FF2B5EF4-FFF2-40B4-BE49-F238E27FC236}">
                <a16:creationId xmlns:a16="http://schemas.microsoft.com/office/drawing/2014/main" id="{40C41089-64D2-009E-49E3-900D6CE78F9C}"/>
              </a:ext>
            </a:extLst>
          </p:cNvPr>
          <p:cNvPicPr>
            <a:picLocks noChangeAspect="1"/>
          </p:cNvPicPr>
          <p:nvPr/>
        </p:nvPicPr>
        <p:blipFill>
          <a:blip r:embed="rId2"/>
          <a:stretch>
            <a:fillRect/>
          </a:stretch>
        </p:blipFill>
        <p:spPr>
          <a:xfrm>
            <a:off x="4287363" y="3193826"/>
            <a:ext cx="2084219" cy="2743200"/>
          </a:xfrm>
          <a:prstGeom prst="rect">
            <a:avLst/>
          </a:prstGeom>
        </p:spPr>
      </p:pic>
      <p:pic>
        <p:nvPicPr>
          <p:cNvPr id="9" name="Picture 8" descr="A paper with text on it&#10;&#10;AI-generated content may be incorrect.">
            <a:extLst>
              <a:ext uri="{FF2B5EF4-FFF2-40B4-BE49-F238E27FC236}">
                <a16:creationId xmlns:a16="http://schemas.microsoft.com/office/drawing/2014/main" id="{13AD6F3E-71F4-1E32-8E38-1E1546614534}"/>
              </a:ext>
            </a:extLst>
          </p:cNvPr>
          <p:cNvPicPr>
            <a:picLocks noChangeAspect="1"/>
          </p:cNvPicPr>
          <p:nvPr/>
        </p:nvPicPr>
        <p:blipFill>
          <a:blip r:embed="rId3"/>
          <a:stretch>
            <a:fillRect/>
          </a:stretch>
        </p:blipFill>
        <p:spPr>
          <a:xfrm>
            <a:off x="1835415" y="3193826"/>
            <a:ext cx="2072754" cy="2743200"/>
          </a:xfrm>
          <a:prstGeom prst="rect">
            <a:avLst/>
          </a:prstGeom>
        </p:spPr>
      </p:pic>
      <p:pic>
        <p:nvPicPr>
          <p:cNvPr id="11" name="Picture 10" descr="A paper with text and images&#10;&#10;AI-generated content may be incorrect.">
            <a:extLst>
              <a:ext uri="{FF2B5EF4-FFF2-40B4-BE49-F238E27FC236}">
                <a16:creationId xmlns:a16="http://schemas.microsoft.com/office/drawing/2014/main" id="{8DD91C96-9147-2F7F-401B-E1F3A7A146F7}"/>
              </a:ext>
            </a:extLst>
          </p:cNvPr>
          <p:cNvPicPr>
            <a:picLocks noChangeAspect="1"/>
          </p:cNvPicPr>
          <p:nvPr/>
        </p:nvPicPr>
        <p:blipFill>
          <a:blip r:embed="rId4"/>
          <a:stretch>
            <a:fillRect/>
          </a:stretch>
        </p:blipFill>
        <p:spPr>
          <a:xfrm>
            <a:off x="5444257" y="175400"/>
            <a:ext cx="2059969" cy="2743200"/>
          </a:xfrm>
          <a:prstGeom prst="rect">
            <a:avLst/>
          </a:prstGeom>
        </p:spPr>
      </p:pic>
      <p:pic>
        <p:nvPicPr>
          <p:cNvPr id="13" name="Picture 12" descr="A poster of a workshop&#10;&#10;AI-generated content may be incorrect.">
            <a:extLst>
              <a:ext uri="{FF2B5EF4-FFF2-40B4-BE49-F238E27FC236}">
                <a16:creationId xmlns:a16="http://schemas.microsoft.com/office/drawing/2014/main" id="{92916377-EE86-9256-AAF5-6FEFA5EE98EF}"/>
              </a:ext>
            </a:extLst>
          </p:cNvPr>
          <p:cNvPicPr>
            <a:picLocks noChangeAspect="1"/>
          </p:cNvPicPr>
          <p:nvPr/>
        </p:nvPicPr>
        <p:blipFill>
          <a:blip r:embed="rId5"/>
          <a:stretch>
            <a:fillRect/>
          </a:stretch>
        </p:blipFill>
        <p:spPr>
          <a:xfrm>
            <a:off x="3047941" y="175400"/>
            <a:ext cx="2078950" cy="2743200"/>
          </a:xfrm>
          <a:prstGeom prst="rect">
            <a:avLst/>
          </a:prstGeom>
        </p:spPr>
      </p:pic>
      <p:pic>
        <p:nvPicPr>
          <p:cNvPr id="15" name="Picture 14" descr="A blank form with text and images&#10;&#10;AI-generated content may be incorrect.">
            <a:extLst>
              <a:ext uri="{FF2B5EF4-FFF2-40B4-BE49-F238E27FC236}">
                <a16:creationId xmlns:a16="http://schemas.microsoft.com/office/drawing/2014/main" id="{0C7D0FF0-429B-6696-3769-6E34504E974D}"/>
              </a:ext>
            </a:extLst>
          </p:cNvPr>
          <p:cNvPicPr>
            <a:picLocks noChangeAspect="1"/>
          </p:cNvPicPr>
          <p:nvPr/>
        </p:nvPicPr>
        <p:blipFill>
          <a:blip r:embed="rId6"/>
          <a:stretch>
            <a:fillRect/>
          </a:stretch>
        </p:blipFill>
        <p:spPr>
          <a:xfrm>
            <a:off x="642919" y="175400"/>
            <a:ext cx="2087656" cy="2743200"/>
          </a:xfrm>
          <a:prstGeom prst="rect">
            <a:avLst/>
          </a:prstGeom>
        </p:spPr>
      </p:pic>
    </p:spTree>
    <p:extLst>
      <p:ext uri="{BB962C8B-B14F-4D97-AF65-F5344CB8AC3E}">
        <p14:creationId xmlns:p14="http://schemas.microsoft.com/office/powerpoint/2010/main" val="15117854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C4A9A-0F59-2115-67B0-4152E6C26F8E}"/>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5BF4D233-ADDC-DB16-D140-1B70ECA5CC9E}"/>
              </a:ext>
            </a:extLst>
          </p:cNvPr>
          <p:cNvSpPr>
            <a:spLocks noGrp="1"/>
          </p:cNvSpPr>
          <p:nvPr>
            <p:ph type="body" idx="1"/>
          </p:nvPr>
        </p:nvSpPr>
        <p:spPr>
          <a:xfrm>
            <a:off x="1635104" y="4535791"/>
            <a:ext cx="9180747" cy="1947958"/>
          </a:xfrm>
        </p:spPr>
        <p:txBody>
          <a:bodyPr vert="horz" lIns="109728" tIns="109728" rIns="109728" bIns="91440" rtlCol="0" anchor="t">
            <a:noAutofit/>
          </a:bodyPr>
          <a:lstStyle/>
          <a:p>
            <a:pPr algn="l">
              <a:lnSpc>
                <a:spcPct val="140000"/>
              </a:lnSpc>
              <a:spcBef>
                <a:spcPts val="930"/>
              </a:spcBef>
            </a:pPr>
            <a:r>
              <a:rPr lang="en-US" sz="1400" b="1" spc="0" dirty="0">
                <a:solidFill>
                  <a:srgbClr val="004D86"/>
                </a:solidFill>
              </a:rPr>
              <a:t>State Contracting Basics: </a:t>
            </a:r>
          </a:p>
          <a:p>
            <a:pPr marL="457200" indent="-457200" algn="l">
              <a:lnSpc>
                <a:spcPct val="140000"/>
              </a:lnSpc>
              <a:spcBef>
                <a:spcPts val="930"/>
              </a:spcBef>
              <a:buFont typeface="Arial" panose="020B0604020202020204" pitchFamily="34" charset="0"/>
              <a:buChar char="•"/>
            </a:pPr>
            <a:r>
              <a:rPr lang="en-US" sz="1400" b="1" spc="0" dirty="0">
                <a:solidFill>
                  <a:srgbClr val="004D86"/>
                </a:solidFill>
              </a:rPr>
              <a:t>OFM Vendor Payee Registration </a:t>
            </a:r>
          </a:p>
          <a:p>
            <a:pPr marL="457200" indent="-457200" algn="l">
              <a:lnSpc>
                <a:spcPct val="140000"/>
              </a:lnSpc>
              <a:spcBef>
                <a:spcPts val="930"/>
              </a:spcBef>
              <a:buFont typeface="Arial" panose="020B0604020202020204" pitchFamily="34" charset="0"/>
              <a:buChar char="•"/>
            </a:pPr>
            <a:r>
              <a:rPr lang="en-US" sz="1400" b="1" spc="0" dirty="0">
                <a:solidFill>
                  <a:srgbClr val="004D86"/>
                </a:solidFill>
              </a:rPr>
              <a:t>Sales Reporting </a:t>
            </a:r>
          </a:p>
          <a:p>
            <a:pPr marL="457200" indent="-457200" algn="l">
              <a:lnSpc>
                <a:spcPct val="140000"/>
              </a:lnSpc>
              <a:spcBef>
                <a:spcPts val="930"/>
              </a:spcBef>
              <a:buFont typeface="Arial" panose="020B0604020202020204" pitchFamily="34" charset="0"/>
              <a:buChar char="•"/>
            </a:pPr>
            <a:r>
              <a:rPr lang="en-US" sz="1400" b="1" spc="0" dirty="0">
                <a:solidFill>
                  <a:srgbClr val="004D86"/>
                </a:solidFill>
              </a:rPr>
              <a:t>Small Business Registration &amp; Certifications </a:t>
            </a:r>
          </a:p>
          <a:p>
            <a:pPr marL="457200" indent="-457200" algn="l">
              <a:lnSpc>
                <a:spcPct val="140000"/>
              </a:lnSpc>
              <a:spcBef>
                <a:spcPts val="930"/>
              </a:spcBef>
              <a:buFont typeface="Arial" panose="020B0604020202020204" pitchFamily="34" charset="0"/>
              <a:buChar char="•"/>
            </a:pPr>
            <a:r>
              <a:rPr lang="en-US" sz="1400" b="1" spc="0" dirty="0">
                <a:solidFill>
                  <a:srgbClr val="004D86"/>
                </a:solidFill>
              </a:rPr>
              <a:t>Scope &amp; Quote Process</a:t>
            </a:r>
          </a:p>
          <a:p>
            <a:pPr algn="l">
              <a:lnSpc>
                <a:spcPct val="140000"/>
              </a:lnSpc>
              <a:spcBef>
                <a:spcPts val="930"/>
              </a:spcBef>
            </a:pPr>
            <a:endParaRPr lang="en-US" sz="1400" b="1" spc="0" dirty="0">
              <a:solidFill>
                <a:srgbClr val="004D86"/>
              </a:solidFill>
            </a:endParaRPr>
          </a:p>
          <a:p>
            <a:pPr algn="l">
              <a:lnSpc>
                <a:spcPct val="140000"/>
              </a:lnSpc>
              <a:spcBef>
                <a:spcPts val="930"/>
              </a:spcBef>
            </a:pPr>
            <a:endParaRPr lang="en-US" sz="1400" b="1" spc="0" dirty="0">
              <a:solidFill>
                <a:srgbClr val="004D86"/>
              </a:solidFill>
            </a:endParaRPr>
          </a:p>
        </p:txBody>
      </p:sp>
      <p:pic>
        <p:nvPicPr>
          <p:cNvPr id="19" name="Picture 18" descr="A white building with a dome&#10;&#10;AI-generated content may be incorrect.">
            <a:extLst>
              <a:ext uri="{FF2B5EF4-FFF2-40B4-BE49-F238E27FC236}">
                <a16:creationId xmlns:a16="http://schemas.microsoft.com/office/drawing/2014/main" id="{A4BC69B0-A756-B748-A43A-AEB6B2BB62EF}"/>
              </a:ext>
            </a:extLst>
          </p:cNvPr>
          <p:cNvPicPr>
            <a:picLocks noChangeAspect="1"/>
          </p:cNvPicPr>
          <p:nvPr/>
        </p:nvPicPr>
        <p:blipFill>
          <a:blip r:embed="rId3"/>
          <a:stretch>
            <a:fillRect/>
          </a:stretch>
        </p:blipFill>
        <p:spPr>
          <a:xfrm>
            <a:off x="1635104" y="776032"/>
            <a:ext cx="8866641" cy="2754488"/>
          </a:xfrm>
          <a:prstGeom prst="rect">
            <a:avLst/>
          </a:prstGeom>
        </p:spPr>
      </p:pic>
      <p:sp>
        <p:nvSpPr>
          <p:cNvPr id="3" name="Slide Number Placeholder 2">
            <a:extLst>
              <a:ext uri="{FF2B5EF4-FFF2-40B4-BE49-F238E27FC236}">
                <a16:creationId xmlns:a16="http://schemas.microsoft.com/office/drawing/2014/main" id="{DEF4E3A4-881E-D0F9-0228-02FB3FACCE45}"/>
              </a:ext>
            </a:extLst>
          </p:cNvPr>
          <p:cNvSpPr>
            <a:spLocks noGrp="1"/>
          </p:cNvSpPr>
          <p:nvPr>
            <p:ph type="sldNum" sz="quarter" idx="12"/>
          </p:nvPr>
        </p:nvSpPr>
        <p:spPr/>
        <p:txBody>
          <a:bodyPr/>
          <a:lstStyle/>
          <a:p>
            <a:fld id="{FAEF9944-A4F6-4C59-AEBD-678D6480B8EA}" type="slidenum">
              <a:rPr lang="en-US" smtClean="0"/>
              <a:pPr/>
              <a:t>3</a:t>
            </a:fld>
            <a:endParaRPr lang="en-US"/>
          </a:p>
        </p:txBody>
      </p:sp>
    </p:spTree>
    <p:extLst>
      <p:ext uri="{BB962C8B-B14F-4D97-AF65-F5344CB8AC3E}">
        <p14:creationId xmlns:p14="http://schemas.microsoft.com/office/powerpoint/2010/main" val="19287414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30E0F-10C6-298A-C347-E831FFF4ECB8}"/>
              </a:ext>
            </a:extLst>
          </p:cNvPr>
          <p:cNvSpPr>
            <a:spLocks noGrp="1"/>
          </p:cNvSpPr>
          <p:nvPr>
            <p:ph type="title"/>
          </p:nvPr>
        </p:nvSpPr>
        <p:spPr>
          <a:xfrm>
            <a:off x="642919" y="169816"/>
            <a:ext cx="10900146" cy="1168739"/>
          </a:xfrm>
        </p:spPr>
        <p:txBody>
          <a:bodyPr/>
          <a:lstStyle/>
          <a:p>
            <a:r>
              <a:rPr lang="en-US"/>
              <a:t>Reminder Before Q&amp;A: Next Session</a:t>
            </a:r>
          </a:p>
        </p:txBody>
      </p:sp>
      <p:sp>
        <p:nvSpPr>
          <p:cNvPr id="5" name="Content Placeholder 4">
            <a:extLst>
              <a:ext uri="{FF2B5EF4-FFF2-40B4-BE49-F238E27FC236}">
                <a16:creationId xmlns:a16="http://schemas.microsoft.com/office/drawing/2014/main" id="{C0583077-B0C2-9DCB-CBB8-0E0A1A6BE4A1}"/>
              </a:ext>
            </a:extLst>
          </p:cNvPr>
          <p:cNvSpPr>
            <a:spLocks noGrp="1"/>
          </p:cNvSpPr>
          <p:nvPr>
            <p:ph sz="quarter" idx="14"/>
          </p:nvPr>
        </p:nvSpPr>
        <p:spPr>
          <a:xfrm>
            <a:off x="626409" y="3429000"/>
            <a:ext cx="6647604" cy="2331941"/>
          </a:xfrm>
        </p:spPr>
        <p:txBody>
          <a:bodyPr>
            <a:normAutofit/>
          </a:bodyPr>
          <a:lstStyle/>
          <a:p>
            <a:r>
              <a:rPr lang="en-US" sz="3200" b="1" spc="0" dirty="0"/>
              <a:t>Successful Subcontractors: Building Your Team</a:t>
            </a:r>
          </a:p>
        </p:txBody>
      </p:sp>
      <p:sp>
        <p:nvSpPr>
          <p:cNvPr id="6" name="TextBox 5">
            <a:extLst>
              <a:ext uri="{FF2B5EF4-FFF2-40B4-BE49-F238E27FC236}">
                <a16:creationId xmlns:a16="http://schemas.microsoft.com/office/drawing/2014/main" id="{642FCAEC-7543-C877-D8AE-78E983427A6A}"/>
              </a:ext>
            </a:extLst>
          </p:cNvPr>
          <p:cNvSpPr txBox="1"/>
          <p:nvPr/>
        </p:nvSpPr>
        <p:spPr>
          <a:xfrm>
            <a:off x="642918" y="1754155"/>
            <a:ext cx="6093161" cy="1369606"/>
          </a:xfrm>
          <a:prstGeom prst="rect">
            <a:avLst/>
          </a:prstGeom>
          <a:noFill/>
        </p:spPr>
        <p:txBody>
          <a:bodyPr wrap="square" lIns="91440" tIns="45720" rIns="91440" bIns="45720" rtlCol="0" anchor="t">
            <a:spAutoFit/>
          </a:bodyPr>
          <a:lstStyle/>
          <a:p>
            <a:pPr>
              <a:lnSpc>
                <a:spcPct val="125000"/>
              </a:lnSpc>
              <a:spcBef>
                <a:spcPts val="930"/>
              </a:spcBef>
              <a:spcAft>
                <a:spcPts val="600"/>
              </a:spcAft>
            </a:pPr>
            <a:r>
              <a:rPr lang="en-US" sz="3200" b="1" dirty="0">
                <a:solidFill>
                  <a:srgbClr val="447094"/>
                </a:solidFill>
              </a:rPr>
              <a:t>Wednesday, April 1</a:t>
            </a:r>
          </a:p>
          <a:p>
            <a:pPr>
              <a:lnSpc>
                <a:spcPct val="125000"/>
              </a:lnSpc>
            </a:pPr>
            <a:r>
              <a:rPr lang="en-US" sz="3200" b="1" dirty="0">
                <a:solidFill>
                  <a:srgbClr val="447094"/>
                </a:solidFill>
              </a:rPr>
              <a:t>6:00 – 7:30 pm</a:t>
            </a:r>
          </a:p>
        </p:txBody>
      </p:sp>
      <p:pic>
        <p:nvPicPr>
          <p:cNvPr id="3" name="Picture 2" descr="American football team celebrating">
            <a:extLst>
              <a:ext uri="{FF2B5EF4-FFF2-40B4-BE49-F238E27FC236}">
                <a16:creationId xmlns:a16="http://schemas.microsoft.com/office/drawing/2014/main" id="{2E21DBEF-5E6F-6DE0-E1BF-9DB085E475A6}"/>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saturation sat="66000"/>
                    </a14:imgEffect>
                  </a14:imgLayer>
                </a14:imgProps>
              </a:ext>
            </a:extLst>
          </a:blip>
          <a:srcRect l="27815" t="19442" r="27815"/>
          <a:stretch>
            <a:fillRect/>
          </a:stretch>
        </p:blipFill>
        <p:spPr>
          <a:xfrm>
            <a:off x="8241790" y="1338555"/>
            <a:ext cx="3950209" cy="4773308"/>
          </a:xfrm>
          <a:prstGeom prst="rect">
            <a:avLst/>
          </a:prstGeom>
        </p:spPr>
      </p:pic>
      <p:sp>
        <p:nvSpPr>
          <p:cNvPr id="7" name="Slide Number Placeholder 6">
            <a:extLst>
              <a:ext uri="{FF2B5EF4-FFF2-40B4-BE49-F238E27FC236}">
                <a16:creationId xmlns:a16="http://schemas.microsoft.com/office/drawing/2014/main" id="{F46AF255-147B-2FDA-0792-5382F41CA70B}"/>
              </a:ext>
            </a:extLst>
          </p:cNvPr>
          <p:cNvSpPr>
            <a:spLocks noGrp="1"/>
          </p:cNvSpPr>
          <p:nvPr>
            <p:ph type="sldNum" sz="quarter" idx="12"/>
          </p:nvPr>
        </p:nvSpPr>
        <p:spPr/>
        <p:txBody>
          <a:bodyPr/>
          <a:lstStyle/>
          <a:p>
            <a:fld id="{FAEF9944-A4F6-4C59-AEBD-678D6480B8EA}" type="slidenum">
              <a:rPr lang="en-US" smtClean="0"/>
              <a:pPr/>
              <a:t>30</a:t>
            </a:fld>
            <a:endParaRPr lang="en-US"/>
          </a:p>
        </p:txBody>
      </p:sp>
    </p:spTree>
    <p:extLst>
      <p:ext uri="{BB962C8B-B14F-4D97-AF65-F5344CB8AC3E}">
        <p14:creationId xmlns:p14="http://schemas.microsoft.com/office/powerpoint/2010/main" val="41532470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1A6ABA9A-A182-20E0-88B3-5AB7BCE58A1B}"/>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DEB1CCE3-FB1D-471C-9AFE-D20E81E64A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5689"/>
            <a:ext cx="6795928" cy="2594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FFB48E-8DFD-8323-6CB2-1683852FED17}"/>
              </a:ext>
            </a:extLst>
          </p:cNvPr>
          <p:cNvSpPr>
            <a:spLocks noGrp="1"/>
          </p:cNvSpPr>
          <p:nvPr>
            <p:ph type="title"/>
          </p:nvPr>
        </p:nvSpPr>
        <p:spPr>
          <a:xfrm>
            <a:off x="1434622" y="1113327"/>
            <a:ext cx="4862811" cy="2019488"/>
          </a:xfrm>
        </p:spPr>
        <p:txBody>
          <a:bodyPr vert="horz" lIns="109728" tIns="109728" rIns="109728" bIns="91440" rtlCol="0" anchor="ctr">
            <a:normAutofit/>
          </a:bodyPr>
          <a:lstStyle/>
          <a:p>
            <a:pPr>
              <a:lnSpc>
                <a:spcPct val="150000"/>
              </a:lnSpc>
            </a:pPr>
            <a:r>
              <a:rPr lang="en-US" sz="3600" cap="all"/>
              <a:t>Q &amp; A: </a:t>
            </a:r>
            <a:br>
              <a:rPr lang="en-US" sz="3600" cap="all"/>
            </a:br>
            <a:r>
              <a:rPr lang="en-US" sz="3600"/>
              <a:t>Networking</a:t>
            </a:r>
            <a:endParaRPr lang="en-US" sz="3600" cap="all"/>
          </a:p>
        </p:txBody>
      </p:sp>
      <p:sp>
        <p:nvSpPr>
          <p:cNvPr id="19" name="Rectangle 18">
            <a:extLst>
              <a:ext uri="{FF2B5EF4-FFF2-40B4-BE49-F238E27FC236}">
                <a16:creationId xmlns:a16="http://schemas.microsoft.com/office/drawing/2014/main" id="{60F38E87-6AF8-4488-B608-9FA2F57B40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89697"/>
            <a:ext cx="1070775" cy="2466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CC3B76D-CC6E-42D0-8666-2A2164AB5A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355896"/>
            <a:ext cx="679399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2BA9D6C-8214-4E25-AF8B-48762AD8D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8769" y="3419903"/>
            <a:ext cx="5789163" cy="343809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BE9B8BD-472F-4F54-AC9D-101EE34969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871A14F-64B0-4CCE-900E-695C55EFF3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5689"/>
            <a:ext cx="679399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B945DB32-C8FB-B070-A2E6-84D60E5BA5B2}"/>
              </a:ext>
            </a:extLst>
          </p:cNvPr>
          <p:cNvSpPr txBox="1">
            <a:spLocks/>
          </p:cNvSpPr>
          <p:nvPr/>
        </p:nvSpPr>
        <p:spPr>
          <a:xfrm>
            <a:off x="1434622" y="3707541"/>
            <a:ext cx="5117253" cy="2505801"/>
          </a:xfrm>
          <a:prstGeom prst="rect">
            <a:avLst/>
          </a:prstGeom>
        </p:spPr>
        <p:txBody>
          <a:bodyPr vert="horz" lIns="109728" tIns="109728" rIns="109728" bIns="91440" rtlCol="0" anchor="t">
            <a:normAutofit/>
          </a:bodyPr>
          <a:lstStyle>
            <a:lvl1pPr marL="0" indent="0" algn="l" defTabSz="914400" rtl="0" eaLnBrk="1" latinLnBrk="0" hangingPunct="1">
              <a:lnSpc>
                <a:spcPct val="140000"/>
              </a:lnSpc>
              <a:spcBef>
                <a:spcPts val="930"/>
              </a:spcBef>
              <a:buFont typeface="Corbel" panose="020B0503020204020204" pitchFamily="34" charset="0"/>
              <a:buNone/>
              <a:defRPr sz="1800" b="1"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lvl="1"/>
            <a:r>
              <a:rPr lang="en-US" sz="2000" dirty="0">
                <a:effectLst/>
              </a:rPr>
              <a:t>What questions do you have about networking, outreach, events, and connecting with agency staff who purchase through statewide contracts?</a:t>
            </a:r>
            <a:endParaRPr lang="en-US" sz="2000" dirty="0"/>
          </a:p>
        </p:txBody>
      </p:sp>
      <p:sp>
        <p:nvSpPr>
          <p:cNvPr id="29" name="Rectangle 28">
            <a:extLst>
              <a:ext uri="{FF2B5EF4-FFF2-40B4-BE49-F238E27FC236}">
                <a16:creationId xmlns:a16="http://schemas.microsoft.com/office/drawing/2014/main" id="{0FDBC76A-295F-4635-A28D-ADA24F383A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93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0901EDCE-4608-99A7-7544-F44EB0808AE3}"/>
              </a:ext>
            </a:extLst>
          </p:cNvPr>
          <p:cNvSpPr>
            <a:spLocks noGrp="1"/>
          </p:cNvSpPr>
          <p:nvPr>
            <p:ph type="sldNum" sz="quarter" idx="12"/>
          </p:nvPr>
        </p:nvSpPr>
        <p:spPr>
          <a:xfrm>
            <a:off x="10569202" y="6309360"/>
            <a:ext cx="979879" cy="457200"/>
          </a:xfrm>
        </p:spPr>
        <p:txBody>
          <a:bodyPr vert="horz" lIns="109728" tIns="109728" rIns="109728" bIns="91440" rtlCol="0" anchor="b">
            <a:normAutofit/>
          </a:bodyPr>
          <a:lstStyle/>
          <a:p>
            <a:pPr>
              <a:spcAft>
                <a:spcPts val="600"/>
              </a:spcAft>
            </a:pPr>
            <a:fld id="{FAEF9944-A4F6-4C59-AEBD-678D6480B8EA}" type="slidenum">
              <a:rPr lang="en-US" sz="1600" b="1" smtClean="0"/>
              <a:pPr>
                <a:spcAft>
                  <a:spcPts val="600"/>
                </a:spcAft>
              </a:pPr>
              <a:t>31</a:t>
            </a:fld>
            <a:endParaRPr lang="en-US" sz="1600" b="1"/>
          </a:p>
        </p:txBody>
      </p:sp>
      <p:pic>
        <p:nvPicPr>
          <p:cNvPr id="5" name="Picture 4" descr="Wooden blocks with question marks">
            <a:extLst>
              <a:ext uri="{FF2B5EF4-FFF2-40B4-BE49-F238E27FC236}">
                <a16:creationId xmlns:a16="http://schemas.microsoft.com/office/drawing/2014/main" id="{E0A65FC9-14A6-C541-028A-BC957F80E40A}"/>
              </a:ext>
            </a:extLst>
          </p:cNvPr>
          <p:cNvPicPr>
            <a:picLocks noChangeAspect="1"/>
          </p:cNvPicPr>
          <p:nvPr/>
        </p:nvPicPr>
        <p:blipFill>
          <a:blip r:embed="rId3"/>
          <a:srcRect l="18631" r="29471" b="-2"/>
          <a:stretch>
            <a:fillRect/>
          </a:stretch>
        </p:blipFill>
        <p:spPr>
          <a:xfrm>
            <a:off x="7344569" y="591276"/>
            <a:ext cx="4362798" cy="5611438"/>
          </a:xfrm>
          <a:prstGeom prst="rect">
            <a:avLst/>
          </a:prstGeom>
        </p:spPr>
      </p:pic>
    </p:spTree>
    <p:extLst>
      <p:ext uri="{BB962C8B-B14F-4D97-AF65-F5344CB8AC3E}">
        <p14:creationId xmlns:p14="http://schemas.microsoft.com/office/powerpoint/2010/main" val="8990985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9ACE3872-3885-F2E7-2898-1F40B787E429}"/>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DEB1CCE3-FB1D-471C-9AFE-D20E81E64A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5689"/>
            <a:ext cx="6795928" cy="2594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3F09E3-0002-3998-69EB-A0B5D41E9422}"/>
              </a:ext>
            </a:extLst>
          </p:cNvPr>
          <p:cNvSpPr>
            <a:spLocks noGrp="1"/>
          </p:cNvSpPr>
          <p:nvPr>
            <p:ph type="title"/>
          </p:nvPr>
        </p:nvSpPr>
        <p:spPr>
          <a:xfrm>
            <a:off x="1434622" y="1113327"/>
            <a:ext cx="4862811" cy="2019488"/>
          </a:xfrm>
        </p:spPr>
        <p:txBody>
          <a:bodyPr vert="horz" lIns="109728" tIns="109728" rIns="109728" bIns="91440" rtlCol="0" anchor="ctr">
            <a:normAutofit/>
          </a:bodyPr>
          <a:lstStyle/>
          <a:p>
            <a:pPr>
              <a:lnSpc>
                <a:spcPct val="150000"/>
              </a:lnSpc>
            </a:pPr>
            <a:r>
              <a:rPr lang="en-US" sz="3600"/>
              <a:t>Q &amp; A: Statewide Contracting</a:t>
            </a:r>
          </a:p>
        </p:txBody>
      </p:sp>
      <p:sp>
        <p:nvSpPr>
          <p:cNvPr id="19" name="Rectangle 18">
            <a:extLst>
              <a:ext uri="{FF2B5EF4-FFF2-40B4-BE49-F238E27FC236}">
                <a16:creationId xmlns:a16="http://schemas.microsoft.com/office/drawing/2014/main" id="{60F38E87-6AF8-4488-B608-9FA2F57B40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89697"/>
            <a:ext cx="1070775" cy="2466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CC3B76D-CC6E-42D0-8666-2A2164AB5A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355896"/>
            <a:ext cx="679399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2BA9D6C-8214-4E25-AF8B-48762AD8D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8769" y="3419903"/>
            <a:ext cx="5789163" cy="343809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BE9B8BD-472F-4F54-AC9D-101EE34969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871A14F-64B0-4CCE-900E-695C55EFF3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5689"/>
            <a:ext cx="679399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492DEE6C-CA7A-E050-A202-7E15F6EFEDDB}"/>
              </a:ext>
            </a:extLst>
          </p:cNvPr>
          <p:cNvSpPr txBox="1">
            <a:spLocks/>
          </p:cNvSpPr>
          <p:nvPr/>
        </p:nvSpPr>
        <p:spPr>
          <a:xfrm>
            <a:off x="1434622" y="3707541"/>
            <a:ext cx="5117253" cy="2505801"/>
          </a:xfrm>
          <a:prstGeom prst="rect">
            <a:avLst/>
          </a:prstGeom>
        </p:spPr>
        <p:txBody>
          <a:bodyPr vert="horz" lIns="109728" tIns="109728" rIns="109728" bIns="91440" rtlCol="0" anchor="t">
            <a:normAutofit/>
          </a:bodyPr>
          <a:lstStyle>
            <a:lvl1pPr marL="0" indent="0" algn="l" defTabSz="914400" rtl="0" eaLnBrk="1" latinLnBrk="0" hangingPunct="1">
              <a:lnSpc>
                <a:spcPct val="140000"/>
              </a:lnSpc>
              <a:spcBef>
                <a:spcPts val="930"/>
              </a:spcBef>
              <a:buFont typeface="Corbel" panose="020B0503020204020204" pitchFamily="34" charset="0"/>
              <a:buNone/>
              <a:defRPr sz="1800" b="1"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lvl="1"/>
            <a:r>
              <a:rPr lang="en-US" sz="2000" dirty="0"/>
              <a:t>What questions do you have about managing or marketing your statewide contract, WEBS, reporting, or other topics?</a:t>
            </a:r>
          </a:p>
        </p:txBody>
      </p:sp>
      <p:sp>
        <p:nvSpPr>
          <p:cNvPr id="29" name="Rectangle 28">
            <a:extLst>
              <a:ext uri="{FF2B5EF4-FFF2-40B4-BE49-F238E27FC236}">
                <a16:creationId xmlns:a16="http://schemas.microsoft.com/office/drawing/2014/main" id="{0FDBC76A-295F-4635-A28D-ADA24F383A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93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B6CF2294-4332-0C5A-B608-4A5356C30407}"/>
              </a:ext>
            </a:extLst>
          </p:cNvPr>
          <p:cNvSpPr>
            <a:spLocks noGrp="1"/>
          </p:cNvSpPr>
          <p:nvPr>
            <p:ph type="sldNum" sz="quarter" idx="12"/>
          </p:nvPr>
        </p:nvSpPr>
        <p:spPr>
          <a:xfrm>
            <a:off x="10569202" y="6309360"/>
            <a:ext cx="979879" cy="457200"/>
          </a:xfrm>
        </p:spPr>
        <p:txBody>
          <a:bodyPr vert="horz" lIns="109728" tIns="109728" rIns="109728" bIns="91440" rtlCol="0" anchor="b">
            <a:normAutofit/>
          </a:bodyPr>
          <a:lstStyle/>
          <a:p>
            <a:pPr>
              <a:spcAft>
                <a:spcPts val="600"/>
              </a:spcAft>
            </a:pPr>
            <a:fld id="{FAEF9944-A4F6-4C59-AEBD-678D6480B8EA}" type="slidenum">
              <a:rPr lang="en-US" sz="1600" b="1" smtClean="0"/>
              <a:pPr>
                <a:spcAft>
                  <a:spcPts val="600"/>
                </a:spcAft>
              </a:pPr>
              <a:t>32</a:t>
            </a:fld>
            <a:endParaRPr lang="en-US" sz="1600" b="1"/>
          </a:p>
        </p:txBody>
      </p:sp>
      <p:pic>
        <p:nvPicPr>
          <p:cNvPr id="5" name="Picture 4" descr="Person raising hand">
            <a:extLst>
              <a:ext uri="{FF2B5EF4-FFF2-40B4-BE49-F238E27FC236}">
                <a16:creationId xmlns:a16="http://schemas.microsoft.com/office/drawing/2014/main" id="{2DF491A3-2B60-B7CC-BE5E-C636A5AD6011}"/>
              </a:ext>
            </a:extLst>
          </p:cNvPr>
          <p:cNvPicPr>
            <a:picLocks noChangeAspect="1"/>
          </p:cNvPicPr>
          <p:nvPr/>
        </p:nvPicPr>
        <p:blipFill>
          <a:blip r:embed="rId3"/>
          <a:stretch>
            <a:fillRect/>
          </a:stretch>
        </p:blipFill>
        <p:spPr>
          <a:xfrm>
            <a:off x="7344569" y="1940911"/>
            <a:ext cx="4362798" cy="2912167"/>
          </a:xfrm>
          <a:prstGeom prst="rect">
            <a:avLst/>
          </a:prstGeom>
        </p:spPr>
      </p:pic>
    </p:spTree>
    <p:extLst>
      <p:ext uri="{BB962C8B-B14F-4D97-AF65-F5344CB8AC3E}">
        <p14:creationId xmlns:p14="http://schemas.microsoft.com/office/powerpoint/2010/main" val="10070736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56267-A9DF-528F-31F3-5BBE636C28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9B5FE1-141F-3DA3-2510-015E34C65447}"/>
              </a:ext>
            </a:extLst>
          </p:cNvPr>
          <p:cNvSpPr>
            <a:spLocks noGrp="1"/>
          </p:cNvSpPr>
          <p:nvPr>
            <p:ph type="title"/>
          </p:nvPr>
        </p:nvSpPr>
        <p:spPr/>
        <p:txBody>
          <a:bodyPr/>
          <a:lstStyle/>
          <a:p>
            <a:r>
              <a:rPr lang="en-US"/>
              <a:t>Closing</a:t>
            </a:r>
          </a:p>
        </p:txBody>
      </p:sp>
      <p:sp>
        <p:nvSpPr>
          <p:cNvPr id="6" name="Content Placeholder 2">
            <a:extLst>
              <a:ext uri="{FF2B5EF4-FFF2-40B4-BE49-F238E27FC236}">
                <a16:creationId xmlns:a16="http://schemas.microsoft.com/office/drawing/2014/main" id="{3002F2FD-4B9C-92D3-D0C7-354F65BFCCDD}"/>
              </a:ext>
            </a:extLst>
          </p:cNvPr>
          <p:cNvSpPr txBox="1">
            <a:spLocks/>
          </p:cNvSpPr>
          <p:nvPr/>
        </p:nvSpPr>
        <p:spPr>
          <a:xfrm>
            <a:off x="1535372" y="2556588"/>
            <a:ext cx="9907692" cy="4301412"/>
          </a:xfrm>
          <a:prstGeom prst="rect">
            <a:avLst/>
          </a:prstGeom>
        </p:spPr>
        <p:txBody>
          <a:bodyPr>
            <a:normAutofit/>
          </a:bodyPr>
          <a:lstStyle>
            <a:lvl1pPr marL="0" indent="0" algn="l" defTabSz="914400" rtl="0" eaLnBrk="1" latinLnBrk="0" hangingPunct="1">
              <a:lnSpc>
                <a:spcPct val="140000"/>
              </a:lnSpc>
              <a:spcBef>
                <a:spcPts val="930"/>
              </a:spcBef>
              <a:buFont typeface="Corbel" panose="020B0503020204020204" pitchFamily="34" charset="0"/>
              <a:buNone/>
              <a:defRPr sz="1800" b="1"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marL="457200" lvl="1" indent="-457200">
              <a:buFont typeface="Arial" panose="020B0604020202020204" pitchFamily="34" charset="0"/>
              <a:buChar char="•"/>
            </a:pPr>
            <a:r>
              <a:rPr lang="en-US" sz="2000" spc="0" dirty="0"/>
              <a:t>Thank you to DES for sponsoring the Learn &amp; Grow: Statewide Contract Holder Workshop Series! </a:t>
            </a:r>
          </a:p>
          <a:p>
            <a:pPr marL="457200" lvl="1" indent="-457200">
              <a:buFont typeface="Arial" panose="020B0604020202020204" pitchFamily="34" charset="0"/>
              <a:buChar char="•"/>
            </a:pPr>
            <a:r>
              <a:rPr lang="en-US" sz="2000" spc="0" dirty="0"/>
              <a:t>If you need support, reach out for resources.</a:t>
            </a:r>
          </a:p>
          <a:p>
            <a:pPr marL="457200" lvl="1" indent="-457200">
              <a:buFont typeface="Arial" panose="020B0604020202020204" pitchFamily="34" charset="0"/>
              <a:buChar char="•"/>
            </a:pPr>
            <a:r>
              <a:rPr lang="en-US" sz="2000" spc="0" dirty="0"/>
              <a:t>The workshop presentation and handouts will be emailed to you.</a:t>
            </a:r>
          </a:p>
          <a:p>
            <a:pPr marL="457200" lvl="1" indent="-457200">
              <a:buFont typeface="Arial" panose="020B0604020202020204" pitchFamily="34" charset="0"/>
              <a:buChar char="•"/>
            </a:pPr>
            <a:r>
              <a:rPr lang="en-US" sz="2000" spc="0" dirty="0"/>
              <a:t>Next workshop is </a:t>
            </a:r>
            <a:r>
              <a:rPr lang="en-US" sz="2000" b="1" dirty="0"/>
              <a:t>Successful Subcontractors: Building Your Team</a:t>
            </a:r>
            <a:r>
              <a:rPr lang="en-US" sz="2000" b="1" spc="0" dirty="0"/>
              <a:t>, </a:t>
            </a:r>
            <a:r>
              <a:rPr lang="en-US" sz="2000" spc="0" dirty="0"/>
              <a:t>Wednesday, April 1, at 6:00 pm.</a:t>
            </a:r>
          </a:p>
          <a:p>
            <a:pPr marL="457200" lvl="1" indent="-457200">
              <a:buFont typeface="Arial" panose="020B0604020202020204" pitchFamily="34" charset="0"/>
              <a:buChar char="•"/>
            </a:pPr>
            <a:endParaRPr lang="en-US" sz="2000" spc="0" dirty="0"/>
          </a:p>
          <a:p>
            <a:pPr marL="457200" lvl="1" indent="-457200">
              <a:buFont typeface="Arial" panose="020B0604020202020204" pitchFamily="34" charset="0"/>
              <a:buChar char="•"/>
            </a:pPr>
            <a:endParaRPr lang="en-US" sz="2000" spc="0" dirty="0"/>
          </a:p>
        </p:txBody>
      </p:sp>
      <p:sp>
        <p:nvSpPr>
          <p:cNvPr id="4" name="Slide Number Placeholder 3">
            <a:extLst>
              <a:ext uri="{FF2B5EF4-FFF2-40B4-BE49-F238E27FC236}">
                <a16:creationId xmlns:a16="http://schemas.microsoft.com/office/drawing/2014/main" id="{691F19CC-D71B-C796-4C2B-4F6AC9082D89}"/>
              </a:ext>
            </a:extLst>
          </p:cNvPr>
          <p:cNvSpPr>
            <a:spLocks noGrp="1"/>
          </p:cNvSpPr>
          <p:nvPr>
            <p:ph type="sldNum" sz="quarter" idx="12"/>
          </p:nvPr>
        </p:nvSpPr>
        <p:spPr/>
        <p:txBody>
          <a:bodyPr/>
          <a:lstStyle/>
          <a:p>
            <a:fld id="{FAEF9944-A4F6-4C59-AEBD-678D6480B8EA}" type="slidenum">
              <a:rPr lang="en-US" smtClean="0"/>
              <a:pPr/>
              <a:t>33</a:t>
            </a:fld>
            <a:endParaRPr lang="en-US"/>
          </a:p>
        </p:txBody>
      </p:sp>
    </p:spTree>
    <p:extLst>
      <p:ext uri="{BB962C8B-B14F-4D97-AF65-F5344CB8AC3E}">
        <p14:creationId xmlns:p14="http://schemas.microsoft.com/office/powerpoint/2010/main" val="25845784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4081DB-1923-4878-AB15-AD54F35A1DC7}"/>
              </a:ext>
            </a:extLst>
          </p:cNvPr>
          <p:cNvSpPr>
            <a:spLocks noGrp="1"/>
          </p:cNvSpPr>
          <p:nvPr>
            <p:ph type="title"/>
          </p:nvPr>
        </p:nvSpPr>
        <p:spPr>
          <a:xfrm>
            <a:off x="810134" y="246941"/>
            <a:ext cx="3757857" cy="3776161"/>
          </a:xfrm>
        </p:spPr>
        <p:txBody>
          <a:bodyPr vert="horz" lIns="109728" tIns="109728" rIns="109728" bIns="91440" rtlCol="0" anchor="ctr">
            <a:noAutofit/>
          </a:bodyPr>
          <a:lstStyle/>
          <a:p>
            <a:pPr>
              <a:lnSpc>
                <a:spcPct val="150000"/>
              </a:lnSpc>
            </a:pPr>
            <a:r>
              <a:rPr lang="en-US" sz="2800" dirty="0">
                <a:solidFill>
                  <a:srgbClr val="004D86"/>
                </a:solidFill>
              </a:rPr>
              <a:t>Thank You!</a:t>
            </a:r>
            <a:br>
              <a:rPr lang="en-US" sz="2800" dirty="0">
                <a:solidFill>
                  <a:srgbClr val="004D86"/>
                </a:solidFill>
              </a:rPr>
            </a:br>
            <a:r>
              <a:rPr lang="en-US" sz="2400" dirty="0">
                <a:solidFill>
                  <a:srgbClr val="004D86"/>
                </a:solidFill>
              </a:rPr>
              <a:t>See you next time!</a:t>
            </a:r>
            <a:endParaRPr lang="en-US" sz="2400" dirty="0">
              <a:solidFill>
                <a:srgbClr val="FF0000"/>
              </a:solidFill>
            </a:endParaRPr>
          </a:p>
        </p:txBody>
      </p:sp>
      <p:graphicFrame>
        <p:nvGraphicFramePr>
          <p:cNvPr id="7" name="Content Placeholder 4">
            <a:extLst>
              <a:ext uri="{FF2B5EF4-FFF2-40B4-BE49-F238E27FC236}">
                <a16:creationId xmlns:a16="http://schemas.microsoft.com/office/drawing/2014/main" id="{7BA3F45F-F607-8791-44B9-5F53B334DCE9}"/>
              </a:ext>
            </a:extLst>
          </p:cNvPr>
          <p:cNvGraphicFramePr>
            <a:graphicFrameLocks noGrp="1"/>
          </p:cNvGraphicFramePr>
          <p:nvPr>
            <p:ph idx="4294967295"/>
          </p:nvPr>
        </p:nvGraphicFramePr>
        <p:xfrm>
          <a:off x="0" y="4022725"/>
          <a:ext cx="12744450" cy="3357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Several images of people working together&#10;&#10;AI-generated content may be incorrect.">
            <a:extLst>
              <a:ext uri="{FF2B5EF4-FFF2-40B4-BE49-F238E27FC236}">
                <a16:creationId xmlns:a16="http://schemas.microsoft.com/office/drawing/2014/main" id="{69A5C0B3-369A-79F3-9E36-8833D63C647A}"/>
              </a:ext>
            </a:extLst>
          </p:cNvPr>
          <p:cNvPicPr>
            <a:picLocks noChangeAspect="1"/>
          </p:cNvPicPr>
          <p:nvPr/>
        </p:nvPicPr>
        <p:blipFill>
          <a:blip r:embed="rId8"/>
          <a:stretch>
            <a:fillRect/>
          </a:stretch>
        </p:blipFill>
        <p:spPr>
          <a:xfrm>
            <a:off x="5654351" y="246941"/>
            <a:ext cx="5526121" cy="3919982"/>
          </a:xfrm>
          <a:prstGeom prst="rect">
            <a:avLst/>
          </a:prstGeom>
        </p:spPr>
      </p:pic>
      <p:sp>
        <p:nvSpPr>
          <p:cNvPr id="3" name="Slide Number Placeholder 2">
            <a:extLst>
              <a:ext uri="{FF2B5EF4-FFF2-40B4-BE49-F238E27FC236}">
                <a16:creationId xmlns:a16="http://schemas.microsoft.com/office/drawing/2014/main" id="{4023AD3E-0AA9-3AD6-93C8-F7699DBB955A}"/>
              </a:ext>
            </a:extLst>
          </p:cNvPr>
          <p:cNvSpPr>
            <a:spLocks noGrp="1"/>
          </p:cNvSpPr>
          <p:nvPr>
            <p:ph type="sldNum" sz="quarter" idx="12"/>
          </p:nvPr>
        </p:nvSpPr>
        <p:spPr/>
        <p:txBody>
          <a:bodyPr/>
          <a:lstStyle/>
          <a:p>
            <a:fld id="{FAEF9944-A4F6-4C59-AEBD-678D6480B8EA}" type="slidenum">
              <a:rPr lang="en-US" smtClean="0"/>
              <a:pPr/>
              <a:t>34</a:t>
            </a:fld>
            <a:endParaRPr lang="en-US"/>
          </a:p>
        </p:txBody>
      </p:sp>
    </p:spTree>
    <p:extLst>
      <p:ext uri="{BB962C8B-B14F-4D97-AF65-F5344CB8AC3E}">
        <p14:creationId xmlns:p14="http://schemas.microsoft.com/office/powerpoint/2010/main" val="7982039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B65A9-1ACB-EE49-7672-A927F8F3463B}"/>
              </a:ext>
            </a:extLst>
          </p:cNvPr>
          <p:cNvSpPr>
            <a:spLocks noGrp="1"/>
          </p:cNvSpPr>
          <p:nvPr>
            <p:ph type="title"/>
          </p:nvPr>
        </p:nvSpPr>
        <p:spPr/>
        <p:txBody>
          <a:bodyPr/>
          <a:lstStyle/>
          <a:p>
            <a:r>
              <a:rPr lang="en-US" dirty="0">
                <a:solidFill>
                  <a:srgbClr val="004D86"/>
                </a:solidFill>
              </a:rPr>
              <a:t>OFM Vendor Payee Registration</a:t>
            </a:r>
          </a:p>
        </p:txBody>
      </p:sp>
      <p:sp>
        <p:nvSpPr>
          <p:cNvPr id="6" name="Content Placeholder 5">
            <a:extLst>
              <a:ext uri="{FF2B5EF4-FFF2-40B4-BE49-F238E27FC236}">
                <a16:creationId xmlns:a16="http://schemas.microsoft.com/office/drawing/2014/main" id="{2BBAABBD-8A7F-A90C-3E5F-9B47E6255AA6}"/>
              </a:ext>
            </a:extLst>
          </p:cNvPr>
          <p:cNvSpPr>
            <a:spLocks noGrp="1"/>
          </p:cNvSpPr>
          <p:nvPr>
            <p:ph sz="quarter" idx="15"/>
          </p:nvPr>
        </p:nvSpPr>
        <p:spPr/>
        <p:txBody>
          <a:bodyPr>
            <a:normAutofit/>
          </a:bodyPr>
          <a:lstStyle/>
          <a:p>
            <a:r>
              <a:rPr lang="en-US" sz="2400" dirty="0"/>
              <a:t>Register for OFM at: </a:t>
            </a:r>
            <a:r>
              <a:rPr kumimoji="0" lang="en-US" sz="2400" b="0" i="0" u="none" strike="noStrike" kern="1200" cap="none" spc="0" normalizeH="0" noProof="0" dirty="0">
                <a:ln>
                  <a:noFill/>
                </a:ln>
                <a:solidFill>
                  <a:prstClr val="black"/>
                </a:solidFill>
                <a:effectLst/>
                <a:uLnTx/>
                <a:uFillTx/>
                <a:ea typeface="+mn-ea"/>
                <a:cs typeface="+mn-cs"/>
                <a:hlinkClick r:id="rId3"/>
              </a:rPr>
              <a:t>Vendor payee registration | Office of Financial Management</a:t>
            </a:r>
            <a:endParaRPr lang="en-US" sz="2400" dirty="0"/>
          </a:p>
          <a:p>
            <a:pPr marL="285750" indent="-285750">
              <a:buFont typeface="Arial" panose="020B0604020202020204" pitchFamily="34" charset="0"/>
              <a:buChar char="•"/>
            </a:pPr>
            <a:r>
              <a:rPr lang="en-US" sz="2400" dirty="0"/>
              <a:t>Enter business information. </a:t>
            </a:r>
          </a:p>
          <a:p>
            <a:pPr marL="285750" indent="-285750">
              <a:buFont typeface="Arial" panose="020B0604020202020204" pitchFamily="34" charset="0"/>
              <a:buChar char="•"/>
            </a:pPr>
            <a:r>
              <a:rPr lang="en-US" sz="2400" dirty="0"/>
              <a:t>Enter bank account information.</a:t>
            </a:r>
          </a:p>
          <a:p>
            <a:pPr marL="285750" indent="-285750">
              <a:buFont typeface="Arial" panose="020B0604020202020204" pitchFamily="34" charset="0"/>
              <a:buChar char="•"/>
            </a:pPr>
            <a:r>
              <a:rPr lang="en-US" sz="2400" dirty="0"/>
              <a:t>Monitor email for notification of acceptance, rejection, or clarification.</a:t>
            </a:r>
          </a:p>
          <a:p>
            <a:endParaRPr lang="en-US" dirty="0"/>
          </a:p>
        </p:txBody>
      </p:sp>
      <p:sp>
        <p:nvSpPr>
          <p:cNvPr id="11" name="Rectangle 10">
            <a:extLst>
              <a:ext uri="{FF2B5EF4-FFF2-40B4-BE49-F238E27FC236}">
                <a16:creationId xmlns:a16="http://schemas.microsoft.com/office/drawing/2014/main" id="{87F13962-51D6-EED9-A95B-63C9A69778EC}"/>
              </a:ext>
            </a:extLst>
          </p:cNvPr>
          <p:cNvSpPr/>
          <p:nvPr/>
        </p:nvSpPr>
        <p:spPr>
          <a:xfrm>
            <a:off x="0" y="0"/>
            <a:ext cx="463229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6C070C53-AF8E-5867-3A74-520CBABC98FE}"/>
              </a:ext>
            </a:extLst>
          </p:cNvPr>
          <p:cNvPicPr>
            <a:picLocks noChangeAspect="1"/>
          </p:cNvPicPr>
          <p:nvPr/>
        </p:nvPicPr>
        <p:blipFill>
          <a:blip r:embed="rId4"/>
          <a:stretch>
            <a:fillRect/>
          </a:stretch>
        </p:blipFill>
        <p:spPr>
          <a:xfrm>
            <a:off x="236615" y="732692"/>
            <a:ext cx="4159060" cy="5363308"/>
          </a:xfrm>
          <a:prstGeom prst="rect">
            <a:avLst/>
          </a:prstGeom>
        </p:spPr>
      </p:pic>
      <p:sp>
        <p:nvSpPr>
          <p:cNvPr id="5" name="Slide Number Placeholder 4">
            <a:extLst>
              <a:ext uri="{FF2B5EF4-FFF2-40B4-BE49-F238E27FC236}">
                <a16:creationId xmlns:a16="http://schemas.microsoft.com/office/drawing/2014/main" id="{F69AF338-2585-6473-C91C-409D96DEDE69}"/>
              </a:ext>
            </a:extLst>
          </p:cNvPr>
          <p:cNvSpPr>
            <a:spLocks noGrp="1"/>
          </p:cNvSpPr>
          <p:nvPr>
            <p:ph type="sldNum" sz="quarter" idx="12"/>
          </p:nvPr>
        </p:nvSpPr>
        <p:spPr/>
        <p:txBody>
          <a:bodyPr/>
          <a:lstStyle/>
          <a:p>
            <a:fld id="{FAEF9944-A4F6-4C59-AEBD-678D6480B8EA}" type="slidenum">
              <a:rPr lang="en-US" smtClean="0"/>
              <a:pPr/>
              <a:t>4</a:t>
            </a:fld>
            <a:endParaRPr lang="en-US"/>
          </a:p>
        </p:txBody>
      </p:sp>
    </p:spTree>
    <p:extLst>
      <p:ext uri="{BB962C8B-B14F-4D97-AF65-F5344CB8AC3E}">
        <p14:creationId xmlns:p14="http://schemas.microsoft.com/office/powerpoint/2010/main" val="11701088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C0409-E4E2-B7D8-A74B-876BE45089E4}"/>
            </a:ext>
          </a:extLst>
        </p:cNvPr>
        <p:cNvGrpSpPr/>
        <p:nvPr/>
      </p:nvGrpSpPr>
      <p:grpSpPr>
        <a:xfrm>
          <a:off x="0" y="0"/>
          <a:ext cx="0" cy="0"/>
          <a:chOff x="0" y="0"/>
          <a:chExt cx="0" cy="0"/>
        </a:xfrm>
      </p:grpSpPr>
      <p:pic>
        <p:nvPicPr>
          <p:cNvPr id="11" name="Picture 10" descr="Magnifying glass showing decling performance">
            <a:extLst>
              <a:ext uri="{FF2B5EF4-FFF2-40B4-BE49-F238E27FC236}">
                <a16:creationId xmlns:a16="http://schemas.microsoft.com/office/drawing/2014/main" id="{F9F308B5-DE07-F135-E30D-B1F2FA5F9018}"/>
              </a:ext>
            </a:extLst>
          </p:cNvPr>
          <p:cNvPicPr>
            <a:picLocks noChangeAspect="1"/>
          </p:cNvPicPr>
          <p:nvPr/>
        </p:nvPicPr>
        <p:blipFill>
          <a:blip r:embed="rId3"/>
          <a:srcRect l="5925" r="38863"/>
          <a:stretch>
            <a:fillRect/>
          </a:stretch>
        </p:blipFill>
        <p:spPr>
          <a:xfrm>
            <a:off x="20" y="719747"/>
            <a:ext cx="4458058" cy="5389675"/>
          </a:xfrm>
          <a:prstGeom prst="rect">
            <a:avLst/>
          </a:prstGeom>
        </p:spPr>
      </p:pic>
      <p:sp>
        <p:nvSpPr>
          <p:cNvPr id="2" name="Title 1">
            <a:extLst>
              <a:ext uri="{FF2B5EF4-FFF2-40B4-BE49-F238E27FC236}">
                <a16:creationId xmlns:a16="http://schemas.microsoft.com/office/drawing/2014/main" id="{9322BD6E-A050-1E35-F04B-1FF5BC551E5B}"/>
              </a:ext>
            </a:extLst>
          </p:cNvPr>
          <p:cNvSpPr>
            <a:spLocks noGrp="1"/>
          </p:cNvSpPr>
          <p:nvPr>
            <p:ph type="title"/>
          </p:nvPr>
        </p:nvSpPr>
        <p:spPr>
          <a:xfrm>
            <a:off x="4919472" y="1056362"/>
            <a:ext cx="6627226" cy="1154102"/>
          </a:xfrm>
        </p:spPr>
        <p:txBody>
          <a:bodyPr vert="horz" lIns="109728" tIns="109728" rIns="109728" bIns="91440" rtlCol="0" anchor="ctr">
            <a:normAutofit/>
          </a:bodyPr>
          <a:lstStyle/>
          <a:p>
            <a:pPr>
              <a:lnSpc>
                <a:spcPct val="150000"/>
              </a:lnSpc>
            </a:pPr>
            <a:r>
              <a:rPr lang="en-US" sz="3600" dirty="0"/>
              <a:t>Sales Reporting</a:t>
            </a:r>
          </a:p>
        </p:txBody>
      </p:sp>
      <p:sp>
        <p:nvSpPr>
          <p:cNvPr id="3" name="Content Placeholder 2">
            <a:extLst>
              <a:ext uri="{FF2B5EF4-FFF2-40B4-BE49-F238E27FC236}">
                <a16:creationId xmlns:a16="http://schemas.microsoft.com/office/drawing/2014/main" id="{FF105A6D-5258-8F46-CFBD-56FF2CE3A421}"/>
              </a:ext>
            </a:extLst>
          </p:cNvPr>
          <p:cNvSpPr>
            <a:spLocks noGrp="1"/>
          </p:cNvSpPr>
          <p:nvPr>
            <p:ph sz="quarter" idx="17"/>
          </p:nvPr>
        </p:nvSpPr>
        <p:spPr>
          <a:xfrm>
            <a:off x="4919472" y="2462501"/>
            <a:ext cx="6924703" cy="4183368"/>
          </a:xfrm>
        </p:spPr>
        <p:txBody>
          <a:bodyPr vert="horz" lIns="109728" tIns="109728" rIns="109728" bIns="91440" rtlCol="0" anchor="t">
            <a:normAutofit fontScale="92500" lnSpcReduction="10000"/>
          </a:bodyPr>
          <a:lstStyle/>
          <a:p>
            <a:pPr>
              <a:lnSpc>
                <a:spcPct val="130000"/>
              </a:lnSpc>
              <a:spcAft>
                <a:spcPts val="0"/>
              </a:spcAft>
              <a:buFont typeface="Arial" panose="020B0604020202020204" pitchFamily="34" charset="0"/>
              <a:buChar char="•"/>
              <a:defRPr/>
            </a:pPr>
            <a:r>
              <a:rPr lang="en-US" sz="1600" spc="0" dirty="0"/>
              <a:t>Complete Sales Report at the following link: </a:t>
            </a:r>
            <a:r>
              <a:rPr lang="en-US" sz="1600" b="1" spc="0" dirty="0">
                <a:hlinkClick r:id="rId4"/>
              </a:rPr>
              <a:t>DES Login</a:t>
            </a:r>
            <a:r>
              <a:rPr lang="en-US" sz="1600" spc="0" dirty="0"/>
              <a:t>.</a:t>
            </a:r>
          </a:p>
          <a:p>
            <a:pPr>
              <a:lnSpc>
                <a:spcPct val="130000"/>
              </a:lnSpc>
              <a:buFont typeface="Arial" panose="020B0604020202020204" pitchFamily="34" charset="0"/>
              <a:buChar char="•"/>
            </a:pPr>
            <a:r>
              <a:rPr lang="en-US" sz="1600" spc="0" dirty="0"/>
              <a:t>Pay management fee for all revenue generated through the statewide contract during the quarter. </a:t>
            </a:r>
            <a:r>
              <a:rPr lang="en-US" sz="1600" i="1" spc="0" dirty="0"/>
              <a:t>Management fee amounts vary. You can find details about your management fee in your contract document.    </a:t>
            </a:r>
          </a:p>
          <a:p>
            <a:pPr lvl="1">
              <a:lnSpc>
                <a:spcPct val="130000"/>
              </a:lnSpc>
            </a:pPr>
            <a:r>
              <a:rPr lang="en-US" sz="1600" spc="0" dirty="0"/>
              <a:t>	</a:t>
            </a:r>
            <a:r>
              <a:rPr lang="en-US" sz="1600" b="1" spc="0" dirty="0"/>
              <a:t>Gross receipts = total revenue, not profit </a:t>
            </a:r>
          </a:p>
          <a:p>
            <a:pPr lvl="1">
              <a:lnSpc>
                <a:spcPct val="130000"/>
              </a:lnSpc>
            </a:pPr>
            <a:r>
              <a:rPr lang="en-US" sz="1600" b="1" spc="0" dirty="0"/>
              <a:t>	(total income before expenses)</a:t>
            </a:r>
          </a:p>
          <a:p>
            <a:pPr>
              <a:lnSpc>
                <a:spcPct val="130000"/>
              </a:lnSpc>
              <a:buFont typeface="Arial" panose="020B0604020202020204" pitchFamily="34" charset="0"/>
              <a:buChar char="•"/>
            </a:pPr>
            <a:r>
              <a:rPr lang="en-US" sz="1600" spc="0" dirty="0"/>
              <a:t>Invoice will be posted in account and emailed to you.</a:t>
            </a:r>
          </a:p>
          <a:p>
            <a:pPr marL="285750" lvl="1" indent="-285750">
              <a:lnSpc>
                <a:spcPct val="130000"/>
              </a:lnSpc>
              <a:buFont typeface="Arial" panose="020B0604020202020204" pitchFamily="34" charset="0"/>
              <a:buChar char="•"/>
            </a:pPr>
            <a:r>
              <a:rPr lang="en-US" sz="1600" spc="0" dirty="0"/>
              <a:t>You must call the DES Payment Processing department at </a:t>
            </a:r>
            <a:br>
              <a:rPr lang="en-US" sz="1600" spc="0" dirty="0"/>
            </a:br>
            <a:r>
              <a:rPr lang="en-US" sz="1600" spc="0" dirty="0"/>
              <a:t>(360) 725-5700 to pay your invoice. You cannot pay through an online account.</a:t>
            </a:r>
          </a:p>
        </p:txBody>
      </p:sp>
      <p:sp>
        <p:nvSpPr>
          <p:cNvPr id="5" name="Slide Number Placeholder 4">
            <a:extLst>
              <a:ext uri="{FF2B5EF4-FFF2-40B4-BE49-F238E27FC236}">
                <a16:creationId xmlns:a16="http://schemas.microsoft.com/office/drawing/2014/main" id="{DBCFB537-4D6F-8D86-D3DF-151F4EB3AA0C}"/>
              </a:ext>
            </a:extLst>
          </p:cNvPr>
          <p:cNvSpPr>
            <a:spLocks noGrp="1"/>
          </p:cNvSpPr>
          <p:nvPr>
            <p:ph type="sldNum" sz="quarter" idx="12"/>
          </p:nvPr>
        </p:nvSpPr>
        <p:spPr>
          <a:xfrm>
            <a:off x="10569202" y="6309360"/>
            <a:ext cx="979879" cy="457200"/>
          </a:xfrm>
        </p:spPr>
        <p:txBody>
          <a:bodyPr vert="horz" lIns="109728" tIns="109728" rIns="109728" bIns="91440" rtlCol="0" anchor="b">
            <a:normAutofit/>
          </a:bodyPr>
          <a:lstStyle/>
          <a:p>
            <a:pPr>
              <a:spcAft>
                <a:spcPts val="600"/>
              </a:spcAft>
            </a:pPr>
            <a:fld id="{FAEF9944-A4F6-4C59-AEBD-678D6480B8EA}" type="slidenum">
              <a:rPr lang="en-US" sz="1600" b="1" smtClean="0"/>
              <a:pPr>
                <a:spcAft>
                  <a:spcPts val="600"/>
                </a:spcAft>
              </a:pPr>
              <a:t>5</a:t>
            </a:fld>
            <a:endParaRPr lang="en-US" sz="1600" b="1"/>
          </a:p>
        </p:txBody>
      </p:sp>
    </p:spTree>
    <p:extLst>
      <p:ext uri="{BB962C8B-B14F-4D97-AF65-F5344CB8AC3E}">
        <p14:creationId xmlns:p14="http://schemas.microsoft.com/office/powerpoint/2010/main" val="14573618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E43E8-4218-7C73-DF3E-DEA4EAE7BD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91C552-BD26-EF9D-8352-B12181C4AA3E}"/>
              </a:ext>
            </a:extLst>
          </p:cNvPr>
          <p:cNvSpPr>
            <a:spLocks noGrp="1"/>
          </p:cNvSpPr>
          <p:nvPr>
            <p:ph type="title"/>
          </p:nvPr>
        </p:nvSpPr>
        <p:spPr>
          <a:xfrm>
            <a:off x="1434622" y="511061"/>
            <a:ext cx="6465369" cy="2019488"/>
          </a:xfrm>
        </p:spPr>
        <p:txBody>
          <a:bodyPr vert="horz" lIns="109728" tIns="109728" rIns="109728" bIns="91440" rtlCol="0" anchor="ctr">
            <a:normAutofit/>
          </a:bodyPr>
          <a:lstStyle/>
          <a:p>
            <a:pPr>
              <a:lnSpc>
                <a:spcPct val="140000"/>
              </a:lnSpc>
            </a:pPr>
            <a:r>
              <a:rPr lang="en-US" sz="2800" dirty="0"/>
              <a:t>Small Business Registrations &amp; Certifications</a:t>
            </a:r>
          </a:p>
        </p:txBody>
      </p:sp>
      <p:sp>
        <p:nvSpPr>
          <p:cNvPr id="6" name="Content Placeholder 2">
            <a:extLst>
              <a:ext uri="{FF2B5EF4-FFF2-40B4-BE49-F238E27FC236}">
                <a16:creationId xmlns:a16="http://schemas.microsoft.com/office/drawing/2014/main" id="{C96E74B4-0A3B-FB09-60CE-F11763CF9BEC}"/>
              </a:ext>
            </a:extLst>
          </p:cNvPr>
          <p:cNvSpPr txBox="1">
            <a:spLocks/>
          </p:cNvSpPr>
          <p:nvPr/>
        </p:nvSpPr>
        <p:spPr>
          <a:xfrm>
            <a:off x="1434622" y="2530549"/>
            <a:ext cx="5117253" cy="3682794"/>
          </a:xfrm>
          <a:prstGeom prst="rect">
            <a:avLst/>
          </a:prstGeom>
        </p:spPr>
        <p:txBody>
          <a:bodyPr vert="horz" lIns="109728" tIns="109728" rIns="109728" bIns="91440" rtlCol="0" anchor="t">
            <a:normAutofit/>
          </a:bodyPr>
          <a:lstStyle>
            <a:lvl1pPr marL="285750" indent="-285750" algn="l" defTabSz="914400" rtl="0" eaLnBrk="1" latinLnBrk="0" hangingPunct="1">
              <a:lnSpc>
                <a:spcPct val="125000"/>
              </a:lnSpc>
              <a:spcBef>
                <a:spcPts val="930"/>
              </a:spcBef>
              <a:spcAft>
                <a:spcPts val="600"/>
              </a:spcAft>
              <a:buFont typeface="Wingdings" panose="05000000000000000000" pitchFamily="2" charset="2"/>
              <a:buChar char="§"/>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25000"/>
              </a:lnSpc>
              <a:spcBef>
                <a:spcPts val="930"/>
              </a:spcBef>
              <a:spcAft>
                <a:spcPts val="600"/>
              </a:spcAft>
              <a:buFont typeface="Corbel" panose="020B0503020204020204" pitchFamily="34" charset="0"/>
              <a:buNone/>
              <a:defRPr sz="18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25000"/>
              </a:lnSpc>
              <a:spcBef>
                <a:spcPts val="930"/>
              </a:spcBef>
              <a:spcAft>
                <a:spcPts val="600"/>
              </a:spcAft>
              <a:buFont typeface="Corbel" panose="020B0503020204020204" pitchFamily="34" charset="0"/>
              <a:buChar char="–"/>
              <a:defRPr sz="18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25000"/>
              </a:lnSpc>
              <a:spcBef>
                <a:spcPts val="930"/>
              </a:spcBef>
              <a:spcAft>
                <a:spcPts val="600"/>
              </a:spcAft>
              <a:buFont typeface="Corbel" panose="020B0503020204020204" pitchFamily="34" charset="0"/>
              <a:buChar char="–"/>
              <a:defRPr sz="18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25000"/>
              </a:lnSpc>
              <a:spcBef>
                <a:spcPts val="930"/>
              </a:spcBef>
              <a:spcAft>
                <a:spcPts val="600"/>
              </a:spcAft>
              <a:buFont typeface="Corbel" panose="020B0503020204020204" pitchFamily="34" charset="0"/>
              <a:buChar char="–"/>
              <a:defRPr sz="18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a:lnSpc>
                <a:spcPct val="130000"/>
              </a:lnSpc>
              <a:buFont typeface="Arial" panose="020B0604020202020204" pitchFamily="34" charset="0"/>
              <a:buChar char="•"/>
            </a:pPr>
            <a:r>
              <a:rPr lang="en-US" spc="0" dirty="0"/>
              <a:t>Small business certifications (small business, veteran, MBE/</a:t>
            </a:r>
            <a:r>
              <a:rPr lang="en-US" spc="0" dirty="0" err="1"/>
              <a:t>WBE</a:t>
            </a:r>
            <a:r>
              <a:rPr lang="en-US" spc="0" dirty="0"/>
              <a:t>, etc.), if any, are listed next to firms on the DES contract portal page. </a:t>
            </a:r>
          </a:p>
          <a:p>
            <a:pPr>
              <a:lnSpc>
                <a:spcPct val="130000"/>
              </a:lnSpc>
              <a:buFont typeface="Arial" panose="020B0604020202020204" pitchFamily="34" charset="0"/>
              <a:buChar char="•"/>
            </a:pPr>
            <a:r>
              <a:rPr lang="en-US" spc="0" dirty="0"/>
              <a:t>If you obtain </a:t>
            </a:r>
            <a:r>
              <a:rPr lang="en-US" spc="0" dirty="0" err="1"/>
              <a:t>OMWBE</a:t>
            </a:r>
            <a:r>
              <a:rPr lang="en-US" spc="0" dirty="0"/>
              <a:t> certification (or your certification status changes) after your contract award, notify your contracting officer to update your file.</a:t>
            </a:r>
          </a:p>
          <a:p>
            <a:pPr marL="0">
              <a:lnSpc>
                <a:spcPct val="130000"/>
              </a:lnSpc>
              <a:buFont typeface="Corbel" panose="020B0503020204020204" pitchFamily="34" charset="0"/>
            </a:pPr>
            <a:endParaRPr lang="en-US" sz="1600" spc="0" dirty="0"/>
          </a:p>
        </p:txBody>
      </p:sp>
      <p:pic>
        <p:nvPicPr>
          <p:cNvPr id="7" name="Content Placeholder 6" descr="A blue and white circle with a grey ribbon&#10;&#10;AI-generated content may be incorrect.">
            <a:extLst>
              <a:ext uri="{FF2B5EF4-FFF2-40B4-BE49-F238E27FC236}">
                <a16:creationId xmlns:a16="http://schemas.microsoft.com/office/drawing/2014/main" id="{BEC66B93-9F52-7BEE-9A9B-06FAB5175CD9}"/>
              </a:ext>
            </a:extLst>
          </p:cNvPr>
          <p:cNvPicPr>
            <a:picLocks noGrp="1" noChangeAspect="1"/>
          </p:cNvPicPr>
          <p:nvPr>
            <p:ph sz="quarter" idx="17"/>
          </p:nvPr>
        </p:nvPicPr>
        <p:blipFill>
          <a:blip r:embed="rId3"/>
          <a:stretch>
            <a:fillRect/>
          </a:stretch>
        </p:blipFill>
        <p:spPr>
          <a:xfrm>
            <a:off x="7344569" y="1215596"/>
            <a:ext cx="4362798" cy="4362798"/>
          </a:xfrm>
          <a:prstGeom prst="rect">
            <a:avLst/>
          </a:prstGeom>
        </p:spPr>
      </p:pic>
      <p:sp>
        <p:nvSpPr>
          <p:cNvPr id="4" name="Slide Number Placeholder 3">
            <a:extLst>
              <a:ext uri="{FF2B5EF4-FFF2-40B4-BE49-F238E27FC236}">
                <a16:creationId xmlns:a16="http://schemas.microsoft.com/office/drawing/2014/main" id="{1CFF4BC7-788D-D153-FD10-7F722FB852A3}"/>
              </a:ext>
            </a:extLst>
          </p:cNvPr>
          <p:cNvSpPr>
            <a:spLocks noGrp="1"/>
          </p:cNvSpPr>
          <p:nvPr>
            <p:ph type="sldNum" sz="quarter" idx="12"/>
          </p:nvPr>
        </p:nvSpPr>
        <p:spPr/>
        <p:txBody>
          <a:bodyPr/>
          <a:lstStyle/>
          <a:p>
            <a:fld id="{FAEF9944-A4F6-4C59-AEBD-678D6480B8EA}" type="slidenum">
              <a:rPr lang="en-US" smtClean="0"/>
              <a:pPr/>
              <a:t>6</a:t>
            </a:fld>
            <a:endParaRPr lang="en-US"/>
          </a:p>
        </p:txBody>
      </p:sp>
    </p:spTree>
    <p:extLst>
      <p:ext uri="{BB962C8B-B14F-4D97-AF65-F5344CB8AC3E}">
        <p14:creationId xmlns:p14="http://schemas.microsoft.com/office/powerpoint/2010/main" val="42125216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B8818-6195-0E86-720D-995CCF569E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F48FD4-62EE-B341-A75E-B282E409E8F3}"/>
              </a:ext>
            </a:extLst>
          </p:cNvPr>
          <p:cNvSpPr>
            <a:spLocks noGrp="1"/>
          </p:cNvSpPr>
          <p:nvPr>
            <p:ph type="title"/>
          </p:nvPr>
        </p:nvSpPr>
        <p:spPr/>
        <p:txBody>
          <a:bodyPr/>
          <a:lstStyle/>
          <a:p>
            <a:r>
              <a:rPr lang="en-US" dirty="0"/>
              <a:t>Scope &amp; Quote Process</a:t>
            </a:r>
          </a:p>
        </p:txBody>
      </p:sp>
      <p:sp>
        <p:nvSpPr>
          <p:cNvPr id="3" name="Content Placeholder 2">
            <a:extLst>
              <a:ext uri="{FF2B5EF4-FFF2-40B4-BE49-F238E27FC236}">
                <a16:creationId xmlns:a16="http://schemas.microsoft.com/office/drawing/2014/main" id="{1EC7528F-1846-741E-41BE-ED70F521EEC7}"/>
              </a:ext>
            </a:extLst>
          </p:cNvPr>
          <p:cNvSpPr>
            <a:spLocks noGrp="1"/>
          </p:cNvSpPr>
          <p:nvPr>
            <p:ph sz="quarter" idx="18"/>
          </p:nvPr>
        </p:nvSpPr>
        <p:spPr>
          <a:xfrm>
            <a:off x="1542563" y="2590800"/>
            <a:ext cx="5029200" cy="4110038"/>
          </a:xfrm>
        </p:spPr>
        <p:txBody>
          <a:bodyPr>
            <a:normAutofit fontScale="55000" lnSpcReduction="20000"/>
          </a:bodyPr>
          <a:lstStyle/>
          <a:p>
            <a:pPr marL="285750" indent="-285750">
              <a:buFont typeface="Arial" panose="020B0604020202020204" pitchFamily="34" charset="0"/>
              <a:buChar char="•"/>
            </a:pPr>
            <a:r>
              <a:rPr lang="en-US" sz="3800" spc="0" dirty="0"/>
              <a:t>Agencies will research firms</a:t>
            </a:r>
          </a:p>
          <a:p>
            <a:pPr marL="569214" lvl="1" indent="-285750">
              <a:lnSpc>
                <a:spcPct val="145000"/>
              </a:lnSpc>
              <a:buFont typeface="Meiryo" panose="020B0604030504040204" pitchFamily="34" charset="-128"/>
              <a:buChar char="—"/>
            </a:pPr>
            <a:r>
              <a:rPr lang="en-US" sz="3400" spc="0" dirty="0"/>
              <a:t>They conduct preliminary research to narrow down firms.</a:t>
            </a:r>
          </a:p>
          <a:p>
            <a:pPr marL="569214" lvl="1" indent="-285750">
              <a:lnSpc>
                <a:spcPct val="145000"/>
              </a:lnSpc>
              <a:buFont typeface="Meiryo" panose="020B0604030504040204" pitchFamily="34" charset="-128"/>
              <a:buChar char="—"/>
            </a:pPr>
            <a:r>
              <a:rPr lang="en-US" sz="3400" spc="0" dirty="0"/>
              <a:t>You should consider what the agency is looking for.</a:t>
            </a:r>
          </a:p>
          <a:p>
            <a:pPr marL="285750" indent="-285750">
              <a:buFont typeface="Arial" panose="020B0604020202020204" pitchFamily="34" charset="0"/>
              <a:buChar char="•"/>
            </a:pPr>
            <a:r>
              <a:rPr lang="en-US" sz="3800" spc="0" dirty="0"/>
              <a:t>Outreach process</a:t>
            </a:r>
          </a:p>
          <a:p>
            <a:pPr marL="569214" lvl="1" indent="-285750">
              <a:lnSpc>
                <a:spcPct val="145000"/>
              </a:lnSpc>
              <a:buFont typeface="Meiryo" panose="020B0604030504040204" pitchFamily="34" charset="-128"/>
              <a:buChar char="—"/>
            </a:pPr>
            <a:r>
              <a:rPr lang="en-US" sz="3400" spc="0" dirty="0"/>
              <a:t>Agencies reach out to vendor(s) of interest to request quotes.</a:t>
            </a:r>
          </a:p>
        </p:txBody>
      </p:sp>
      <p:sp>
        <p:nvSpPr>
          <p:cNvPr id="4" name="Content Placeholder 3">
            <a:extLst>
              <a:ext uri="{FF2B5EF4-FFF2-40B4-BE49-F238E27FC236}">
                <a16:creationId xmlns:a16="http://schemas.microsoft.com/office/drawing/2014/main" id="{F94F3920-02FE-45B0-A2A6-AF24ECF95473}"/>
              </a:ext>
            </a:extLst>
          </p:cNvPr>
          <p:cNvSpPr>
            <a:spLocks noGrp="1"/>
          </p:cNvSpPr>
          <p:nvPr>
            <p:ph sz="quarter" idx="17"/>
          </p:nvPr>
        </p:nvSpPr>
        <p:spPr>
          <a:xfrm>
            <a:off x="6739097" y="2590800"/>
            <a:ext cx="5029200" cy="3718557"/>
          </a:xfrm>
        </p:spPr>
        <p:txBody>
          <a:bodyPr>
            <a:noAutofit/>
          </a:bodyPr>
          <a:lstStyle/>
          <a:p>
            <a:pPr marL="285750" lvl="1" indent="-285750">
              <a:buFont typeface="Arial" panose="020B0604020202020204" pitchFamily="34" charset="0"/>
              <a:buChar char="•"/>
            </a:pPr>
            <a:r>
              <a:rPr lang="en-US" sz="1900" spc="0" dirty="0"/>
              <a:t>Agencies may request</a:t>
            </a:r>
          </a:p>
          <a:p>
            <a:pPr marL="569214" lvl="1" indent="-285750">
              <a:lnSpc>
                <a:spcPct val="145000"/>
              </a:lnSpc>
              <a:buFont typeface="Meiryo" panose="020B0604030504040204" pitchFamily="34" charset="-128"/>
              <a:buChar char="—"/>
            </a:pPr>
            <a:r>
              <a:rPr lang="en-US" sz="1900" spc="0" dirty="0"/>
              <a:t>Technical approach</a:t>
            </a:r>
            <a:endParaRPr lang="en-US" sz="1900" spc="0" dirty="0">
              <a:highlight>
                <a:srgbClr val="FFFF00"/>
              </a:highlight>
            </a:endParaRPr>
          </a:p>
          <a:p>
            <a:pPr marL="569214" lvl="1" indent="-285750">
              <a:lnSpc>
                <a:spcPct val="145000"/>
              </a:lnSpc>
              <a:buFont typeface="Meiryo" panose="020B0604030504040204" pitchFamily="34" charset="-128"/>
              <a:buChar char="—"/>
            </a:pPr>
            <a:r>
              <a:rPr lang="en-US" sz="1900" spc="0" dirty="0"/>
              <a:t>Firm/staff qualifications</a:t>
            </a:r>
          </a:p>
          <a:p>
            <a:pPr marL="569214" lvl="1" indent="-285750">
              <a:lnSpc>
                <a:spcPct val="145000"/>
              </a:lnSpc>
              <a:buFont typeface="Meiryo" panose="020B0604030504040204" pitchFamily="34" charset="-128"/>
              <a:buChar char="—"/>
            </a:pPr>
            <a:r>
              <a:rPr lang="en-US" sz="1900" spc="0" dirty="0"/>
              <a:t>Price quote (cost of firm’s goods or  services, materials, and other direct costs related to the scope of work)</a:t>
            </a:r>
          </a:p>
          <a:p>
            <a:endParaRPr lang="en-US" sz="1900" spc="0" dirty="0"/>
          </a:p>
        </p:txBody>
      </p:sp>
      <p:sp>
        <p:nvSpPr>
          <p:cNvPr id="6" name="Slide Number Placeholder 5">
            <a:extLst>
              <a:ext uri="{FF2B5EF4-FFF2-40B4-BE49-F238E27FC236}">
                <a16:creationId xmlns:a16="http://schemas.microsoft.com/office/drawing/2014/main" id="{5B78A975-B3FF-C630-619D-A0452D61255D}"/>
              </a:ext>
            </a:extLst>
          </p:cNvPr>
          <p:cNvSpPr>
            <a:spLocks noGrp="1"/>
          </p:cNvSpPr>
          <p:nvPr>
            <p:ph type="sldNum" sz="quarter" idx="12"/>
          </p:nvPr>
        </p:nvSpPr>
        <p:spPr/>
        <p:txBody>
          <a:bodyPr/>
          <a:lstStyle/>
          <a:p>
            <a:fld id="{FAEF9944-A4F6-4C59-AEBD-678D6480B8EA}" type="slidenum">
              <a:rPr lang="en-US" smtClean="0"/>
              <a:pPr/>
              <a:t>7</a:t>
            </a:fld>
            <a:endParaRPr lang="en-US"/>
          </a:p>
        </p:txBody>
      </p:sp>
    </p:spTree>
    <p:extLst>
      <p:ext uri="{BB962C8B-B14F-4D97-AF65-F5344CB8AC3E}">
        <p14:creationId xmlns:p14="http://schemas.microsoft.com/office/powerpoint/2010/main" val="31939084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63D49-E51F-9DC2-983E-786A9350D86B}"/>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4C47C22D-0E0F-8078-C99D-F2BDD94024E6}"/>
              </a:ext>
            </a:extLst>
          </p:cNvPr>
          <p:cNvSpPr>
            <a:spLocks noGrp="1"/>
          </p:cNvSpPr>
          <p:nvPr>
            <p:ph type="body" idx="1"/>
          </p:nvPr>
        </p:nvSpPr>
        <p:spPr>
          <a:xfrm>
            <a:off x="1648958" y="4607731"/>
            <a:ext cx="9180747" cy="1654346"/>
          </a:xfrm>
        </p:spPr>
        <p:txBody>
          <a:bodyPr vert="horz" lIns="109728" tIns="109728" rIns="109728" bIns="91440" rtlCol="0" anchor="t">
            <a:normAutofit fontScale="92500" lnSpcReduction="20000"/>
          </a:bodyPr>
          <a:lstStyle/>
          <a:p>
            <a:pPr algn="l">
              <a:lnSpc>
                <a:spcPct val="140000"/>
              </a:lnSpc>
              <a:spcBef>
                <a:spcPts val="930"/>
              </a:spcBef>
            </a:pPr>
            <a:r>
              <a:rPr lang="en-US" sz="2800" b="1" dirty="0">
                <a:solidFill>
                  <a:srgbClr val="004D86"/>
                </a:solidFill>
              </a:rPr>
              <a:t>Networking for Contracts: Enhancing Outreach, Research, and Visibility Through Agency Connections</a:t>
            </a:r>
            <a:endParaRPr lang="en-US" dirty="0">
              <a:solidFill>
                <a:srgbClr val="004D86"/>
              </a:solidFill>
            </a:endParaRPr>
          </a:p>
        </p:txBody>
      </p:sp>
      <p:sp>
        <p:nvSpPr>
          <p:cNvPr id="13" name="TextBox 12">
            <a:extLst>
              <a:ext uri="{FF2B5EF4-FFF2-40B4-BE49-F238E27FC236}">
                <a16:creationId xmlns:a16="http://schemas.microsoft.com/office/drawing/2014/main" id="{93F04450-405A-4CCF-E5E2-F89A87322BC7}"/>
              </a:ext>
            </a:extLst>
          </p:cNvPr>
          <p:cNvSpPr txBox="1"/>
          <p:nvPr/>
        </p:nvSpPr>
        <p:spPr>
          <a:xfrm>
            <a:off x="0" y="0"/>
            <a:ext cx="12191999" cy="3916905"/>
          </a:xfrm>
          <a:prstGeom prst="rect">
            <a:avLst/>
          </a:prstGeom>
          <a:solidFill>
            <a:srgbClr val="F1FFE8"/>
          </a:solidFill>
        </p:spPr>
        <p:txBody>
          <a:bodyPr wrap="square" rtlCol="0">
            <a:spAutoFit/>
          </a:bodyPr>
          <a:lstStyle/>
          <a:p>
            <a:endParaRPr lang="en-US" dirty="0"/>
          </a:p>
        </p:txBody>
      </p:sp>
      <p:pic>
        <p:nvPicPr>
          <p:cNvPr id="11" name="Picture 10" descr="A person looking at a computer screen&#10;&#10;AI-generated content may be incorrect.">
            <a:extLst>
              <a:ext uri="{FF2B5EF4-FFF2-40B4-BE49-F238E27FC236}">
                <a16:creationId xmlns:a16="http://schemas.microsoft.com/office/drawing/2014/main" id="{8E42C32C-34D4-1760-F624-0A0B5E1261E1}"/>
              </a:ext>
            </a:extLst>
          </p:cNvPr>
          <p:cNvPicPr>
            <a:picLocks noChangeAspect="1"/>
          </p:cNvPicPr>
          <p:nvPr/>
        </p:nvPicPr>
        <p:blipFill>
          <a:blip r:embed="rId3"/>
          <a:stretch>
            <a:fillRect/>
          </a:stretch>
        </p:blipFill>
        <p:spPr>
          <a:xfrm>
            <a:off x="1406798" y="462565"/>
            <a:ext cx="9422907" cy="2991773"/>
          </a:xfrm>
          <a:prstGeom prst="rect">
            <a:avLst/>
          </a:prstGeom>
        </p:spPr>
      </p:pic>
      <p:sp>
        <p:nvSpPr>
          <p:cNvPr id="3" name="Slide Number Placeholder 2">
            <a:extLst>
              <a:ext uri="{FF2B5EF4-FFF2-40B4-BE49-F238E27FC236}">
                <a16:creationId xmlns:a16="http://schemas.microsoft.com/office/drawing/2014/main" id="{28EECCD4-3F42-4FE0-8854-57229B0554BA}"/>
              </a:ext>
            </a:extLst>
          </p:cNvPr>
          <p:cNvSpPr>
            <a:spLocks noGrp="1"/>
          </p:cNvSpPr>
          <p:nvPr>
            <p:ph type="sldNum" sz="quarter" idx="12"/>
          </p:nvPr>
        </p:nvSpPr>
        <p:spPr/>
        <p:txBody>
          <a:bodyPr/>
          <a:lstStyle/>
          <a:p>
            <a:fld id="{FAEF9944-A4F6-4C59-AEBD-678D6480B8EA}" type="slidenum">
              <a:rPr lang="en-US" smtClean="0"/>
              <a:pPr/>
              <a:t>8</a:t>
            </a:fld>
            <a:endParaRPr lang="en-US"/>
          </a:p>
        </p:txBody>
      </p:sp>
    </p:spTree>
    <p:extLst>
      <p:ext uri="{BB962C8B-B14F-4D97-AF65-F5344CB8AC3E}">
        <p14:creationId xmlns:p14="http://schemas.microsoft.com/office/powerpoint/2010/main" val="2591003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CEB3A-CE58-4F8B-2F40-945C5D3563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A87809-B485-4A55-C5F3-B4DEC381C732}"/>
              </a:ext>
            </a:extLst>
          </p:cNvPr>
          <p:cNvSpPr>
            <a:spLocks noGrp="1"/>
          </p:cNvSpPr>
          <p:nvPr>
            <p:ph type="title"/>
          </p:nvPr>
        </p:nvSpPr>
        <p:spPr>
          <a:xfrm>
            <a:off x="1535371" y="1044054"/>
            <a:ext cx="10013709" cy="1030360"/>
          </a:xfrm>
        </p:spPr>
        <p:txBody>
          <a:bodyPr vert="horz" lIns="109728" tIns="109728" rIns="109728" bIns="91440" rtlCol="0" anchor="ctr">
            <a:noAutofit/>
          </a:bodyPr>
          <a:lstStyle/>
          <a:p>
            <a:r>
              <a:rPr lang="en-US" dirty="0"/>
              <a:t>Overview: What We’ll Cover</a:t>
            </a:r>
          </a:p>
        </p:txBody>
      </p:sp>
      <p:sp>
        <p:nvSpPr>
          <p:cNvPr id="6" name="Content Placeholder 2">
            <a:extLst>
              <a:ext uri="{FF2B5EF4-FFF2-40B4-BE49-F238E27FC236}">
                <a16:creationId xmlns:a16="http://schemas.microsoft.com/office/drawing/2014/main" id="{C1DEDF1A-AAA8-8711-0097-06D3E45A8BDB}"/>
              </a:ext>
            </a:extLst>
          </p:cNvPr>
          <p:cNvSpPr txBox="1">
            <a:spLocks/>
          </p:cNvSpPr>
          <p:nvPr/>
        </p:nvSpPr>
        <p:spPr>
          <a:xfrm>
            <a:off x="1386348" y="2702256"/>
            <a:ext cx="10399252" cy="4064303"/>
          </a:xfrm>
          <a:prstGeom prst="rect">
            <a:avLst/>
          </a:prstGeom>
        </p:spPr>
        <p:txBody>
          <a:bodyPr vert="horz" lIns="109728" tIns="109728" rIns="109728" bIns="91440" rtlCol="0" anchor="t">
            <a:noAutofit/>
          </a:bodyPr>
          <a:lstStyle>
            <a:lvl1pPr marL="0" indent="0" algn="l" defTabSz="914400" rtl="0" eaLnBrk="1" latinLnBrk="0" hangingPunct="1">
              <a:lnSpc>
                <a:spcPct val="140000"/>
              </a:lnSpc>
              <a:spcBef>
                <a:spcPts val="930"/>
              </a:spcBef>
              <a:buFont typeface="Corbel" panose="020B0503020204020204" pitchFamily="34" charset="0"/>
              <a:buNone/>
              <a:defRPr sz="1800" b="1"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marL="342900" indent="-342900">
              <a:lnSpc>
                <a:spcPct val="125000"/>
              </a:lnSpc>
              <a:spcBef>
                <a:spcPts val="400"/>
              </a:spcBef>
              <a:spcAft>
                <a:spcPts val="400"/>
              </a:spcAft>
              <a:buFont typeface="+mj-lt"/>
              <a:buAutoNum type="arabicPeriod"/>
            </a:pPr>
            <a:r>
              <a:rPr lang="en-US" sz="2400" b="0" spc="0" dirty="0"/>
              <a:t>Industry and Agency Events</a:t>
            </a:r>
          </a:p>
          <a:p>
            <a:pPr marL="342900" indent="-342900">
              <a:lnSpc>
                <a:spcPct val="125000"/>
              </a:lnSpc>
              <a:spcBef>
                <a:spcPts val="400"/>
              </a:spcBef>
              <a:spcAft>
                <a:spcPts val="400"/>
              </a:spcAft>
              <a:buFont typeface="+mj-lt"/>
              <a:buAutoNum type="arabicPeriod"/>
            </a:pPr>
            <a:r>
              <a:rPr lang="en-US" sz="2400" b="0" spc="0" dirty="0"/>
              <a:t>Public Committees and Boards</a:t>
            </a:r>
          </a:p>
          <a:p>
            <a:pPr marL="342900" indent="-342900">
              <a:lnSpc>
                <a:spcPct val="125000"/>
              </a:lnSpc>
              <a:spcBef>
                <a:spcPts val="400"/>
              </a:spcBef>
              <a:spcAft>
                <a:spcPts val="400"/>
              </a:spcAft>
              <a:buFont typeface="+mj-lt"/>
              <a:buAutoNum type="arabicPeriod"/>
            </a:pPr>
            <a:r>
              <a:rPr lang="en-US" sz="2400" b="0" spc="0" dirty="0"/>
              <a:t>Industry Associations and Networking</a:t>
            </a:r>
          </a:p>
          <a:p>
            <a:pPr marL="342900" indent="-342900">
              <a:lnSpc>
                <a:spcPct val="125000"/>
              </a:lnSpc>
              <a:spcBef>
                <a:spcPts val="400"/>
              </a:spcBef>
              <a:spcAft>
                <a:spcPts val="400"/>
              </a:spcAft>
              <a:buFont typeface="+mj-lt"/>
              <a:buAutoNum type="arabicPeriod"/>
            </a:pPr>
            <a:r>
              <a:rPr lang="en-US" sz="2400" b="0" spc="0" dirty="0"/>
              <a:t>Following Up on Leads</a:t>
            </a:r>
          </a:p>
          <a:p>
            <a:pPr marL="342900" indent="-342900">
              <a:lnSpc>
                <a:spcPct val="125000"/>
              </a:lnSpc>
              <a:spcBef>
                <a:spcPts val="400"/>
              </a:spcBef>
              <a:spcAft>
                <a:spcPts val="400"/>
              </a:spcAft>
              <a:buFont typeface="+mj-lt"/>
              <a:buAutoNum type="arabicPeriod"/>
            </a:pPr>
            <a:r>
              <a:rPr lang="en-US" sz="2400" b="0" spc="0" dirty="0"/>
              <a:t>Networking Best Practices</a:t>
            </a:r>
          </a:p>
          <a:p>
            <a:pPr marL="342900" indent="-342900">
              <a:lnSpc>
                <a:spcPct val="125000"/>
              </a:lnSpc>
              <a:spcBef>
                <a:spcPts val="400"/>
              </a:spcBef>
              <a:spcAft>
                <a:spcPts val="400"/>
              </a:spcAft>
              <a:buFont typeface="+mj-lt"/>
              <a:buAutoNum type="arabicPeriod"/>
            </a:pPr>
            <a:r>
              <a:rPr lang="en-US" sz="2400" b="0" spc="0" dirty="0"/>
              <a:t>Key Takeaways and Next Steps</a:t>
            </a:r>
          </a:p>
        </p:txBody>
      </p:sp>
      <p:sp>
        <p:nvSpPr>
          <p:cNvPr id="7" name="Slide Number Placeholder 6">
            <a:extLst>
              <a:ext uri="{FF2B5EF4-FFF2-40B4-BE49-F238E27FC236}">
                <a16:creationId xmlns:a16="http://schemas.microsoft.com/office/drawing/2014/main" id="{FFAB6341-93AF-80CD-563B-6F23B5C104CE}"/>
              </a:ext>
            </a:extLst>
          </p:cNvPr>
          <p:cNvSpPr>
            <a:spLocks noGrp="1"/>
          </p:cNvSpPr>
          <p:nvPr>
            <p:ph type="sldNum" sz="quarter" idx="12"/>
          </p:nvPr>
        </p:nvSpPr>
        <p:spPr>
          <a:xfrm>
            <a:off x="10569202" y="6309360"/>
            <a:ext cx="979879" cy="457200"/>
          </a:xfrm>
        </p:spPr>
        <p:txBody>
          <a:bodyPr vert="horz" lIns="109728" tIns="109728" rIns="109728" bIns="91440" rtlCol="0" anchor="b">
            <a:normAutofit/>
          </a:bodyPr>
          <a:lstStyle/>
          <a:p>
            <a:pPr>
              <a:spcAft>
                <a:spcPts val="600"/>
              </a:spcAft>
            </a:pPr>
            <a:fld id="{FAEF9944-A4F6-4C59-AEBD-678D6480B8EA}" type="slidenum">
              <a:rPr lang="en-US" sz="1600" b="1" smtClean="0"/>
              <a:pPr>
                <a:spcAft>
                  <a:spcPts val="600"/>
                </a:spcAft>
              </a:pPr>
              <a:t>9</a:t>
            </a:fld>
            <a:endParaRPr lang="en-US" sz="1600" b="1"/>
          </a:p>
        </p:txBody>
      </p:sp>
    </p:spTree>
    <p:extLst>
      <p:ext uri="{BB962C8B-B14F-4D97-AF65-F5344CB8AC3E}">
        <p14:creationId xmlns:p14="http://schemas.microsoft.com/office/powerpoint/2010/main" val="155730493"/>
      </p:ext>
    </p:extLst>
  </p:cSld>
  <p:clrMapOvr>
    <a:masterClrMapping/>
  </p:clrMapOvr>
</p:sld>
</file>

<file path=ppt/theme/theme1.xml><?xml version="1.0" encoding="utf-8"?>
<a:theme xmlns:a="http://schemas.openxmlformats.org/drawingml/2006/main" name="ShojiVTI">
  <a:themeElements>
    <a:clrScheme name="Custom 1">
      <a:dk1>
        <a:srgbClr val="000000"/>
      </a:dk1>
      <a:lt1>
        <a:srgbClr val="FEFFFF"/>
      </a:lt1>
      <a:dk2>
        <a:srgbClr val="595460"/>
      </a:dk2>
      <a:lt2>
        <a:srgbClr val="EBEDEB"/>
      </a:lt2>
      <a:accent1>
        <a:srgbClr val="97A7B8"/>
      </a:accent1>
      <a:accent2>
        <a:srgbClr val="A5B592"/>
      </a:accent2>
      <a:accent3>
        <a:srgbClr val="CED228"/>
      </a:accent3>
      <a:accent4>
        <a:srgbClr val="D1C499"/>
      </a:accent4>
      <a:accent5>
        <a:srgbClr val="BDB3B6"/>
      </a:accent5>
      <a:accent6>
        <a:srgbClr val="C5A98D"/>
      </a:accent6>
      <a:hlink>
        <a:srgbClr val="CC9900"/>
      </a:hlink>
      <a:folHlink>
        <a:srgbClr val="96A9A9"/>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ojiVTI" id="{00D0DDEB-E771-48E5-9E96-0647434F08B1}" vid="{9D22D596-7FD0-4F89-958C-AD79A09491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6F36CB81-A037-44A8-88EB-C0C0F17FD4B1}">
  <ds:schemaRefs>
    <ds:schemaRef ds:uri="http://schemas.microsoft.com/sharepoint/v3/contenttype/forms"/>
  </ds:schemaRefs>
</ds:datastoreItem>
</file>

<file path=customXml/itemProps2.xml><?xml version="1.0" encoding="utf-8"?>
<ds:datastoreItem xmlns:ds="http://schemas.openxmlformats.org/officeDocument/2006/customXml" ds:itemID="{2C1AA24C-4CA6-40FF-8947-DA1F6F47456C}">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7FF477C-132F-44F8-8C56-EBFF95FAF97B}">
  <ds:schemaRefs>
    <ds:schemaRef ds:uri="16c05727-aa75-4e4a-9b5f-8a80a1165891"/>
    <ds:schemaRef ds:uri="230e9df3-be65-4c73-a93b-d1236ebd677e"/>
    <ds:schemaRef ds:uri="71af3243-3dd4-4a8d-8c0d-dd76da1f02a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2941</TotalTime>
  <Words>2266</Words>
  <Application>Microsoft Office PowerPoint</Application>
  <PresentationFormat>Widescreen</PresentationFormat>
  <Paragraphs>238</Paragraphs>
  <Slides>34</Slides>
  <Notes>30</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ShojiVTI</vt:lpstr>
      <vt:lpstr>Networking for Contracts: Enhancing Outreach, Research, and Visibility Through Agency Connections</vt:lpstr>
      <vt:lpstr>Agenda</vt:lpstr>
      <vt:lpstr>PowerPoint Presentation</vt:lpstr>
      <vt:lpstr>OFM Vendor Payee Registration</vt:lpstr>
      <vt:lpstr>Sales Reporting</vt:lpstr>
      <vt:lpstr>Small Business Registrations &amp; Certifications</vt:lpstr>
      <vt:lpstr>Scope &amp; Quote Process</vt:lpstr>
      <vt:lpstr>PowerPoint Presentation</vt:lpstr>
      <vt:lpstr>Overview: What We’ll Cover</vt:lpstr>
      <vt:lpstr>Introduction: Networking Builds Connections</vt:lpstr>
      <vt:lpstr>Industry and Agency Events: Getting in the Room</vt:lpstr>
      <vt:lpstr>Industry and Agency Events: Staying Notified</vt:lpstr>
      <vt:lpstr>Industry and Agency Events: Which Events to Attend?</vt:lpstr>
      <vt:lpstr>Industry and Agency Events:  Networking Basics</vt:lpstr>
      <vt:lpstr>Industry and Agency Events:  Discussion Topics </vt:lpstr>
      <vt:lpstr>Industry and Agency Events: Staying in Contact</vt:lpstr>
      <vt:lpstr>Interactive Discussion Break</vt:lpstr>
      <vt:lpstr>PUBLIC COMMITTEES AND BOARDS</vt:lpstr>
      <vt:lpstr>PowerPoint Presentation</vt:lpstr>
      <vt:lpstr>INDUSTRY AND PROFESSIONAL ASSOCIATIONS</vt:lpstr>
      <vt:lpstr>Industry and Professional Associations</vt:lpstr>
      <vt:lpstr>Industry and Professional Associations</vt:lpstr>
      <vt:lpstr>Following Up On Leads</vt:lpstr>
      <vt:lpstr>Following Up with Leads</vt:lpstr>
      <vt:lpstr>Following Up with Leads</vt:lpstr>
      <vt:lpstr>Networking Best Practices</vt:lpstr>
      <vt:lpstr>Key Takeaways: Four Principals to Guide Networking</vt:lpstr>
      <vt:lpstr>Recommended First Actions</vt:lpstr>
      <vt:lpstr>Worksheet </vt:lpstr>
      <vt:lpstr>Reminder Before Q&amp;A: Next Session</vt:lpstr>
      <vt:lpstr>Q &amp; A:  Networking</vt:lpstr>
      <vt:lpstr>Q &amp; A: Statewide Contracting</vt:lpstr>
      <vt:lpstr>Closing</vt:lpstr>
      <vt:lpstr>Thank You! See you next time!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Veronica Ybarra</dc:creator>
  <cp:lastModifiedBy>Maria Gudaitis</cp:lastModifiedBy>
  <cp:revision>77</cp:revision>
  <dcterms:created xsi:type="dcterms:W3CDTF">2025-04-14T21:51:05Z</dcterms:created>
  <dcterms:modified xsi:type="dcterms:W3CDTF">2026-03-25T22:14:12Z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