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37"/>
  </p:notesMasterIdLst>
  <p:handoutMasterIdLst>
    <p:handoutMasterId r:id="rId38"/>
  </p:handoutMasterIdLst>
  <p:sldIdLst>
    <p:sldId id="315" r:id="rId5"/>
    <p:sldId id="266" r:id="rId6"/>
    <p:sldId id="331" r:id="rId7"/>
    <p:sldId id="309" r:id="rId8"/>
    <p:sldId id="317" r:id="rId9"/>
    <p:sldId id="330" r:id="rId10"/>
    <p:sldId id="321" r:id="rId11"/>
    <p:sldId id="332" r:id="rId12"/>
    <p:sldId id="337" r:id="rId13"/>
    <p:sldId id="360" r:id="rId14"/>
    <p:sldId id="347" r:id="rId15"/>
    <p:sldId id="350" r:id="rId16"/>
    <p:sldId id="351" r:id="rId17"/>
    <p:sldId id="362" r:id="rId18"/>
    <p:sldId id="354" r:id="rId19"/>
    <p:sldId id="355" r:id="rId20"/>
    <p:sldId id="356" r:id="rId21"/>
    <p:sldId id="353" r:id="rId22"/>
    <p:sldId id="365" r:id="rId23"/>
    <p:sldId id="348" r:id="rId24"/>
    <p:sldId id="364" r:id="rId25"/>
    <p:sldId id="305" r:id="rId26"/>
    <p:sldId id="361" r:id="rId27"/>
    <p:sldId id="358" r:id="rId28"/>
    <p:sldId id="359" r:id="rId29"/>
    <p:sldId id="363" r:id="rId30"/>
    <p:sldId id="366" r:id="rId31"/>
    <p:sldId id="313" r:id="rId32"/>
    <p:sldId id="344" r:id="rId33"/>
    <p:sldId id="343" r:id="rId34"/>
    <p:sldId id="329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6F11CC46-6077-877F-3139-A18FE4C8E573}" name="Katherine Boyd" initials="KB" userId="e8bd434d05a52747" providerId="Windows Live"/>
  <p188:author id="{5AA1BD55-57CD-466E-0725-B6CBA11E0D12}" name="Lauren Weldy (ALLEGIS GROUP SERVICES)" initials="LW" userId="S::v-lweldy@microsoft.com::07a2285c-a352-4b96-8658-ecc34365c15e" providerId="AD"/>
  <p188:author id="{E576E3B8-BAF9-50CE-AC58-FBA4279FF897}" name="DuValle Daniel" initials="DD" userId="6221f965e26bd7c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158"/>
    <a:srgbClr val="6CBAC2"/>
    <a:srgbClr val="004D86"/>
    <a:srgbClr val="F1FFE8"/>
    <a:srgbClr val="EB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D0C35-5A9A-120F-D1FE-8F857CB20872}" v="27" dt="2026-03-04T23:37:22.926"/>
    <p1510:client id="{C8A638BA-8245-4A26-82FE-108849DF1467}" v="88" dt="2026-03-03T05:37:58.625"/>
  </p1510:revLst>
</p1510:revInfo>
</file>

<file path=ppt/tableStyles.xml><?xml version="1.0" encoding="utf-8"?>
<a:tblStyleLst xmlns:a="http://schemas.openxmlformats.org/drawingml/2006/main" def="{8A107856-5554-42FB-B03E-39F5DBC370B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/>
    <p:restoredTop sz="94666"/>
  </p:normalViewPr>
  <p:slideViewPr>
    <p:cSldViewPr snapToGrid="0">
      <p:cViewPr varScale="1">
        <p:scale>
          <a:sx n="94" d="100"/>
          <a:sy n="94" d="100"/>
        </p:scale>
        <p:origin x="94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image" Target="../media/image31.sv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image" Target="../media/image13.sv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image" Target="../media/image31.sv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B2FBE-CA40-46C4-B408-9F56A108761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3CA7A22-DCDE-42EC-8AD1-EEEDE3D011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Maintain a clean opt-in list by following email regulations and regularly removing inactive contacts</a:t>
          </a:r>
          <a:r>
            <a:rPr lang="en-US" b="0" baseline="0" dirty="0"/>
            <a:t>.</a:t>
          </a:r>
          <a:endParaRPr lang="en-US" dirty="0"/>
        </a:p>
      </dgm:t>
    </dgm:pt>
    <dgm:pt modelId="{A6179837-BD42-48D2-B59B-E0FA3DB9D6A0}" type="parTrans" cxnId="{B433BFF1-3197-4BF2-B335-B3C45AAFF4FD}">
      <dgm:prSet/>
      <dgm:spPr/>
      <dgm:t>
        <a:bodyPr/>
        <a:lstStyle/>
        <a:p>
          <a:endParaRPr lang="en-US"/>
        </a:p>
      </dgm:t>
    </dgm:pt>
    <dgm:pt modelId="{5917C4E3-C5AB-47B0-96CF-8086220F5706}" type="sibTrans" cxnId="{B433BFF1-3197-4BF2-B335-B3C45AAFF4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2A5466F-064A-45F8-AA9B-29F40CD79C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Segment your lists by agency type, contract types, region, or service line to deliver more targeted messages</a:t>
          </a:r>
          <a:r>
            <a:rPr lang="en-US" b="0" baseline="0" dirty="0"/>
            <a:t>. </a:t>
          </a:r>
          <a:endParaRPr lang="en-US" dirty="0"/>
        </a:p>
      </dgm:t>
    </dgm:pt>
    <dgm:pt modelId="{E964E17A-6FA9-40FC-8C28-D937D1F6D589}" type="parTrans" cxnId="{D6D77A79-6336-4420-85AA-8436BAAC9085}">
      <dgm:prSet/>
      <dgm:spPr/>
      <dgm:t>
        <a:bodyPr/>
        <a:lstStyle/>
        <a:p>
          <a:endParaRPr lang="en-US"/>
        </a:p>
      </dgm:t>
    </dgm:pt>
    <dgm:pt modelId="{DB775207-D7F4-40C0-AF9A-58AA517DA63E}" type="sibTrans" cxnId="{D6D77A79-6336-4420-85AA-8436BAAC90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03EAB2-5D1B-4B40-9E11-9D7B5AC4C1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Track open and click-through rates to understand what content resonates and where to improve</a:t>
          </a:r>
          <a:r>
            <a:rPr lang="en-US" b="0" baseline="0" dirty="0"/>
            <a:t>.</a:t>
          </a:r>
          <a:endParaRPr lang="en-US" dirty="0"/>
        </a:p>
      </dgm:t>
    </dgm:pt>
    <dgm:pt modelId="{826E652A-11B2-4A36-B036-9C63E7C24F93}" type="parTrans" cxnId="{66A73589-73B3-4236-A4F8-73CB558A499E}">
      <dgm:prSet/>
      <dgm:spPr/>
      <dgm:t>
        <a:bodyPr/>
        <a:lstStyle/>
        <a:p>
          <a:endParaRPr lang="en-US"/>
        </a:p>
      </dgm:t>
    </dgm:pt>
    <dgm:pt modelId="{415BAE16-CD08-48EA-BE01-EFA23B20E8FB}" type="sibTrans" cxnId="{66A73589-73B3-4236-A4F8-73CB558A499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E613B78-76F4-4D84-9372-E9606E9B8C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Use performance data to refine your subject lines, topics, and timing for stronger engagement</a:t>
          </a:r>
          <a:r>
            <a:rPr lang="en-US" b="0" baseline="0" dirty="0"/>
            <a:t>.</a:t>
          </a:r>
          <a:endParaRPr lang="en-US" dirty="0"/>
        </a:p>
      </dgm:t>
    </dgm:pt>
    <dgm:pt modelId="{0EFD19CD-DFBB-4CDC-BE37-A6051BD4D5D2}" type="parTrans" cxnId="{07FE8855-679E-4D13-9E77-FE9AD4860984}">
      <dgm:prSet/>
      <dgm:spPr/>
      <dgm:t>
        <a:bodyPr/>
        <a:lstStyle/>
        <a:p>
          <a:endParaRPr lang="en-US"/>
        </a:p>
      </dgm:t>
    </dgm:pt>
    <dgm:pt modelId="{6F036234-7D97-48B4-8C33-C50E4D69B891}" type="sibTrans" cxnId="{07FE8855-679E-4D13-9E77-FE9AD4860984}">
      <dgm:prSet/>
      <dgm:spPr/>
      <dgm:t>
        <a:bodyPr/>
        <a:lstStyle/>
        <a:p>
          <a:endParaRPr lang="en-US"/>
        </a:p>
      </dgm:t>
    </dgm:pt>
    <dgm:pt modelId="{11002B86-5B59-4A66-A440-62C8FB4D0EFB}" type="pres">
      <dgm:prSet presAssocID="{E2DB2FBE-CA40-46C4-B408-9F56A108761A}" presName="root" presStyleCnt="0">
        <dgm:presLayoutVars>
          <dgm:dir/>
          <dgm:resizeHandles val="exact"/>
        </dgm:presLayoutVars>
      </dgm:prSet>
      <dgm:spPr/>
    </dgm:pt>
    <dgm:pt modelId="{B1B13A48-1A9C-4F2B-AF21-40D14403937E}" type="pres">
      <dgm:prSet presAssocID="{E2DB2FBE-CA40-46C4-B408-9F56A108761A}" presName="container" presStyleCnt="0">
        <dgm:presLayoutVars>
          <dgm:dir/>
          <dgm:resizeHandles val="exact"/>
        </dgm:presLayoutVars>
      </dgm:prSet>
      <dgm:spPr/>
    </dgm:pt>
    <dgm:pt modelId="{DDFA9BC6-5014-494F-A18D-BCFF46A68B81}" type="pres">
      <dgm:prSet presAssocID="{83CA7A22-DCDE-42EC-8AD1-EEEDE3D01188}" presName="compNode" presStyleCnt="0"/>
      <dgm:spPr/>
    </dgm:pt>
    <dgm:pt modelId="{31DF1C0A-3314-4A90-A780-306C76FE05BC}" type="pres">
      <dgm:prSet presAssocID="{83CA7A22-DCDE-42EC-8AD1-EEEDE3D01188}" presName="iconBgRect" presStyleLbl="bgShp" presStyleIdx="0" presStyleCnt="4"/>
      <dgm:spPr/>
    </dgm:pt>
    <dgm:pt modelId="{3A9685DD-9FBF-428E-99D4-35A7A4CA6BF1}" type="pres">
      <dgm:prSet presAssocID="{83CA7A22-DCDE-42EC-8AD1-EEEDE3D01188}" presName="iconRect" presStyleLbl="nod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 with solid fill"/>
        </a:ext>
      </dgm:extLst>
    </dgm:pt>
    <dgm:pt modelId="{16313244-B8DF-447D-9E5A-2539E032AB0A}" type="pres">
      <dgm:prSet presAssocID="{83CA7A22-DCDE-42EC-8AD1-EEEDE3D01188}" presName="spaceRect" presStyleCnt="0"/>
      <dgm:spPr/>
    </dgm:pt>
    <dgm:pt modelId="{9E36E5E2-08A7-4E13-9B22-E7D20D15E2DA}" type="pres">
      <dgm:prSet presAssocID="{83CA7A22-DCDE-42EC-8AD1-EEEDE3D01188}" presName="textRect" presStyleLbl="revTx" presStyleIdx="0" presStyleCnt="4">
        <dgm:presLayoutVars>
          <dgm:chMax val="1"/>
          <dgm:chPref val="1"/>
        </dgm:presLayoutVars>
      </dgm:prSet>
      <dgm:spPr/>
    </dgm:pt>
    <dgm:pt modelId="{90835B57-0AC8-40C0-ABEE-A54292009A34}" type="pres">
      <dgm:prSet presAssocID="{5917C4E3-C5AB-47B0-96CF-8086220F5706}" presName="sibTrans" presStyleLbl="sibTrans2D1" presStyleIdx="0" presStyleCnt="0"/>
      <dgm:spPr/>
    </dgm:pt>
    <dgm:pt modelId="{BCDA3BBC-BAF0-42B0-B135-95B28D96D83B}" type="pres">
      <dgm:prSet presAssocID="{B2A5466F-064A-45F8-AA9B-29F40CD79CBE}" presName="compNode" presStyleCnt="0"/>
      <dgm:spPr/>
    </dgm:pt>
    <dgm:pt modelId="{37F281DD-4689-42EA-957C-2BFB926378BF}" type="pres">
      <dgm:prSet presAssocID="{B2A5466F-064A-45F8-AA9B-29F40CD79CBE}" presName="iconBgRect" presStyleLbl="bgShp" presStyleIdx="1" presStyleCnt="4"/>
      <dgm:spPr/>
    </dgm:pt>
    <dgm:pt modelId="{A410181F-4959-4918-9D45-E04542F2E1FC}" type="pres">
      <dgm:prSet presAssocID="{B2A5466F-064A-45F8-AA9B-29F40CD79CBE}" presName="iconRect" presStyleLbl="nod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D8636490-8DF0-46C6-8F3A-163645C5A1B2}" type="pres">
      <dgm:prSet presAssocID="{B2A5466F-064A-45F8-AA9B-29F40CD79CBE}" presName="spaceRect" presStyleCnt="0"/>
      <dgm:spPr/>
    </dgm:pt>
    <dgm:pt modelId="{4037AF7C-6FD1-44E2-B13F-B6504ABBEBEE}" type="pres">
      <dgm:prSet presAssocID="{B2A5466F-064A-45F8-AA9B-29F40CD79CBE}" presName="textRect" presStyleLbl="revTx" presStyleIdx="1" presStyleCnt="4">
        <dgm:presLayoutVars>
          <dgm:chMax val="1"/>
          <dgm:chPref val="1"/>
        </dgm:presLayoutVars>
      </dgm:prSet>
      <dgm:spPr/>
    </dgm:pt>
    <dgm:pt modelId="{A4B48248-D147-4A69-943D-7F336B25F094}" type="pres">
      <dgm:prSet presAssocID="{DB775207-D7F4-40C0-AF9A-58AA517DA63E}" presName="sibTrans" presStyleLbl="sibTrans2D1" presStyleIdx="0" presStyleCnt="0"/>
      <dgm:spPr/>
    </dgm:pt>
    <dgm:pt modelId="{2038B00A-BC3D-4EEC-B7C0-7CD1C0DF2227}" type="pres">
      <dgm:prSet presAssocID="{0603EAB2-5D1B-4B40-9E11-9D7B5AC4C181}" presName="compNode" presStyleCnt="0"/>
      <dgm:spPr/>
    </dgm:pt>
    <dgm:pt modelId="{6BEA8878-AE3E-438C-855E-2C7AE6B8D049}" type="pres">
      <dgm:prSet presAssocID="{0603EAB2-5D1B-4B40-9E11-9D7B5AC4C181}" presName="iconBgRect" presStyleLbl="bgShp" presStyleIdx="2" presStyleCnt="4"/>
      <dgm:spPr/>
    </dgm:pt>
    <dgm:pt modelId="{E39118A4-C7AB-4104-8E72-CE86A2CCA55B}" type="pres">
      <dgm:prSet presAssocID="{0603EAB2-5D1B-4B40-9E11-9D7B5AC4C181}" presName="iconRect" presStyleLbl="nod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 with solid fill"/>
        </a:ext>
      </dgm:extLst>
    </dgm:pt>
    <dgm:pt modelId="{317BA976-EFF1-459C-B549-AD0EFFF77062}" type="pres">
      <dgm:prSet presAssocID="{0603EAB2-5D1B-4B40-9E11-9D7B5AC4C181}" presName="spaceRect" presStyleCnt="0"/>
      <dgm:spPr/>
    </dgm:pt>
    <dgm:pt modelId="{BBFEF0FC-1A9C-4D94-ADCF-73A301A1D1A8}" type="pres">
      <dgm:prSet presAssocID="{0603EAB2-5D1B-4B40-9E11-9D7B5AC4C181}" presName="textRect" presStyleLbl="revTx" presStyleIdx="2" presStyleCnt="4">
        <dgm:presLayoutVars>
          <dgm:chMax val="1"/>
          <dgm:chPref val="1"/>
        </dgm:presLayoutVars>
      </dgm:prSet>
      <dgm:spPr/>
    </dgm:pt>
    <dgm:pt modelId="{228B1DA2-6C77-4435-BD1F-578784DB367D}" type="pres">
      <dgm:prSet presAssocID="{415BAE16-CD08-48EA-BE01-EFA23B20E8FB}" presName="sibTrans" presStyleLbl="sibTrans2D1" presStyleIdx="0" presStyleCnt="0"/>
      <dgm:spPr/>
    </dgm:pt>
    <dgm:pt modelId="{EDD3AB07-369C-4B42-BF0B-64A0FFAC5F91}" type="pres">
      <dgm:prSet presAssocID="{9E613B78-76F4-4D84-9372-E9606E9B8CD0}" presName="compNode" presStyleCnt="0"/>
      <dgm:spPr/>
    </dgm:pt>
    <dgm:pt modelId="{2668D7E5-36D0-487C-AE5D-A3675B6E6650}" type="pres">
      <dgm:prSet presAssocID="{9E613B78-76F4-4D84-9372-E9606E9B8CD0}" presName="iconBgRect" presStyleLbl="bgShp" presStyleIdx="3" presStyleCnt="4"/>
      <dgm:spPr/>
    </dgm:pt>
    <dgm:pt modelId="{1976AB0C-D2D9-445C-AE56-56ABB4C4C1B6}" type="pres">
      <dgm:prSet presAssocID="{9E613B78-76F4-4D84-9372-E9606E9B8CD0}" presName="iconRect" presStyleLbl="nod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 with solid fill"/>
        </a:ext>
      </dgm:extLst>
    </dgm:pt>
    <dgm:pt modelId="{DC02A6E5-AC41-477A-9D48-5F90CEE50FD8}" type="pres">
      <dgm:prSet presAssocID="{9E613B78-76F4-4D84-9372-E9606E9B8CD0}" presName="spaceRect" presStyleCnt="0"/>
      <dgm:spPr/>
    </dgm:pt>
    <dgm:pt modelId="{A506A2A8-67D3-49F6-B5B9-ADE48C9373AF}" type="pres">
      <dgm:prSet presAssocID="{9E613B78-76F4-4D84-9372-E9606E9B8CD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B0C8419-4139-4B5E-A6D1-250B1F9E79F3}" type="presOf" srcId="{DB775207-D7F4-40C0-AF9A-58AA517DA63E}" destId="{A4B48248-D147-4A69-943D-7F336B25F094}" srcOrd="0" destOrd="0" presId="urn:microsoft.com/office/officeart/2018/2/layout/IconCircleList"/>
    <dgm:cxn modelId="{FD956526-E2DA-4DEC-8224-CA004C9CE975}" type="presOf" srcId="{0603EAB2-5D1B-4B40-9E11-9D7B5AC4C181}" destId="{BBFEF0FC-1A9C-4D94-ADCF-73A301A1D1A8}" srcOrd="0" destOrd="0" presId="urn:microsoft.com/office/officeart/2018/2/layout/IconCircleList"/>
    <dgm:cxn modelId="{B4B8A762-58F5-4311-B108-93381AA6B97E}" type="presOf" srcId="{E2DB2FBE-CA40-46C4-B408-9F56A108761A}" destId="{11002B86-5B59-4A66-A440-62C8FB4D0EFB}" srcOrd="0" destOrd="0" presId="urn:microsoft.com/office/officeart/2018/2/layout/IconCircleList"/>
    <dgm:cxn modelId="{07FE8855-679E-4D13-9E77-FE9AD4860984}" srcId="{E2DB2FBE-CA40-46C4-B408-9F56A108761A}" destId="{9E613B78-76F4-4D84-9372-E9606E9B8CD0}" srcOrd="3" destOrd="0" parTransId="{0EFD19CD-DFBB-4CDC-BE37-A6051BD4D5D2}" sibTransId="{6F036234-7D97-48B4-8C33-C50E4D69B891}"/>
    <dgm:cxn modelId="{D6D77A79-6336-4420-85AA-8436BAAC9085}" srcId="{E2DB2FBE-CA40-46C4-B408-9F56A108761A}" destId="{B2A5466F-064A-45F8-AA9B-29F40CD79CBE}" srcOrd="1" destOrd="0" parTransId="{E964E17A-6FA9-40FC-8C28-D937D1F6D589}" sibTransId="{DB775207-D7F4-40C0-AF9A-58AA517DA63E}"/>
    <dgm:cxn modelId="{66A73589-73B3-4236-A4F8-73CB558A499E}" srcId="{E2DB2FBE-CA40-46C4-B408-9F56A108761A}" destId="{0603EAB2-5D1B-4B40-9E11-9D7B5AC4C181}" srcOrd="2" destOrd="0" parTransId="{826E652A-11B2-4A36-B036-9C63E7C24F93}" sibTransId="{415BAE16-CD08-48EA-BE01-EFA23B20E8FB}"/>
    <dgm:cxn modelId="{4F7DE694-6652-4EB7-8705-35ACC71D6BD1}" type="presOf" srcId="{83CA7A22-DCDE-42EC-8AD1-EEEDE3D01188}" destId="{9E36E5E2-08A7-4E13-9B22-E7D20D15E2DA}" srcOrd="0" destOrd="0" presId="urn:microsoft.com/office/officeart/2018/2/layout/IconCircleList"/>
    <dgm:cxn modelId="{15CEDFA9-127F-447C-95EB-3B02577A6E3F}" type="presOf" srcId="{9E613B78-76F4-4D84-9372-E9606E9B8CD0}" destId="{A506A2A8-67D3-49F6-B5B9-ADE48C9373AF}" srcOrd="0" destOrd="0" presId="urn:microsoft.com/office/officeart/2018/2/layout/IconCircleList"/>
    <dgm:cxn modelId="{EE7120BB-B2CE-4A70-8648-44DD7D8BD733}" type="presOf" srcId="{5917C4E3-C5AB-47B0-96CF-8086220F5706}" destId="{90835B57-0AC8-40C0-ABEE-A54292009A34}" srcOrd="0" destOrd="0" presId="urn:microsoft.com/office/officeart/2018/2/layout/IconCircleList"/>
    <dgm:cxn modelId="{2C1AB4D2-B6BA-404A-89D4-9A3209AC5A58}" type="presOf" srcId="{B2A5466F-064A-45F8-AA9B-29F40CD79CBE}" destId="{4037AF7C-6FD1-44E2-B13F-B6504ABBEBEE}" srcOrd="0" destOrd="0" presId="urn:microsoft.com/office/officeart/2018/2/layout/IconCircleList"/>
    <dgm:cxn modelId="{72381CE7-766B-481B-93FE-CC61703FDC3A}" type="presOf" srcId="{415BAE16-CD08-48EA-BE01-EFA23B20E8FB}" destId="{228B1DA2-6C77-4435-BD1F-578784DB367D}" srcOrd="0" destOrd="0" presId="urn:microsoft.com/office/officeart/2018/2/layout/IconCircleList"/>
    <dgm:cxn modelId="{B433BFF1-3197-4BF2-B335-B3C45AAFF4FD}" srcId="{E2DB2FBE-CA40-46C4-B408-9F56A108761A}" destId="{83CA7A22-DCDE-42EC-8AD1-EEEDE3D01188}" srcOrd="0" destOrd="0" parTransId="{A6179837-BD42-48D2-B59B-E0FA3DB9D6A0}" sibTransId="{5917C4E3-C5AB-47B0-96CF-8086220F5706}"/>
    <dgm:cxn modelId="{18C73D48-4E7D-4A57-9819-2458704E1FDE}" type="presParOf" srcId="{11002B86-5B59-4A66-A440-62C8FB4D0EFB}" destId="{B1B13A48-1A9C-4F2B-AF21-40D14403937E}" srcOrd="0" destOrd="0" presId="urn:microsoft.com/office/officeart/2018/2/layout/IconCircleList"/>
    <dgm:cxn modelId="{109ED70B-3A0B-4767-8B9A-401B1F52E72D}" type="presParOf" srcId="{B1B13A48-1A9C-4F2B-AF21-40D14403937E}" destId="{DDFA9BC6-5014-494F-A18D-BCFF46A68B81}" srcOrd="0" destOrd="0" presId="urn:microsoft.com/office/officeart/2018/2/layout/IconCircleList"/>
    <dgm:cxn modelId="{567D1ECD-941D-4DCC-A5BD-238A3CB3402C}" type="presParOf" srcId="{DDFA9BC6-5014-494F-A18D-BCFF46A68B81}" destId="{31DF1C0A-3314-4A90-A780-306C76FE05BC}" srcOrd="0" destOrd="0" presId="urn:microsoft.com/office/officeart/2018/2/layout/IconCircleList"/>
    <dgm:cxn modelId="{55ABA6EC-9746-42F2-A08B-516EAD06605C}" type="presParOf" srcId="{DDFA9BC6-5014-494F-A18D-BCFF46A68B81}" destId="{3A9685DD-9FBF-428E-99D4-35A7A4CA6BF1}" srcOrd="1" destOrd="0" presId="urn:microsoft.com/office/officeart/2018/2/layout/IconCircleList"/>
    <dgm:cxn modelId="{724B6D71-284A-4FE5-BD4F-B137E039F798}" type="presParOf" srcId="{DDFA9BC6-5014-494F-A18D-BCFF46A68B81}" destId="{16313244-B8DF-447D-9E5A-2539E032AB0A}" srcOrd="2" destOrd="0" presId="urn:microsoft.com/office/officeart/2018/2/layout/IconCircleList"/>
    <dgm:cxn modelId="{383EDAA2-2246-43A4-B755-A1D8C26D15F1}" type="presParOf" srcId="{DDFA9BC6-5014-494F-A18D-BCFF46A68B81}" destId="{9E36E5E2-08A7-4E13-9B22-E7D20D15E2DA}" srcOrd="3" destOrd="0" presId="urn:microsoft.com/office/officeart/2018/2/layout/IconCircleList"/>
    <dgm:cxn modelId="{A722746B-7A71-4350-82BE-61DCC6A4DBCF}" type="presParOf" srcId="{B1B13A48-1A9C-4F2B-AF21-40D14403937E}" destId="{90835B57-0AC8-40C0-ABEE-A54292009A34}" srcOrd="1" destOrd="0" presId="urn:microsoft.com/office/officeart/2018/2/layout/IconCircleList"/>
    <dgm:cxn modelId="{1A48B290-9C50-424B-B4CC-76F1515B79BA}" type="presParOf" srcId="{B1B13A48-1A9C-4F2B-AF21-40D14403937E}" destId="{BCDA3BBC-BAF0-42B0-B135-95B28D96D83B}" srcOrd="2" destOrd="0" presId="urn:microsoft.com/office/officeart/2018/2/layout/IconCircleList"/>
    <dgm:cxn modelId="{7E9BE32C-9990-47A5-B32B-C33FDB9CAD65}" type="presParOf" srcId="{BCDA3BBC-BAF0-42B0-B135-95B28D96D83B}" destId="{37F281DD-4689-42EA-957C-2BFB926378BF}" srcOrd="0" destOrd="0" presId="urn:microsoft.com/office/officeart/2018/2/layout/IconCircleList"/>
    <dgm:cxn modelId="{3B1D85A6-9B81-4926-92D0-527D80D1DB40}" type="presParOf" srcId="{BCDA3BBC-BAF0-42B0-B135-95B28D96D83B}" destId="{A410181F-4959-4918-9D45-E04542F2E1FC}" srcOrd="1" destOrd="0" presId="urn:microsoft.com/office/officeart/2018/2/layout/IconCircleList"/>
    <dgm:cxn modelId="{E77801CA-5FBB-4AB0-AB1E-9C8798695B87}" type="presParOf" srcId="{BCDA3BBC-BAF0-42B0-B135-95B28D96D83B}" destId="{D8636490-8DF0-46C6-8F3A-163645C5A1B2}" srcOrd="2" destOrd="0" presId="urn:microsoft.com/office/officeart/2018/2/layout/IconCircleList"/>
    <dgm:cxn modelId="{5F94D077-DA16-416C-AFA6-421882D48FB8}" type="presParOf" srcId="{BCDA3BBC-BAF0-42B0-B135-95B28D96D83B}" destId="{4037AF7C-6FD1-44E2-B13F-B6504ABBEBEE}" srcOrd="3" destOrd="0" presId="urn:microsoft.com/office/officeart/2018/2/layout/IconCircleList"/>
    <dgm:cxn modelId="{A5888524-997E-48D2-941A-9269C31A806B}" type="presParOf" srcId="{B1B13A48-1A9C-4F2B-AF21-40D14403937E}" destId="{A4B48248-D147-4A69-943D-7F336B25F094}" srcOrd="3" destOrd="0" presId="urn:microsoft.com/office/officeart/2018/2/layout/IconCircleList"/>
    <dgm:cxn modelId="{6C45CD39-71A8-4F56-B51D-D5FE16DC7485}" type="presParOf" srcId="{B1B13A48-1A9C-4F2B-AF21-40D14403937E}" destId="{2038B00A-BC3D-4EEC-B7C0-7CD1C0DF2227}" srcOrd="4" destOrd="0" presId="urn:microsoft.com/office/officeart/2018/2/layout/IconCircleList"/>
    <dgm:cxn modelId="{82C2C210-2D35-407E-9BDE-A4ECE7308DB8}" type="presParOf" srcId="{2038B00A-BC3D-4EEC-B7C0-7CD1C0DF2227}" destId="{6BEA8878-AE3E-438C-855E-2C7AE6B8D049}" srcOrd="0" destOrd="0" presId="urn:microsoft.com/office/officeart/2018/2/layout/IconCircleList"/>
    <dgm:cxn modelId="{B57677AD-EAFD-4B42-A59D-CE1F91FC4EB4}" type="presParOf" srcId="{2038B00A-BC3D-4EEC-B7C0-7CD1C0DF2227}" destId="{E39118A4-C7AB-4104-8E72-CE86A2CCA55B}" srcOrd="1" destOrd="0" presId="urn:microsoft.com/office/officeart/2018/2/layout/IconCircleList"/>
    <dgm:cxn modelId="{080B9027-1C6F-42EC-BEE8-5BE110D2DD56}" type="presParOf" srcId="{2038B00A-BC3D-4EEC-B7C0-7CD1C0DF2227}" destId="{317BA976-EFF1-459C-B549-AD0EFFF77062}" srcOrd="2" destOrd="0" presId="urn:microsoft.com/office/officeart/2018/2/layout/IconCircleList"/>
    <dgm:cxn modelId="{27ECD35F-C376-4D72-9E0D-6406AD029765}" type="presParOf" srcId="{2038B00A-BC3D-4EEC-B7C0-7CD1C0DF2227}" destId="{BBFEF0FC-1A9C-4D94-ADCF-73A301A1D1A8}" srcOrd="3" destOrd="0" presId="urn:microsoft.com/office/officeart/2018/2/layout/IconCircleList"/>
    <dgm:cxn modelId="{FBE5E545-33F7-446A-9F7B-2BF2A909445D}" type="presParOf" srcId="{B1B13A48-1A9C-4F2B-AF21-40D14403937E}" destId="{228B1DA2-6C77-4435-BD1F-578784DB367D}" srcOrd="5" destOrd="0" presId="urn:microsoft.com/office/officeart/2018/2/layout/IconCircleList"/>
    <dgm:cxn modelId="{DE2527D6-0F88-4455-A5F1-53BEDCBEF9BE}" type="presParOf" srcId="{B1B13A48-1A9C-4F2B-AF21-40D14403937E}" destId="{EDD3AB07-369C-4B42-BF0B-64A0FFAC5F91}" srcOrd="6" destOrd="0" presId="urn:microsoft.com/office/officeart/2018/2/layout/IconCircleList"/>
    <dgm:cxn modelId="{11C358BC-6DC8-4856-B6DF-B21A97BFFBCD}" type="presParOf" srcId="{EDD3AB07-369C-4B42-BF0B-64A0FFAC5F91}" destId="{2668D7E5-36D0-487C-AE5D-A3675B6E6650}" srcOrd="0" destOrd="0" presId="urn:microsoft.com/office/officeart/2018/2/layout/IconCircleList"/>
    <dgm:cxn modelId="{2AD75E63-5870-47BE-A3F9-16C6AACE664E}" type="presParOf" srcId="{EDD3AB07-369C-4B42-BF0B-64A0FFAC5F91}" destId="{1976AB0C-D2D9-445C-AE56-56ABB4C4C1B6}" srcOrd="1" destOrd="0" presId="urn:microsoft.com/office/officeart/2018/2/layout/IconCircleList"/>
    <dgm:cxn modelId="{5EA5C2E2-68D9-4374-806B-B0B73E51E550}" type="presParOf" srcId="{EDD3AB07-369C-4B42-BF0B-64A0FFAC5F91}" destId="{DC02A6E5-AC41-477A-9D48-5F90CEE50FD8}" srcOrd="2" destOrd="0" presId="urn:microsoft.com/office/officeart/2018/2/layout/IconCircleList"/>
    <dgm:cxn modelId="{20C53168-CDCB-4F1B-91AA-288169079B44}" type="presParOf" srcId="{EDD3AB07-369C-4B42-BF0B-64A0FFAC5F91}" destId="{A506A2A8-67D3-49F6-B5B9-ADE48C9373A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CF2DFA-24C0-47C9-8781-BA544CCCBC0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4B6B269-FBFE-4F70-BF75-8793C6CA1F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Ryan Taylor</a:t>
          </a:r>
          <a:endParaRPr lang="en-US" sz="1600" b="1" dirty="0">
            <a:solidFill>
              <a:srgbClr val="004D86"/>
            </a:solidFill>
          </a:endParaRPr>
        </a:p>
      </dgm:t>
    </dgm:pt>
    <dgm:pt modelId="{39EF19DE-E8AB-4DBF-B299-498EDC24B3D9}" type="parTrans" cxnId="{96A887F3-7190-4FE9-B348-FF8EEB85CE01}">
      <dgm:prSet/>
      <dgm:spPr/>
      <dgm:t>
        <a:bodyPr/>
        <a:lstStyle/>
        <a:p>
          <a:endParaRPr lang="en-US"/>
        </a:p>
      </dgm:t>
    </dgm:pt>
    <dgm:pt modelId="{BE89F3CA-115C-48F3-A34C-760D2109F8C7}" type="sibTrans" cxnId="{96A887F3-7190-4FE9-B348-FF8EEB85CE01}">
      <dgm:prSet/>
      <dgm:spPr/>
      <dgm:t>
        <a:bodyPr/>
        <a:lstStyle/>
        <a:p>
          <a:endParaRPr lang="en-US"/>
        </a:p>
      </dgm:t>
    </dgm:pt>
    <dgm:pt modelId="{3474F863-A8EA-40E8-9B4A-544D2B5191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206-397-7872</a:t>
          </a:r>
          <a:endParaRPr lang="en-US" sz="1200" b="1" dirty="0">
            <a:solidFill>
              <a:srgbClr val="004D86"/>
            </a:solidFill>
          </a:endParaRPr>
        </a:p>
      </dgm:t>
    </dgm:pt>
    <dgm:pt modelId="{F02A33F2-8065-4346-BA49-087D2C9EC37D}" type="parTrans" cxnId="{99E892F1-6B1E-442B-84FA-2D75F77DAD24}">
      <dgm:prSet/>
      <dgm:spPr/>
      <dgm:t>
        <a:bodyPr/>
        <a:lstStyle/>
        <a:p>
          <a:endParaRPr lang="en-US"/>
        </a:p>
      </dgm:t>
    </dgm:pt>
    <dgm:pt modelId="{27F450BD-C101-43C0-9C61-D56E8E6D7C3D}" type="sibTrans" cxnId="{99E892F1-6B1E-442B-84FA-2D75F77DAD24}">
      <dgm:prSet/>
      <dgm:spPr/>
      <dgm:t>
        <a:bodyPr/>
        <a:lstStyle/>
        <a:p>
          <a:endParaRPr lang="en-US"/>
        </a:p>
      </dgm:t>
    </dgm:pt>
    <dgm:pt modelId="{97B218AA-DB28-4F47-9019-2C1F49745C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ryan@goldengiftconsulting.com</a:t>
          </a:r>
          <a:endParaRPr lang="en-US" sz="1600" b="1" dirty="0">
            <a:solidFill>
              <a:srgbClr val="004D86"/>
            </a:solidFill>
          </a:endParaRPr>
        </a:p>
      </dgm:t>
    </dgm:pt>
    <dgm:pt modelId="{5BAFC20A-FE47-4A2C-BB74-BC110B135C69}" type="parTrans" cxnId="{E9BDB1F3-DC63-418C-B5B7-747D35606ABC}">
      <dgm:prSet/>
      <dgm:spPr/>
      <dgm:t>
        <a:bodyPr/>
        <a:lstStyle/>
        <a:p>
          <a:endParaRPr lang="en-US"/>
        </a:p>
      </dgm:t>
    </dgm:pt>
    <dgm:pt modelId="{958B7C0A-0E0B-45DB-8817-BE866E8B6E88}" type="sibTrans" cxnId="{E9BDB1F3-DC63-418C-B5B7-747D35606ABC}">
      <dgm:prSet/>
      <dgm:spPr/>
      <dgm:t>
        <a:bodyPr/>
        <a:lstStyle/>
        <a:p>
          <a:endParaRPr lang="en-US"/>
        </a:p>
      </dgm:t>
    </dgm:pt>
    <dgm:pt modelId="{57A9B6BE-67D5-4631-9540-AC1245F303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www.goldengiftconsulting.com</a:t>
          </a:r>
          <a:endParaRPr lang="en-US" sz="1600" b="1" dirty="0">
            <a:solidFill>
              <a:srgbClr val="004D86"/>
            </a:solidFill>
          </a:endParaRPr>
        </a:p>
      </dgm:t>
    </dgm:pt>
    <dgm:pt modelId="{BEF381CA-B376-4FF7-9132-21FCC2D87EFC}" type="parTrans" cxnId="{D5913772-CE72-45C3-AC94-64A8C36DA990}">
      <dgm:prSet/>
      <dgm:spPr/>
      <dgm:t>
        <a:bodyPr/>
        <a:lstStyle/>
        <a:p>
          <a:endParaRPr lang="en-US"/>
        </a:p>
      </dgm:t>
    </dgm:pt>
    <dgm:pt modelId="{3897F357-EEC5-4A37-9BBB-189AB8B0C4DD}" type="sibTrans" cxnId="{D5913772-CE72-45C3-AC94-64A8C36DA990}">
      <dgm:prSet/>
      <dgm:spPr/>
      <dgm:t>
        <a:bodyPr/>
        <a:lstStyle/>
        <a:p>
          <a:endParaRPr lang="en-US"/>
        </a:p>
      </dgm:t>
    </dgm:pt>
    <dgm:pt modelId="{E3213A12-AE4E-43C5-9AB4-45D0C59414C4}" type="pres">
      <dgm:prSet presAssocID="{2DCF2DFA-24C0-47C9-8781-BA544CCCBC04}" presName="root" presStyleCnt="0">
        <dgm:presLayoutVars>
          <dgm:dir/>
          <dgm:resizeHandles val="exact"/>
        </dgm:presLayoutVars>
      </dgm:prSet>
      <dgm:spPr/>
    </dgm:pt>
    <dgm:pt modelId="{697BBE87-0928-413A-BBAE-2121F6123D7A}" type="pres">
      <dgm:prSet presAssocID="{D4B6B269-FBFE-4F70-BF75-8793C6CA1FD1}" presName="compNode" presStyleCnt="0"/>
      <dgm:spPr/>
    </dgm:pt>
    <dgm:pt modelId="{CA1118AC-7973-41CF-BCC3-D94A662000B7}" type="pres">
      <dgm:prSet presAssocID="{D4B6B269-FBFE-4F70-BF75-8793C6CA1FD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0FA6987-F6F0-4205-83D0-6FE5CFB80097}" type="pres">
      <dgm:prSet presAssocID="{D4B6B269-FBFE-4F70-BF75-8793C6CA1FD1}" presName="spaceRect" presStyleCnt="0"/>
      <dgm:spPr/>
    </dgm:pt>
    <dgm:pt modelId="{EA328F28-2028-4772-BEDD-A960E9727EFE}" type="pres">
      <dgm:prSet presAssocID="{D4B6B269-FBFE-4F70-BF75-8793C6CA1FD1}" presName="textRect" presStyleLbl="revTx" presStyleIdx="0" presStyleCnt="4">
        <dgm:presLayoutVars>
          <dgm:chMax val="1"/>
          <dgm:chPref val="1"/>
        </dgm:presLayoutVars>
      </dgm:prSet>
      <dgm:spPr/>
    </dgm:pt>
    <dgm:pt modelId="{57E95C56-6BD1-4419-8CD1-2E6AC1B9F03F}" type="pres">
      <dgm:prSet presAssocID="{BE89F3CA-115C-48F3-A34C-760D2109F8C7}" presName="sibTrans" presStyleCnt="0"/>
      <dgm:spPr/>
    </dgm:pt>
    <dgm:pt modelId="{D4090C5F-8A00-4C93-8E21-C86434774D08}" type="pres">
      <dgm:prSet presAssocID="{3474F863-A8EA-40E8-9B4A-544D2B5191E6}" presName="compNode" presStyleCnt="0"/>
      <dgm:spPr/>
    </dgm:pt>
    <dgm:pt modelId="{27741ADC-5662-4F34-8ADE-15BE3222378C}" type="pres">
      <dgm:prSet presAssocID="{3474F863-A8EA-40E8-9B4A-544D2B5191E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EC560825-7BE3-4DB6-9F5B-5982575A0F5E}" type="pres">
      <dgm:prSet presAssocID="{3474F863-A8EA-40E8-9B4A-544D2B5191E6}" presName="spaceRect" presStyleCnt="0"/>
      <dgm:spPr/>
    </dgm:pt>
    <dgm:pt modelId="{9767249C-6E96-4A74-BA2D-7DD65656538F}" type="pres">
      <dgm:prSet presAssocID="{3474F863-A8EA-40E8-9B4A-544D2B5191E6}" presName="textRect" presStyleLbl="revTx" presStyleIdx="1" presStyleCnt="4">
        <dgm:presLayoutVars>
          <dgm:chMax val="1"/>
          <dgm:chPref val="1"/>
        </dgm:presLayoutVars>
      </dgm:prSet>
      <dgm:spPr/>
    </dgm:pt>
    <dgm:pt modelId="{FCBBB763-F3E8-49AD-82EF-5C2BB0B19272}" type="pres">
      <dgm:prSet presAssocID="{27F450BD-C101-43C0-9C61-D56E8E6D7C3D}" presName="sibTrans" presStyleCnt="0"/>
      <dgm:spPr/>
    </dgm:pt>
    <dgm:pt modelId="{AF21D83E-7F90-4070-AA09-BC9D5470C01E}" type="pres">
      <dgm:prSet presAssocID="{97B218AA-DB28-4F47-9019-2C1F49745C12}" presName="compNode" presStyleCnt="0"/>
      <dgm:spPr/>
    </dgm:pt>
    <dgm:pt modelId="{887A2213-58CD-48EF-BE35-6F2725218366}" type="pres">
      <dgm:prSet presAssocID="{97B218AA-DB28-4F47-9019-2C1F49745C12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00027EE2-DB9F-47C1-B58E-633D92966D3D}" type="pres">
      <dgm:prSet presAssocID="{97B218AA-DB28-4F47-9019-2C1F49745C12}" presName="spaceRect" presStyleCnt="0"/>
      <dgm:spPr/>
    </dgm:pt>
    <dgm:pt modelId="{0875C6AC-7D5B-458F-ACF7-191B765D438B}" type="pres">
      <dgm:prSet presAssocID="{97B218AA-DB28-4F47-9019-2C1F49745C12}" presName="textRect" presStyleLbl="revTx" presStyleIdx="2" presStyleCnt="4" custScaleX="192237">
        <dgm:presLayoutVars>
          <dgm:chMax val="1"/>
          <dgm:chPref val="1"/>
        </dgm:presLayoutVars>
      </dgm:prSet>
      <dgm:spPr/>
    </dgm:pt>
    <dgm:pt modelId="{560A0DA5-E2BF-4F60-A227-CC0D251D18B3}" type="pres">
      <dgm:prSet presAssocID="{958B7C0A-0E0B-45DB-8817-BE866E8B6E88}" presName="sibTrans" presStyleCnt="0"/>
      <dgm:spPr/>
    </dgm:pt>
    <dgm:pt modelId="{B1C41280-559E-40A6-9764-F234F9F90114}" type="pres">
      <dgm:prSet presAssocID="{57A9B6BE-67D5-4631-9540-AC1245F303AB}" presName="compNode" presStyleCnt="0"/>
      <dgm:spPr/>
    </dgm:pt>
    <dgm:pt modelId="{6E58A94B-D90F-48FD-A182-5A7905B56223}" type="pres">
      <dgm:prSet presAssocID="{57A9B6BE-67D5-4631-9540-AC1245F303AB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8045ADC2-5C94-4F73-9B8E-A3D2B7BBDAFF}" type="pres">
      <dgm:prSet presAssocID="{57A9B6BE-67D5-4631-9540-AC1245F303AB}" presName="spaceRect" presStyleCnt="0"/>
      <dgm:spPr/>
    </dgm:pt>
    <dgm:pt modelId="{067C961D-0921-4CE7-8011-7BA7126DF6A1}" type="pres">
      <dgm:prSet presAssocID="{57A9B6BE-67D5-4631-9540-AC1245F303AB}" presName="textRect" presStyleLbl="revTx" presStyleIdx="3" presStyleCnt="4" custScaleX="201475">
        <dgm:presLayoutVars>
          <dgm:chMax val="1"/>
          <dgm:chPref val="1"/>
        </dgm:presLayoutVars>
      </dgm:prSet>
      <dgm:spPr/>
    </dgm:pt>
  </dgm:ptLst>
  <dgm:cxnLst>
    <dgm:cxn modelId="{5AE9C02E-CCD3-4F92-9C2C-A1F737E05154}" type="presOf" srcId="{D4B6B269-FBFE-4F70-BF75-8793C6CA1FD1}" destId="{EA328F28-2028-4772-BEDD-A960E9727EFE}" srcOrd="0" destOrd="0" presId="urn:microsoft.com/office/officeart/2018/2/layout/IconLabelList"/>
    <dgm:cxn modelId="{D5913772-CE72-45C3-AC94-64A8C36DA990}" srcId="{2DCF2DFA-24C0-47C9-8781-BA544CCCBC04}" destId="{57A9B6BE-67D5-4631-9540-AC1245F303AB}" srcOrd="3" destOrd="0" parTransId="{BEF381CA-B376-4FF7-9132-21FCC2D87EFC}" sibTransId="{3897F357-EEC5-4A37-9BBB-189AB8B0C4DD}"/>
    <dgm:cxn modelId="{57959B9C-BDA5-4F29-8ADC-27A83E713626}" type="presOf" srcId="{3474F863-A8EA-40E8-9B4A-544D2B5191E6}" destId="{9767249C-6E96-4A74-BA2D-7DD65656538F}" srcOrd="0" destOrd="0" presId="urn:microsoft.com/office/officeart/2018/2/layout/IconLabelList"/>
    <dgm:cxn modelId="{29E8C8C1-4E9D-4AFD-912D-91446B0B7476}" type="presOf" srcId="{2DCF2DFA-24C0-47C9-8781-BA544CCCBC04}" destId="{E3213A12-AE4E-43C5-9AB4-45D0C59414C4}" srcOrd="0" destOrd="0" presId="urn:microsoft.com/office/officeart/2018/2/layout/IconLabelList"/>
    <dgm:cxn modelId="{C2E70CCA-A667-4548-9C03-FE779D96DF47}" type="presOf" srcId="{97B218AA-DB28-4F47-9019-2C1F49745C12}" destId="{0875C6AC-7D5B-458F-ACF7-191B765D438B}" srcOrd="0" destOrd="0" presId="urn:microsoft.com/office/officeart/2018/2/layout/IconLabelList"/>
    <dgm:cxn modelId="{8838D5D5-F5CA-4D59-B224-F0C4EFF62A05}" type="presOf" srcId="{57A9B6BE-67D5-4631-9540-AC1245F303AB}" destId="{067C961D-0921-4CE7-8011-7BA7126DF6A1}" srcOrd="0" destOrd="0" presId="urn:microsoft.com/office/officeart/2018/2/layout/IconLabelList"/>
    <dgm:cxn modelId="{99E892F1-6B1E-442B-84FA-2D75F77DAD24}" srcId="{2DCF2DFA-24C0-47C9-8781-BA544CCCBC04}" destId="{3474F863-A8EA-40E8-9B4A-544D2B5191E6}" srcOrd="1" destOrd="0" parTransId="{F02A33F2-8065-4346-BA49-087D2C9EC37D}" sibTransId="{27F450BD-C101-43C0-9C61-D56E8E6D7C3D}"/>
    <dgm:cxn modelId="{96A887F3-7190-4FE9-B348-FF8EEB85CE01}" srcId="{2DCF2DFA-24C0-47C9-8781-BA544CCCBC04}" destId="{D4B6B269-FBFE-4F70-BF75-8793C6CA1FD1}" srcOrd="0" destOrd="0" parTransId="{39EF19DE-E8AB-4DBF-B299-498EDC24B3D9}" sibTransId="{BE89F3CA-115C-48F3-A34C-760D2109F8C7}"/>
    <dgm:cxn modelId="{E9BDB1F3-DC63-418C-B5B7-747D35606ABC}" srcId="{2DCF2DFA-24C0-47C9-8781-BA544CCCBC04}" destId="{97B218AA-DB28-4F47-9019-2C1F49745C12}" srcOrd="2" destOrd="0" parTransId="{5BAFC20A-FE47-4A2C-BB74-BC110B135C69}" sibTransId="{958B7C0A-0E0B-45DB-8817-BE866E8B6E88}"/>
    <dgm:cxn modelId="{091D6BC8-B00A-4FD5-BE78-676BB32B8C6D}" type="presParOf" srcId="{E3213A12-AE4E-43C5-9AB4-45D0C59414C4}" destId="{697BBE87-0928-413A-BBAE-2121F6123D7A}" srcOrd="0" destOrd="0" presId="urn:microsoft.com/office/officeart/2018/2/layout/IconLabelList"/>
    <dgm:cxn modelId="{5CCD0BA7-6859-4AB3-A9D4-9F9132E15066}" type="presParOf" srcId="{697BBE87-0928-413A-BBAE-2121F6123D7A}" destId="{CA1118AC-7973-41CF-BCC3-D94A662000B7}" srcOrd="0" destOrd="0" presId="urn:microsoft.com/office/officeart/2018/2/layout/IconLabelList"/>
    <dgm:cxn modelId="{B2A2A7B1-A4DB-43C8-A2C1-9DC981BE4210}" type="presParOf" srcId="{697BBE87-0928-413A-BBAE-2121F6123D7A}" destId="{F0FA6987-F6F0-4205-83D0-6FE5CFB80097}" srcOrd="1" destOrd="0" presId="urn:microsoft.com/office/officeart/2018/2/layout/IconLabelList"/>
    <dgm:cxn modelId="{9E25264C-7255-4DEA-A4AB-EE580EF4764B}" type="presParOf" srcId="{697BBE87-0928-413A-BBAE-2121F6123D7A}" destId="{EA328F28-2028-4772-BEDD-A960E9727EFE}" srcOrd="2" destOrd="0" presId="urn:microsoft.com/office/officeart/2018/2/layout/IconLabelList"/>
    <dgm:cxn modelId="{90D2A6F0-C914-4258-BC02-1A79CDD8BBCB}" type="presParOf" srcId="{E3213A12-AE4E-43C5-9AB4-45D0C59414C4}" destId="{57E95C56-6BD1-4419-8CD1-2E6AC1B9F03F}" srcOrd="1" destOrd="0" presId="urn:microsoft.com/office/officeart/2018/2/layout/IconLabelList"/>
    <dgm:cxn modelId="{2C5089E7-A7BD-483C-A664-8026299F6664}" type="presParOf" srcId="{E3213A12-AE4E-43C5-9AB4-45D0C59414C4}" destId="{D4090C5F-8A00-4C93-8E21-C86434774D08}" srcOrd="2" destOrd="0" presId="urn:microsoft.com/office/officeart/2018/2/layout/IconLabelList"/>
    <dgm:cxn modelId="{DEF26BCB-94A5-4E91-863F-7B7A56E759B1}" type="presParOf" srcId="{D4090C5F-8A00-4C93-8E21-C86434774D08}" destId="{27741ADC-5662-4F34-8ADE-15BE3222378C}" srcOrd="0" destOrd="0" presId="urn:microsoft.com/office/officeart/2018/2/layout/IconLabelList"/>
    <dgm:cxn modelId="{38377C46-FDBB-4374-B8F6-7143EFB5A275}" type="presParOf" srcId="{D4090C5F-8A00-4C93-8E21-C86434774D08}" destId="{EC560825-7BE3-4DB6-9F5B-5982575A0F5E}" srcOrd="1" destOrd="0" presId="urn:microsoft.com/office/officeart/2018/2/layout/IconLabelList"/>
    <dgm:cxn modelId="{F7ECCAE0-0A3B-4AD1-A95E-6021AB91CF4D}" type="presParOf" srcId="{D4090C5F-8A00-4C93-8E21-C86434774D08}" destId="{9767249C-6E96-4A74-BA2D-7DD65656538F}" srcOrd="2" destOrd="0" presId="urn:microsoft.com/office/officeart/2018/2/layout/IconLabelList"/>
    <dgm:cxn modelId="{4127956F-AD30-43FA-A1CF-8F32E132ABEC}" type="presParOf" srcId="{E3213A12-AE4E-43C5-9AB4-45D0C59414C4}" destId="{FCBBB763-F3E8-49AD-82EF-5C2BB0B19272}" srcOrd="3" destOrd="0" presId="urn:microsoft.com/office/officeart/2018/2/layout/IconLabelList"/>
    <dgm:cxn modelId="{9F74FBE4-BEE8-4707-BC75-77691337769B}" type="presParOf" srcId="{E3213A12-AE4E-43C5-9AB4-45D0C59414C4}" destId="{AF21D83E-7F90-4070-AA09-BC9D5470C01E}" srcOrd="4" destOrd="0" presId="urn:microsoft.com/office/officeart/2018/2/layout/IconLabelList"/>
    <dgm:cxn modelId="{2992655E-1BDF-4316-A770-5D28E9C16251}" type="presParOf" srcId="{AF21D83E-7F90-4070-AA09-BC9D5470C01E}" destId="{887A2213-58CD-48EF-BE35-6F2725218366}" srcOrd="0" destOrd="0" presId="urn:microsoft.com/office/officeart/2018/2/layout/IconLabelList"/>
    <dgm:cxn modelId="{895CEC7A-2F67-4AA8-8E32-97B1D0A655F3}" type="presParOf" srcId="{AF21D83E-7F90-4070-AA09-BC9D5470C01E}" destId="{00027EE2-DB9F-47C1-B58E-633D92966D3D}" srcOrd="1" destOrd="0" presId="urn:microsoft.com/office/officeart/2018/2/layout/IconLabelList"/>
    <dgm:cxn modelId="{753071D8-D4A0-40A1-84F2-0C01D4FCDCB6}" type="presParOf" srcId="{AF21D83E-7F90-4070-AA09-BC9D5470C01E}" destId="{0875C6AC-7D5B-458F-ACF7-191B765D438B}" srcOrd="2" destOrd="0" presId="urn:microsoft.com/office/officeart/2018/2/layout/IconLabelList"/>
    <dgm:cxn modelId="{26A47241-5707-4406-8A7F-446BDD1202C7}" type="presParOf" srcId="{E3213A12-AE4E-43C5-9AB4-45D0C59414C4}" destId="{560A0DA5-E2BF-4F60-A227-CC0D251D18B3}" srcOrd="5" destOrd="0" presId="urn:microsoft.com/office/officeart/2018/2/layout/IconLabelList"/>
    <dgm:cxn modelId="{E9060F19-AC0E-40F2-9BA8-72C5275B7960}" type="presParOf" srcId="{E3213A12-AE4E-43C5-9AB4-45D0C59414C4}" destId="{B1C41280-559E-40A6-9764-F234F9F90114}" srcOrd="6" destOrd="0" presId="urn:microsoft.com/office/officeart/2018/2/layout/IconLabelList"/>
    <dgm:cxn modelId="{A1650783-5824-46F4-9BE7-22EE598C6AA7}" type="presParOf" srcId="{B1C41280-559E-40A6-9764-F234F9F90114}" destId="{6E58A94B-D90F-48FD-A182-5A7905B56223}" srcOrd="0" destOrd="0" presId="urn:microsoft.com/office/officeart/2018/2/layout/IconLabelList"/>
    <dgm:cxn modelId="{B92C0F3C-5818-48A7-B7BD-05C8AFA5AE68}" type="presParOf" srcId="{B1C41280-559E-40A6-9764-F234F9F90114}" destId="{8045ADC2-5C94-4F73-9B8E-A3D2B7BBDAFF}" srcOrd="1" destOrd="0" presId="urn:microsoft.com/office/officeart/2018/2/layout/IconLabelList"/>
    <dgm:cxn modelId="{9C129143-03CA-4090-B270-7BD5D3FE3806}" type="presParOf" srcId="{B1C41280-559E-40A6-9764-F234F9F90114}" destId="{067C961D-0921-4CE7-8011-7BA7126DF6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F1C0A-3314-4A90-A780-306C76FE05BC}">
      <dsp:nvSpPr>
        <dsp:cNvPr id="0" name=""/>
        <dsp:cNvSpPr/>
      </dsp:nvSpPr>
      <dsp:spPr>
        <a:xfrm>
          <a:off x="96967" y="117028"/>
          <a:ext cx="1276370" cy="12763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685DD-9FBF-428E-99D4-35A7A4CA6BF1}">
      <dsp:nvSpPr>
        <dsp:cNvPr id="0" name=""/>
        <dsp:cNvSpPr/>
      </dsp:nvSpPr>
      <dsp:spPr>
        <a:xfrm>
          <a:off x="365004" y="385066"/>
          <a:ext cx="740294" cy="74029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6E5E2-08A7-4E13-9B22-E7D20D15E2DA}">
      <dsp:nvSpPr>
        <dsp:cNvPr id="0" name=""/>
        <dsp:cNvSpPr/>
      </dsp:nvSpPr>
      <dsp:spPr>
        <a:xfrm>
          <a:off x="1646845" y="117028"/>
          <a:ext cx="3008586" cy="127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Maintain a clean opt-in list by following email regulations and regularly removing inactive contacts</a:t>
          </a:r>
          <a:r>
            <a:rPr lang="en-US" sz="1300" b="0" kern="1200" baseline="0" dirty="0"/>
            <a:t>.</a:t>
          </a:r>
          <a:endParaRPr lang="en-US" sz="1300" kern="1200" dirty="0"/>
        </a:p>
      </dsp:txBody>
      <dsp:txXfrm>
        <a:off x="1646845" y="117028"/>
        <a:ext cx="3008586" cy="1276370"/>
      </dsp:txXfrm>
    </dsp:sp>
    <dsp:sp modelId="{37F281DD-4689-42EA-957C-2BFB926378BF}">
      <dsp:nvSpPr>
        <dsp:cNvPr id="0" name=""/>
        <dsp:cNvSpPr/>
      </dsp:nvSpPr>
      <dsp:spPr>
        <a:xfrm>
          <a:off x="5179655" y="117028"/>
          <a:ext cx="1276370" cy="12763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0181F-4959-4918-9D45-E04542F2E1FC}">
      <dsp:nvSpPr>
        <dsp:cNvPr id="0" name=""/>
        <dsp:cNvSpPr/>
      </dsp:nvSpPr>
      <dsp:spPr>
        <a:xfrm>
          <a:off x="5447692" y="385066"/>
          <a:ext cx="740294" cy="74029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7AF7C-6FD1-44E2-B13F-B6504ABBEBEE}">
      <dsp:nvSpPr>
        <dsp:cNvPr id="0" name=""/>
        <dsp:cNvSpPr/>
      </dsp:nvSpPr>
      <dsp:spPr>
        <a:xfrm>
          <a:off x="6729533" y="117028"/>
          <a:ext cx="3008586" cy="127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Segment your lists by agency type, contract types, region, or service line to deliver more targeted messages</a:t>
          </a:r>
          <a:r>
            <a:rPr lang="en-US" sz="1300" b="0" kern="1200" baseline="0" dirty="0"/>
            <a:t>. </a:t>
          </a:r>
          <a:endParaRPr lang="en-US" sz="1300" kern="1200" dirty="0"/>
        </a:p>
      </dsp:txBody>
      <dsp:txXfrm>
        <a:off x="6729533" y="117028"/>
        <a:ext cx="3008586" cy="1276370"/>
      </dsp:txXfrm>
    </dsp:sp>
    <dsp:sp modelId="{6BEA8878-AE3E-438C-855E-2C7AE6B8D049}">
      <dsp:nvSpPr>
        <dsp:cNvPr id="0" name=""/>
        <dsp:cNvSpPr/>
      </dsp:nvSpPr>
      <dsp:spPr>
        <a:xfrm>
          <a:off x="96967" y="1964188"/>
          <a:ext cx="1276370" cy="12763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118A4-C7AB-4104-8E72-CE86A2CCA55B}">
      <dsp:nvSpPr>
        <dsp:cNvPr id="0" name=""/>
        <dsp:cNvSpPr/>
      </dsp:nvSpPr>
      <dsp:spPr>
        <a:xfrm>
          <a:off x="365004" y="2232226"/>
          <a:ext cx="740294" cy="74029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EF0FC-1A9C-4D94-ADCF-73A301A1D1A8}">
      <dsp:nvSpPr>
        <dsp:cNvPr id="0" name=""/>
        <dsp:cNvSpPr/>
      </dsp:nvSpPr>
      <dsp:spPr>
        <a:xfrm>
          <a:off x="1646845" y="1964188"/>
          <a:ext cx="3008586" cy="127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Track open and click-through rates to understand what content resonates and where to improve</a:t>
          </a:r>
          <a:r>
            <a:rPr lang="en-US" sz="1300" b="0" kern="1200" baseline="0" dirty="0"/>
            <a:t>.</a:t>
          </a:r>
          <a:endParaRPr lang="en-US" sz="1300" kern="1200" dirty="0"/>
        </a:p>
      </dsp:txBody>
      <dsp:txXfrm>
        <a:off x="1646845" y="1964188"/>
        <a:ext cx="3008586" cy="1276370"/>
      </dsp:txXfrm>
    </dsp:sp>
    <dsp:sp modelId="{2668D7E5-36D0-487C-AE5D-A3675B6E6650}">
      <dsp:nvSpPr>
        <dsp:cNvPr id="0" name=""/>
        <dsp:cNvSpPr/>
      </dsp:nvSpPr>
      <dsp:spPr>
        <a:xfrm>
          <a:off x="5179655" y="1964188"/>
          <a:ext cx="1276370" cy="12763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6AB0C-D2D9-445C-AE56-56ABB4C4C1B6}">
      <dsp:nvSpPr>
        <dsp:cNvPr id="0" name=""/>
        <dsp:cNvSpPr/>
      </dsp:nvSpPr>
      <dsp:spPr>
        <a:xfrm>
          <a:off x="5447692" y="2232226"/>
          <a:ext cx="740294" cy="74029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6A2A8-67D3-49F6-B5B9-ADE48C9373AF}">
      <dsp:nvSpPr>
        <dsp:cNvPr id="0" name=""/>
        <dsp:cNvSpPr/>
      </dsp:nvSpPr>
      <dsp:spPr>
        <a:xfrm>
          <a:off x="6729533" y="1964188"/>
          <a:ext cx="3008586" cy="127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Use performance data to refine your subject lines, topics, and timing for stronger engagement</a:t>
          </a:r>
          <a:r>
            <a:rPr lang="en-US" sz="1300" b="0" kern="1200" baseline="0" dirty="0"/>
            <a:t>.</a:t>
          </a:r>
          <a:endParaRPr lang="en-US" sz="1300" kern="1200" dirty="0"/>
        </a:p>
      </dsp:txBody>
      <dsp:txXfrm>
        <a:off x="6729533" y="1964188"/>
        <a:ext cx="3008586" cy="127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118AC-7973-41CF-BCC3-D94A662000B7}">
      <dsp:nvSpPr>
        <dsp:cNvPr id="0" name=""/>
        <dsp:cNvSpPr/>
      </dsp:nvSpPr>
      <dsp:spPr>
        <a:xfrm>
          <a:off x="1051316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8F28-2028-4772-BEDD-A960E9727EFE}">
      <dsp:nvSpPr>
        <dsp:cNvPr id="0" name=""/>
        <dsp:cNvSpPr/>
      </dsp:nvSpPr>
      <dsp:spPr>
        <a:xfrm>
          <a:off x="556316" y="1847927"/>
          <a:ext cx="180000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Ryan Taylor</a:t>
          </a:r>
          <a:endParaRPr lang="en-US" sz="1600" b="1" kern="1200" dirty="0">
            <a:solidFill>
              <a:srgbClr val="004D86"/>
            </a:solidFill>
          </a:endParaRPr>
        </a:p>
      </dsp:txBody>
      <dsp:txXfrm>
        <a:off x="556316" y="1847927"/>
        <a:ext cx="1800000" cy="746917"/>
      </dsp:txXfrm>
    </dsp:sp>
    <dsp:sp modelId="{27741ADC-5662-4F34-8ADE-15BE3222378C}">
      <dsp:nvSpPr>
        <dsp:cNvPr id="0" name=""/>
        <dsp:cNvSpPr/>
      </dsp:nvSpPr>
      <dsp:spPr>
        <a:xfrm>
          <a:off x="3166317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7249C-6E96-4A74-BA2D-7DD65656538F}">
      <dsp:nvSpPr>
        <dsp:cNvPr id="0" name=""/>
        <dsp:cNvSpPr/>
      </dsp:nvSpPr>
      <dsp:spPr>
        <a:xfrm>
          <a:off x="2671317" y="1847927"/>
          <a:ext cx="180000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206-397-7872</a:t>
          </a:r>
          <a:endParaRPr lang="en-US" sz="1200" b="1" kern="1200" dirty="0">
            <a:solidFill>
              <a:srgbClr val="004D86"/>
            </a:solidFill>
          </a:endParaRPr>
        </a:p>
      </dsp:txBody>
      <dsp:txXfrm>
        <a:off x="2671317" y="1847927"/>
        <a:ext cx="1800000" cy="746917"/>
      </dsp:txXfrm>
    </dsp:sp>
    <dsp:sp modelId="{887A2213-58CD-48EF-BE35-6F2725218366}">
      <dsp:nvSpPr>
        <dsp:cNvPr id="0" name=""/>
        <dsp:cNvSpPr/>
      </dsp:nvSpPr>
      <dsp:spPr>
        <a:xfrm>
          <a:off x="6111449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5C6AC-7D5B-458F-ACF7-191B765D438B}">
      <dsp:nvSpPr>
        <dsp:cNvPr id="0" name=""/>
        <dsp:cNvSpPr/>
      </dsp:nvSpPr>
      <dsp:spPr>
        <a:xfrm>
          <a:off x="4786317" y="1847927"/>
          <a:ext cx="3460266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ryan@goldengiftconsulting.com</a:t>
          </a:r>
          <a:endParaRPr lang="en-US" sz="1600" b="1" kern="1200" dirty="0">
            <a:solidFill>
              <a:srgbClr val="004D86"/>
            </a:solidFill>
          </a:endParaRPr>
        </a:p>
      </dsp:txBody>
      <dsp:txXfrm>
        <a:off x="4786317" y="1847927"/>
        <a:ext cx="3460266" cy="746917"/>
      </dsp:txXfrm>
    </dsp:sp>
    <dsp:sp modelId="{6E58A94B-D90F-48FD-A182-5A7905B56223}">
      <dsp:nvSpPr>
        <dsp:cNvPr id="0" name=""/>
        <dsp:cNvSpPr/>
      </dsp:nvSpPr>
      <dsp:spPr>
        <a:xfrm>
          <a:off x="9969857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C961D-0921-4CE7-8011-7BA7126DF6A1}">
      <dsp:nvSpPr>
        <dsp:cNvPr id="0" name=""/>
        <dsp:cNvSpPr/>
      </dsp:nvSpPr>
      <dsp:spPr>
        <a:xfrm>
          <a:off x="8561583" y="1847927"/>
          <a:ext cx="362655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www.goldengiftconsulting.com</a:t>
          </a:r>
          <a:endParaRPr lang="en-US" sz="1600" b="1" kern="1200" dirty="0">
            <a:solidFill>
              <a:srgbClr val="004D86"/>
            </a:solidFill>
          </a:endParaRPr>
        </a:p>
      </dsp:txBody>
      <dsp:txXfrm>
        <a:off x="8561583" y="1847927"/>
        <a:ext cx="3626550" cy="746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iryo" panose="020B0604030504040204" pitchFamily="34" charset="-128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>
                <a:latin typeface="Meiryo" panose="020B0604030504040204" pitchFamily="34" charset="-128"/>
              </a:rPr>
              <a:t>3/25/2026</a:t>
            </a:fld>
            <a:endParaRPr lang="en-US" dirty="0">
              <a:latin typeface="Meiryo" panose="020B0604030504040204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iryo" panose="020B0604030504040204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>
                <a:latin typeface="Meiryo" panose="020B0604030504040204" pitchFamily="34" charset="-128"/>
              </a:rPr>
              <a:t>‹#›</a:t>
            </a:fld>
            <a:endParaRPr lang="en-US" dirty="0">
              <a:latin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" panose="020B0604030504040204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" panose="020B0604030504040204" pitchFamily="34" charset="-128"/>
              </a:defRPr>
            </a:lvl1pPr>
          </a:lstStyle>
          <a:p>
            <a:fld id="{C5556653-6123-4FE4-861F-5F9583BF59B0}" type="datetimeFigureOut">
              <a:rPr lang="en-US" smtClean="0"/>
              <a:pPr/>
              <a:t>3/25/2026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" panose="020B0604030504040204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" panose="020B0604030504040204" pitchFamily="34" charset="-128"/>
              </a:defRPr>
            </a:lvl1pPr>
          </a:lstStyle>
          <a:p>
            <a:fld id="{54EEB602-95FC-483A-B12D-216A7AD7EA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" panose="020B0604030504040204" pitchFamily="34" charset="-12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43ED9-4E06-498C-770F-0F9031D0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E4422-DF0B-2F97-D479-D9D363001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1DCE0-B346-BEBC-6C0D-560C7284A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5208C-5A60-B36B-9142-3841A2DDA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80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5723-B68A-5737-8F81-4E285FAB6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AC0F9-ECF5-634D-3D8F-29B16D214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C88C7-FA9F-A9A4-26A1-2F13D4132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C6F7D-2D2C-4898-46B1-E615DC463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0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74642-886C-0260-C62C-82B7CB8AD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59A2D-119C-AFBB-A378-515346B6F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05684-7134-8842-4524-C69191DCF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DE35F-3C66-FE73-B470-5EDFB5BF6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9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124BC-21B1-2EF5-36AC-0150F7BB7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DF20C-FF2C-70F4-EFB5-94911D93E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2C6DD-3F3A-3147-B96D-2E141B918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E03E6-BF56-734A-297E-6296D5872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3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8B5FB-0226-DF6E-E45C-CF7DF1FB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EA6D6-E1B2-8086-2B67-789107568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B9288-4BAA-6514-5B93-69F59319A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A967-528D-0E83-D01E-75E9B7795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1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FC044-0E5F-64A7-FF0D-0C611A77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5839B-A2CD-B842-002C-4383B6869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1BEE6-8172-6B31-25B8-73A3E339F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98AE1-142A-BC08-E06E-F064BDB77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39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6ED92-6F89-A239-39B6-921CA0F0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87D354-CE44-A54E-C57B-13E9A2F52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7DD56-E50E-08AA-725A-39D2165FD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890C-7679-459B-9A6B-C0D5B2953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93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D93D-86EB-E994-AE91-54C66474F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459D1-9781-E0FB-1DA3-8030F02DF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4EFED-0B6F-BA2A-EAE8-A51E8FB20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10DD-6AC2-D990-6BC9-1C55782E4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F4231-50E9-700D-C8AF-34F36991B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83608-7283-425D-8247-17235FFDE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BE565-E3BB-5398-FFC8-3B03CC615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2E2FB-440B-36AF-EEE1-9CAEE5714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153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6A1DE-97DD-B470-1499-7DA2B884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E67F9-C4A1-8C09-41DD-211A87E08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BE7B4-B627-3A2C-6EAC-6C5192425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11313-5422-7CE3-DA36-9E4396517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7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24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27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540C4-BE45-03B3-0E8F-AFE9F2B57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10590-8D05-3170-B49E-E1DF6863A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777B8-F659-AC70-A83F-A43CEF5F6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7508B-377E-9626-90F2-76036A3D7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30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B8940-5A92-B0E1-C71F-32721E72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FE2A3-BB87-AE08-42ED-23A0C781C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B313E-6F66-C8B1-BCE3-7FE98D34C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25D0F-EE90-19C6-EBF4-818C6391A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85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3458A-AAE9-528C-F73E-34202733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E6B79-E324-EFCD-E11F-80DD96A52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5725C0-C7DB-EA58-AB1F-8BC81DEF2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A22EA-00D1-AA6A-BF34-C97DFBE9B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57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FD620-E1EC-8074-F9B6-40A1DA5EC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0DF7E-A6A6-2C8C-DB76-F2CCADB07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92448-DF52-B3FF-4C69-C9B7ADDE4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16B99-6E7A-24BE-262D-11C85F695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99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12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07D3-8935-3699-CAF8-05B75AE41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20C56-71AF-7B19-3DD0-77D779B06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57E17-7A1E-372C-AB51-D457CD98B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4D091-5893-CF5A-9A9C-B5B7D5DDC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65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4795-D1A1-E649-235D-26D24F3F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FD194-088C-B064-1864-3E74E182C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3A314-DEAC-24E5-75B7-DF4259783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01363-29D2-C762-C69D-80BC6197D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03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F501-2396-F050-BB68-5F1067DB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29937-080C-E0DA-9E97-E24D0EE52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0532D-2639-68FC-091F-4EABA065C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5C0F2-956E-B22C-216C-9421B2B4E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1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909E5-4EEF-C268-AA34-A334BFF2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93B77-E9BB-32B5-2EC3-EC7C5CA33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3A7DA-38C6-4A3B-8B54-2DE257300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EEE92-2A89-6F5A-26ED-3875BFF2B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83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9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6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39853-6537-85EE-F69B-C0A1BD51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5DE57-21BC-D4E9-0189-A768ACC9A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E1592-D7B5-3BB6-C29A-E1F490F3F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CD598-9BB5-1838-1F75-CA6978EB7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2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5A53D-C6A7-582B-CAE9-6A8F18468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0A716-0A1C-1694-5F9F-C4D10854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5CECF-72FC-5BF6-381B-FD796804B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8EFEF-BF42-318D-80B3-D4FE807AF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5332C-3387-F08F-B8E3-DFE22395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D3EC6-1827-074C-2528-ECEF14D5D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E631C-AAAE-829A-D969-B417C35D9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2A621-8560-77C5-B082-BF091DF68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9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83742-7AA6-DCC9-8FFD-1E8134EF0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3A404-1D4D-A4C3-88F8-531578F93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0B8CD-D3A7-AC9B-D7BC-9A19B0BE2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D34CE-E348-6B37-9A43-A0149FACE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30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84D21-DAD7-E8D4-2C2C-10BE1D1B6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30D33-13DB-0311-922E-5BBCE8545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A545E-3398-2C86-A853-4A47F8619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B5B6-26E1-7792-8338-32530EEDF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2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6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3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15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134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361923"/>
            <a:ext cx="6623040" cy="1421898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A5BF-04A6-2B17-0703-8419C4DB97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7399" y="2916772"/>
            <a:ext cx="6622819" cy="2852639"/>
          </a:xfrm>
        </p:spPr>
        <p:txBody>
          <a:bodyPr anchor="t"/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2000" b="0"/>
            </a:lvl1pPr>
            <a:lvl2pPr>
              <a:lnSpc>
                <a:spcPct val="125000"/>
              </a:lnSpc>
              <a:spcAft>
                <a:spcPts val="600"/>
              </a:spcAft>
              <a:defRPr/>
            </a:lvl2pPr>
            <a:lvl3pPr>
              <a:lnSpc>
                <a:spcPct val="125000"/>
              </a:lnSpc>
              <a:spcAft>
                <a:spcPts val="600"/>
              </a:spcAft>
              <a:defRPr/>
            </a:lvl3pPr>
            <a:lvl4pPr>
              <a:lnSpc>
                <a:spcPct val="125000"/>
              </a:lnSpc>
              <a:spcAft>
                <a:spcPts val="600"/>
              </a:spcAft>
              <a:defRPr/>
            </a:lvl4pPr>
            <a:lvl5pPr>
              <a:lnSpc>
                <a:spcPct val="12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9D74E-6357-D3E7-30C0-09B4B82B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3482" y="1095507"/>
            <a:ext cx="3997653" cy="5016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3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962423"/>
            <a:ext cx="10013710" cy="121615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2AD8E1-37CB-EB1E-9394-A293E1F210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2590800"/>
            <a:ext cx="6441412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37B294-6F01-986D-E8E5-119AE9A8F2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97362" y="2590800"/>
            <a:ext cx="3522849" cy="3718557"/>
          </a:xfrm>
        </p:spPr>
        <p:txBody>
          <a:bodyPr anchor="t">
            <a:normAutofit/>
          </a:bodyPr>
          <a:lstStyle>
            <a:lvl1pPr marL="285750" indent="-285750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049579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EFA1AD-93FB-148E-CFC6-A6E5D996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8168" y="6309360"/>
            <a:ext cx="214884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</p:spTree>
    <p:extLst>
      <p:ext uri="{BB962C8B-B14F-4D97-AF65-F5344CB8AC3E}">
        <p14:creationId xmlns:p14="http://schemas.microsoft.com/office/powerpoint/2010/main" val="161647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9" y="825687"/>
            <a:ext cx="9643772" cy="5201730"/>
          </a:xfrm>
        </p:spPr>
        <p:txBody>
          <a:bodyPr tIns="182880" anchor="ctr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0C09F-8990-542B-199E-E6FADE2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F60C3-341E-9533-2415-66360A25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53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848455"/>
            <a:ext cx="5102365" cy="2601914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/>
          <a:lstStyle>
            <a:lvl1pPr>
              <a:defRPr lang="en-US" sz="12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57ABF-B75C-BD78-1A04-E483A57A9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7712" y="0"/>
            <a:ext cx="5728216" cy="84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23" y="167463"/>
            <a:ext cx="6408058" cy="158089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78806-0532-B92A-4326-73941B4232E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4613275" cy="685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B24183-BE19-B810-4EF4-D9959CAD15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40405" y="1959427"/>
            <a:ext cx="6408665" cy="416165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15B6AB-EFBA-3087-EC3D-8DA945B7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405" y="6309360"/>
            <a:ext cx="3982428" cy="4572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3371A6-1409-7906-744F-59D906DF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8415" y="6309360"/>
            <a:ext cx="1215204" cy="4572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9/8/20XX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46652F-6212-09E9-1A75-28F7C8EE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8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516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19795B-1103-80EF-6098-1E8371D07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91439"/>
            <a:ext cx="10900146" cy="1168739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F766-C576-F298-E93A-CD0D832F8E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935" y="1646102"/>
            <a:ext cx="3819652" cy="4160520"/>
          </a:xfrm>
        </p:spPr>
        <p:txBody>
          <a:bodyPr anchor="t">
            <a:normAutofit/>
          </a:bodyPr>
          <a:lstStyle>
            <a:lvl1pPr>
              <a:lnSpc>
                <a:spcPct val="125000"/>
              </a:lnSpc>
              <a:spcAft>
                <a:spcPts val="600"/>
              </a:spcAft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ate Placeholder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2" name="Slide Number Placeholder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94D0A7-4358-49BF-96EE-8DEB6F4DCF5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79661" y="1646102"/>
            <a:ext cx="6863403" cy="4160520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34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4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5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5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94837D5C-EE88-BE2B-5940-6A8E20CAE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331A-AE6C-3009-DDD4-1671FF7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7D28B-DE67-0B99-CDEB-A037FFC5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9F3E3-6134-5423-F75E-B36E71A65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F677F-A1EC-4CDA-E80E-4B3695465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E2C06-C49E-A5AA-07A3-D134EFA3D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A39D8-E4F7-CD36-B80A-49D228C0F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F4721-4B2C-0638-8409-054F6738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94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25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7063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4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4" r:id="rId13"/>
    <p:sldLayoutId id="2147483682" r:id="rId14"/>
    <p:sldLayoutId id="2147483705" r:id="rId15"/>
    <p:sldLayoutId id="2147483706" r:id="rId16"/>
    <p:sldLayoutId id="2147483707" r:id="rId17"/>
  </p:sldLayoutIdLst>
  <p:hf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fm.wa.gov/it-systems/accounting-systems/statewide-vendorpayee-services/vendor-payee-registr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pps.des.wa.gov/CSR/login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Autofit/>
          </a:bodyPr>
          <a:lstStyle/>
          <a:p>
            <a:r>
              <a:rPr lang="en-US" sz="2200" cap="none" dirty="0"/>
              <a:t>Strategic Emails and Newsletters: </a:t>
            </a:r>
            <a:br>
              <a:rPr lang="en-US" sz="2200" cap="none" dirty="0"/>
            </a:br>
            <a:r>
              <a:rPr lang="en-US" sz="2200" cap="none" dirty="0"/>
              <a:t>Adding Value and Staying Engaged with Agencies</a:t>
            </a:r>
          </a:p>
        </p:txBody>
      </p:sp>
      <p:pic>
        <p:nvPicPr>
          <p:cNvPr id="12" name="Content Placeholder 11" descr="Several images of people working together&#10;&#10;AI-generated content may be incorrect.">
            <a:extLst>
              <a:ext uri="{FF2B5EF4-FFF2-40B4-BE49-F238E27FC236}">
                <a16:creationId xmlns:a16="http://schemas.microsoft.com/office/drawing/2014/main" id="{0CF2E8D0-6911-B5A9-7427-D52E8FCE2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647" y="3929063"/>
            <a:ext cx="3220406" cy="22844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25599-7B59-1F8B-E71A-F231026A886B}"/>
              </a:ext>
            </a:extLst>
          </p:cNvPr>
          <p:cNvSpPr txBox="1"/>
          <p:nvPr/>
        </p:nvSpPr>
        <p:spPr>
          <a:xfrm>
            <a:off x="6859934" y="18970"/>
            <a:ext cx="5343600" cy="682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DEC3B-0023-58D5-55B3-F28DB63C8A67}"/>
              </a:ext>
            </a:extLst>
          </p:cNvPr>
          <p:cNvSpPr txBox="1"/>
          <p:nvPr/>
        </p:nvSpPr>
        <p:spPr>
          <a:xfrm>
            <a:off x="1082351" y="3450369"/>
            <a:ext cx="5715000" cy="3431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BE4CD878-BD91-1D09-FF77-2C6699E5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732" y="5260120"/>
            <a:ext cx="1856217" cy="1370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AB2A6-99C2-51A2-AA1E-F5FC73C59288}"/>
              </a:ext>
            </a:extLst>
          </p:cNvPr>
          <p:cNvSpPr txBox="1"/>
          <p:nvPr/>
        </p:nvSpPr>
        <p:spPr>
          <a:xfrm>
            <a:off x="7384406" y="4851965"/>
            <a:ext cx="461476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004D86"/>
                </a:solidFill>
              </a:rPr>
              <a:t>Presented by</a:t>
            </a:r>
          </a:p>
          <a:p>
            <a:r>
              <a:rPr lang="en-US" b="1" dirty="0">
                <a:solidFill>
                  <a:srgbClr val="004D86"/>
                </a:solidFill>
              </a:rPr>
              <a:t>Ryan Taylor, President</a:t>
            </a:r>
            <a:br>
              <a:rPr lang="en-US" b="1" dirty="0">
                <a:solidFill>
                  <a:srgbClr val="004D86"/>
                </a:solidFill>
              </a:rPr>
            </a:br>
            <a:r>
              <a:rPr lang="en-US" b="1" dirty="0">
                <a:solidFill>
                  <a:srgbClr val="004D86"/>
                </a:solidFill>
              </a:rPr>
              <a:t>Golden Gift Consulting</a:t>
            </a:r>
          </a:p>
          <a:p>
            <a:endParaRPr lang="en-US" b="1" dirty="0">
              <a:solidFill>
                <a:srgbClr val="004D86"/>
              </a:solidFill>
            </a:endParaRPr>
          </a:p>
          <a:p>
            <a:r>
              <a:rPr lang="en-US" b="1" dirty="0">
                <a:solidFill>
                  <a:srgbClr val="004D86"/>
                </a:solidFill>
              </a:rPr>
              <a:t>March 4, 2026</a:t>
            </a:r>
          </a:p>
        </p:txBody>
      </p:sp>
      <p:pic>
        <p:nvPicPr>
          <p:cNvPr id="3" name="Picture 2" descr="A logo with a letter s&#10;&#10;AI-generated content may be incorrect.">
            <a:extLst>
              <a:ext uri="{FF2B5EF4-FFF2-40B4-BE49-F238E27FC236}">
                <a16:creationId xmlns:a16="http://schemas.microsoft.com/office/drawing/2014/main" id="{F0DF8002-2619-008C-1D65-C606D18CE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476" y="5690656"/>
            <a:ext cx="2638635" cy="974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6555CD-EF5C-9BCA-544D-9B41ADAAECB6}"/>
              </a:ext>
            </a:extLst>
          </p:cNvPr>
          <p:cNvSpPr txBox="1"/>
          <p:nvPr/>
        </p:nvSpPr>
        <p:spPr>
          <a:xfrm>
            <a:off x="1357231" y="324472"/>
            <a:ext cx="527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pc="100" dirty="0">
                <a:solidFill>
                  <a:srgbClr val="004D86"/>
                </a:solidFill>
              </a:rPr>
              <a:t>Learn &amp; Grow Workshop Series</a:t>
            </a:r>
          </a:p>
        </p:txBody>
      </p:sp>
      <p:pic>
        <p:nvPicPr>
          <p:cNvPr id="16" name="Picture 15" descr="Several images of people working together&#10;&#10;AI-generated content may be incorrect.">
            <a:extLst>
              <a:ext uri="{FF2B5EF4-FFF2-40B4-BE49-F238E27FC236}">
                <a16:creationId xmlns:a16="http://schemas.microsoft.com/office/drawing/2014/main" id="{49A0A2D2-B724-A728-D495-55EF28E8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353" y="512660"/>
            <a:ext cx="4614762" cy="32735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08BB8-ADAA-B12E-4A3B-6D7BFBE3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0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CEB3A-CE58-4F8B-2F40-945C5D35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87809-B485-4A55-C5F3-B4DEC381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 vert="horz" lIns="109728" tIns="109728" rIns="109728" bIns="91440" rtlCol="0" anchor="ctr">
            <a:noAutofit/>
          </a:bodyPr>
          <a:lstStyle/>
          <a:p>
            <a:r>
              <a:rPr lang="en-US" dirty="0"/>
              <a:t>Think Strategically with Emails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DEDF1A-AAA8-8711-0097-06D3E45A8BDB}"/>
              </a:ext>
            </a:extLst>
          </p:cNvPr>
          <p:cNvSpPr txBox="1">
            <a:spLocks/>
          </p:cNvSpPr>
          <p:nvPr/>
        </p:nvSpPr>
        <p:spPr>
          <a:xfrm>
            <a:off x="1386348" y="2702256"/>
            <a:ext cx="10399252" cy="406430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Treat email and newsletters as long-term relationship builders, not as sales blasts.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Build trust with agency buyers by sharing consistent, useful information.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Demonstrate your subject matter expertise by highlighting what you know, what you do well, and what you can teach others.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Reinforce your capacity, reliability, and unique selling propositions (your company’s core strengths).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Plan ahead so each email is professional, high-quality, and useful to potential clients.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Use a content calendar to plan your email marketing and ensure a steady flow of strong, well-developed content.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B6341-93AF-80CD-563B-6F23B5C1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10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5003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EA3D0-C006-50C2-428A-52129DC84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9" name="Picture 178" descr="A person writing on sticky notes">
            <a:extLst>
              <a:ext uri="{FF2B5EF4-FFF2-40B4-BE49-F238E27FC236}">
                <a16:creationId xmlns:a16="http://schemas.microsoft.com/office/drawing/2014/main" id="{6E25AA79-FC21-1D55-B699-9319E0E1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8" r="22428"/>
          <a:stretch/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191" name="Rectangle 190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F97A2-6E36-CA36-021A-4A0E64E1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a Clear Email Plan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ectangle 2">
            <a:extLst>
              <a:ext uri="{FF2B5EF4-FFF2-40B4-BE49-F238E27FC236}">
                <a16:creationId xmlns:a16="http://schemas.microsoft.com/office/drawing/2014/main" id="{9497AD8C-CCE1-5CF5-85DD-6DC91F2127DB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4921857" y="2268656"/>
            <a:ext cx="6627226" cy="3505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09728" tIns="109728" rIns="109728" bIns="91440" numCol="1" rtlCol="0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Define which agencies you want to reach</a:t>
            </a: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b="0" spc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Find content that relates to </a:t>
            </a: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 specific</a:t>
            </a: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services</a:t>
            </a:r>
            <a:endParaRPr lang="en-US" b="0" spc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eiry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Share updates tied to your performance, compliance, news, awards, expertise, and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Set a predictable schedule so agencies recognize your brand. Less is more. It’s better to do a quality email once every two months than a rushed email weekly.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452B-C455-2128-F6F6-0FAC1511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11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5093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E150F8-29A4-A2DC-634E-EF644E061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alendar">
            <a:extLst>
              <a:ext uri="{FF2B5EF4-FFF2-40B4-BE49-F238E27FC236}">
                <a16:creationId xmlns:a16="http://schemas.microsoft.com/office/drawing/2014/main" id="{78494EB2-2F05-522D-4DD6-1B437F7264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2455" r="22455"/>
          <a:stretch/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D245E-C690-6E12-076F-F6077B55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Frequency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6354533-03F0-7BD7-66BA-991AE184AC97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4921857" y="2051834"/>
            <a:ext cx="6627226" cy="3722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09728" tIns="109728" rIns="109728" bIns="91440" numCol="1" rtlCol="0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Send emails consistently to deliver value and demonstrate reliability.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drip campaigns, pre-scheduled emails sent automatically over time, to provide steady, useful information to agency leads.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Avoid overly long or too frequent emails, which can backfire and feel like spam.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Review your timing and frequency regularly and adjust to find the right balance based on your capacity and audience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spc="0" dirty="0"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14A31-4B33-4B8A-47BA-89CFD328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12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0816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6099D9-5E09-70CD-FB57-58AAAC72A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17C8C-CC94-751D-D290-FA37B643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54" y="1148215"/>
            <a:ext cx="10013709" cy="1030360"/>
          </a:xfrm>
        </p:spPr>
        <p:txBody>
          <a:bodyPr vert="horz" lIns="109728" tIns="109728" rIns="109728" bIns="91440" rtlCol="0" anchor="ctr">
            <a:noAutofit/>
          </a:bodyPr>
          <a:lstStyle/>
          <a:p>
            <a:r>
              <a:rPr lang="en-US" dirty="0"/>
              <a:t>Build Quality Email Lists and Track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E01A4-57FC-2B4F-1FF1-A4B30C40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13</a:t>
            </a:fld>
            <a:endParaRPr lang="en-US" sz="1600" b="1" dirty="0"/>
          </a:p>
        </p:txBody>
      </p:sp>
      <p:graphicFrame>
        <p:nvGraphicFramePr>
          <p:cNvPr id="8" name="Rectangle 3">
            <a:extLst>
              <a:ext uri="{FF2B5EF4-FFF2-40B4-BE49-F238E27FC236}">
                <a16:creationId xmlns:a16="http://schemas.microsoft.com/office/drawing/2014/main" id="{8312F0CE-03CE-9BEC-C6BD-44D298E223D3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49159576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147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03376-B6E8-41C5-5141-FDD400364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7B97-AA17-FCB4-5117-0B1581E9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Consistent Branding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1F67A2-442E-DC44-FA94-5EB5259117CF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1535371" y="2338670"/>
            <a:ext cx="9672220" cy="446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Your emails and newsletters should look professional and high-quality. Consistent branding strengthens how your firm presents its services.</a:t>
            </a:r>
          </a:p>
          <a:p>
            <a:pPr marL="517525" indent="-301625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consistent logos, colors, and contact information across all communications. Templates can make this easier.</a:t>
            </a:r>
          </a:p>
          <a:p>
            <a:pPr marL="517525" indent="-301625"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Match the visual style and messaging of your website, business cards, brochures, and other marketing materials.</a:t>
            </a:r>
          </a:p>
          <a:p>
            <a:pPr marL="517525" indent="-301625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Reinforce your firm’s capacity to serve statewide agencies through clear, confident messaging.</a:t>
            </a:r>
          </a:p>
          <a:p>
            <a:pPr marL="517525" indent="-301625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Align your tone with the proposal language and expectations common in your sector.</a:t>
            </a:r>
          </a:p>
          <a:p>
            <a:pPr marL="517525" indent="-301625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Keep service descriptions current so clients always see accurate, up-to-date capabilities.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96D56-D6EF-08BB-3B2D-06ABC081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84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207F6-8F14-9316-02D6-85E3CA2C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1767385"/>
            <a:ext cx="12188950" cy="436728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8E742-AAA1-5ABF-561D-78593466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2138901"/>
            <a:ext cx="3411973" cy="3635693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Integrate Content and Engage Clients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58997315-423E-D48D-CE1F-2005E6732BFC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4794636" y="1850761"/>
            <a:ext cx="7031603" cy="4219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09728" tIns="109728" rIns="109728" bIns="91440" numCol="1" rtlCol="0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Link to case studies and service pages on your website that demonstrate capacity to support statewide contracts.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Repurpose newsletter content into blog posts or website news updates to extend its value.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Share key highlights on LinkedIn or social media platforms to increase visibility.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Invite replies, questions, and requests for additional information to encourage engagement.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When you already have a relationship with an agency lead, consider sending a friendly email with a useful article or link (without any sales content) when it’s genuinely relevant to their work. </a:t>
            </a:r>
            <a:endParaRPr lang="en-US" b="0" spc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2C891-1EB5-58E4-4A35-A8518111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4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D85556-770C-F42A-DBAE-68062725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DA189-59A2-1486-D71F-BD4F9AB20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1855" y="972021"/>
            <a:ext cx="6627226" cy="1154102"/>
          </a:xfrm>
        </p:spPr>
        <p:txBody>
          <a:bodyPr vert="horz" lIns="109728" tIns="109728" rIns="109728" bIns="91440" rtlCol="0" anchor="ctr">
            <a:noAutofit/>
          </a:bodyPr>
          <a:lstStyle/>
          <a:p>
            <a:r>
              <a:rPr lang="en-US" sz="3200" b="1" dirty="0"/>
              <a:t>Professionalism matters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26C18F7-D2AF-BF85-D23D-FC98B9363A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46526" y="2105340"/>
            <a:ext cx="6774843" cy="34469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09728" tIns="109728" rIns="109728" bIns="91440" numCol="1" rtlCol="0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Test emails for formatting, readability, and broken links before sending to ensure a smooth user experience. 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Maintain a professional tone that aligns with public-sector communication standards.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Consider using a proofreader or professional writer when you need </a:t>
            </a:r>
            <a:r>
              <a:rPr 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support </a:t>
            </a:r>
            <a:r>
              <a:rPr lang="en-US" sz="16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developing or refining content.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AI tools thoughtfully; AI-generated text can sound flat or repetitive, so always revise to add your voice, examples, and style.</a:t>
            </a:r>
            <a:endParaRPr lang="en-US" sz="1600" b="0" spc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Incorporate high-quality photos and clean design to strengthen credibility and visual appeal.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BC569-4D4A-FB0B-20B2-1090F46D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pic>
        <p:nvPicPr>
          <p:cNvPr id="7" name="Picture 6" descr="A group of women looking at papers&#10;&#10;AI-generated content may be incorrect.">
            <a:extLst>
              <a:ext uri="{FF2B5EF4-FFF2-40B4-BE49-F238E27FC236}">
                <a16:creationId xmlns:a16="http://schemas.microsoft.com/office/drawing/2014/main" id="{28022100-6F63-D3FC-C6AB-EC53CC6DB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16124"/>
          <a:stretch>
            <a:fillRect/>
          </a:stretch>
        </p:blipFill>
        <p:spPr>
          <a:xfrm>
            <a:off x="-26859" y="1587227"/>
            <a:ext cx="4420927" cy="35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B5BD8-7237-3020-2E7A-6CA237CB4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AF84CA-534A-0A9A-C86C-0227164393B1}"/>
              </a:ext>
            </a:extLst>
          </p:cNvPr>
          <p:cNvSpPr txBox="1">
            <a:spLocks/>
          </p:cNvSpPr>
          <p:nvPr/>
        </p:nvSpPr>
        <p:spPr>
          <a:xfrm>
            <a:off x="1550452" y="2296634"/>
            <a:ext cx="9630165" cy="446992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Manage campaigns using platforms such as MailChimp, Constant Contact, or similar email marketing tools.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Many email platforms include their own Customer Relationship Management (CRM) features or can integrate with your existing CRM, allowing you to sync contacts and streamline your workflow. </a:t>
            </a:r>
          </a:p>
          <a:p>
            <a:pPr marL="642938" lvl="1" indent="-28575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Meiryo" panose="020B0604030504040204" pitchFamily="34" charset="-128"/>
              <a:buChar char="–"/>
            </a:pPr>
            <a:r>
              <a:rPr lang="en-US" sz="1800" spc="0" dirty="0"/>
              <a:t>CRM systems help organize, track, and manage your business relationships and communications across agencies and clients.</a:t>
            </a:r>
          </a:p>
          <a:p>
            <a:pPr marL="642938" lvl="1" indent="-28575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Meiryo" panose="020B0604030504040204" pitchFamily="34" charset="-128"/>
              <a:buChar char="–"/>
            </a:pPr>
            <a:r>
              <a:rPr lang="en-US" sz="1800" spc="0" dirty="0"/>
              <a:t>Common CRM examples include Salesforce, HubSpot, Zoho CRM, and Microsoft Dynamics 365.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0" spc="0" dirty="0"/>
              <a:t>To design an email templates, you can use tools such as MailChimp, Constant Contact, Campaign Monitor, HubSpot, Zoho Campaigns, Salesforce Marketing Cloud, Canva, or similar software.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E2CEA-3C59-6FA0-FE01-04AA7BA2BAC6}"/>
              </a:ext>
            </a:extLst>
          </p:cNvPr>
          <p:cNvSpPr txBox="1"/>
          <p:nvPr/>
        </p:nvSpPr>
        <p:spPr>
          <a:xfrm>
            <a:off x="1324054" y="1320397"/>
            <a:ext cx="907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Use the Right Tools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530A2-EA5B-135C-1944-36EDA97D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1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5884-89B5-86B4-39BB-2D231D886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CD05-73FA-B61F-CAEC-462F4F0B1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Discussion Break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D80B8F-29CA-6BB5-7D96-74FE4DA3A9CF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1637414" y="2991859"/>
            <a:ext cx="9553100" cy="304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 recent or upcoming news in your business could be developed into an email or newsletter article?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Which agencies are you trying to reach, and w</a:t>
            </a:r>
            <a:r>
              <a:rPr lang="en-US"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hat</a:t>
            </a:r>
            <a:r>
              <a:rPr lang="en-US" sz="24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type of update would be meaningful or relevant to them?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 you have a news or blog page on your website that can reinforce and extend your email outreach?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B1F6E-5B4D-0709-BA7C-9FB84FFE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2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AF9A-B072-7EE9-AA3E-5FF6426B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541" y="737011"/>
            <a:ext cx="6502161" cy="51974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 IDEAS AND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ACA77-377E-690E-B4C5-5CCFBB70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7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rglass and a calendar">
            <a:extLst>
              <a:ext uri="{FF2B5EF4-FFF2-40B4-BE49-F238E27FC236}">
                <a16:creationId xmlns:a16="http://schemas.microsoft.com/office/drawing/2014/main" id="{A2A471EF-1B86-0E43-AC55-0B9449F90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361" r="473"/>
          <a:stretch>
            <a:fillRect/>
          </a:stretch>
        </p:blipFill>
        <p:spPr>
          <a:xfrm>
            <a:off x="8194348" y="1074544"/>
            <a:ext cx="3997652" cy="50378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066606"/>
            <a:ext cx="6623040" cy="1140580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179" y="2127008"/>
            <a:ext cx="6623039" cy="3909998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Welcome and Introductions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Workshop—State Contracting Basics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OFM Vendor Payee Registration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Sales Reporting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Small Business Registration &amp; Certifications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Scope &amp; Quote Process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Strategic Emails and Newsletters: Adding Value and Staying Engaged with Agencies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Q &amp; A and Discussion (Workshop Topic)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Q &amp; A about Statewide Contracts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Closing Remarks</a:t>
            </a:r>
            <a:endParaRPr lang="en-US" sz="1400" i="0" spc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09157-F105-6B22-8684-63B8B455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7A65C-4DB9-4093-BD16-3228A6F4B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12187426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17E59-8D29-AA58-F41F-E40C712D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34" y="844556"/>
            <a:ext cx="6623040" cy="1140580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 Strong Subject Lines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3F5A84B-BEEC-903B-3383-E1E52FF72DAD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787179" y="1947544"/>
            <a:ext cx="6623039" cy="3787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09728" tIns="109728" rIns="109728" bIns="91440" numCol="1" rtlCol="0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Use clear action verbs that signal what the reader will gain.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Avoid passive or vague subject lines that don’t communicate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Lead with outcomes or practical benefits to capture attention.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Keep language straightforward, professional, and aligned with public-sector expectations.</a:t>
            </a:r>
          </a:p>
          <a:p>
            <a:pPr marL="630238" lvl="3" indent="-285750"/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Avoid hype, exaggerated claims, or anything promotional.</a:t>
            </a:r>
          </a:p>
          <a:p>
            <a:pPr marL="630238" lvl="3" indent="-285750"/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Skip emojis and attention-grabbing symbols that can trigger spam filters or reduce credibility. </a:t>
            </a:r>
            <a:endParaRPr lang="en-US" b="0" spc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5" descr="Filling out forms on a table">
            <a:extLst>
              <a:ext uri="{FF2B5EF4-FFF2-40B4-BE49-F238E27FC236}">
                <a16:creationId xmlns:a16="http://schemas.microsoft.com/office/drawing/2014/main" id="{3DCE7A89-6459-002E-0589-08D9B31F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8054" y="1938043"/>
            <a:ext cx="3983945" cy="26572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8CBCC-E744-D427-0241-B1C63F1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20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08446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96624-E2EF-E503-FBE0-1A04ED81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7FA50-3AA2-3D9B-9122-0F18552857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1710D0B-E398-C5EA-1A1B-BA7C5C05FAE3}"/>
              </a:ext>
            </a:extLst>
          </p:cNvPr>
          <p:cNvSpPr txBox="1">
            <a:spLocks/>
          </p:cNvSpPr>
          <p:nvPr/>
        </p:nvSpPr>
        <p:spPr>
          <a:xfrm>
            <a:off x="1756229" y="0"/>
            <a:ext cx="8812973" cy="1227590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US" dirty="0">
                <a:solidFill>
                  <a:schemeClr val="bg1"/>
                </a:solidFill>
              </a:rPr>
              <a:t>Strong vs. Weak Subject Lines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0F4E4A-9A34-4CEF-9A2C-3D56BFE9CD7D}"/>
              </a:ext>
            </a:extLst>
          </p:cNvPr>
          <p:cNvGrpSpPr/>
          <p:nvPr/>
        </p:nvGrpSpPr>
        <p:grpSpPr>
          <a:xfrm>
            <a:off x="493485" y="1227590"/>
            <a:ext cx="5332618" cy="5089751"/>
            <a:chOff x="493485" y="1227590"/>
            <a:chExt cx="5332618" cy="508975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D6EBF65-B4E5-E483-1482-AA59E50707D7}"/>
                </a:ext>
              </a:extLst>
            </p:cNvPr>
            <p:cNvSpPr/>
            <p:nvPr/>
          </p:nvSpPr>
          <p:spPr>
            <a:xfrm>
              <a:off x="493485" y="1227590"/>
              <a:ext cx="5322576" cy="1038046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  <a:solidFill>
              <a:srgbClr val="6CBA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121921" rIns="227584" bIns="121921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ACTIVE VOICE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2407BEE-8A43-45EF-DAF3-D3B21D46926C}"/>
                </a:ext>
              </a:extLst>
            </p:cNvPr>
            <p:cNvSpPr/>
            <p:nvPr/>
          </p:nvSpPr>
          <p:spPr>
            <a:xfrm>
              <a:off x="493485" y="2575498"/>
              <a:ext cx="5322576" cy="1038045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60961" rIns="113792" bIns="60960" numCol="1" spcCol="1270" anchor="ctr" anchorCtr="0">
              <a:noAutofit/>
            </a:bodyPr>
            <a:lstStyle/>
            <a:p>
              <a:pPr marL="0" lvl="0" indent="0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“March News: Lacey DSHS Office Painting Upgrade Completed Under Budget”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11AD455-9DCC-C6BC-00AA-C5DE66DAB8D4}"/>
                </a:ext>
              </a:extLst>
            </p:cNvPr>
            <p:cNvSpPr/>
            <p:nvPr/>
          </p:nvSpPr>
          <p:spPr>
            <a:xfrm>
              <a:off x="493485" y="3923406"/>
              <a:ext cx="5322576" cy="1038045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121921" rIns="227584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A8C23AC-A9A5-39D7-71F5-675FB901C788}"/>
                </a:ext>
              </a:extLst>
            </p:cNvPr>
            <p:cNvSpPr/>
            <p:nvPr/>
          </p:nvSpPr>
          <p:spPr>
            <a:xfrm>
              <a:off x="493485" y="5271315"/>
              <a:ext cx="5322577" cy="1038045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121921" rIns="227585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101A81A-AD38-56D1-374E-34B9AEECE045}"/>
                </a:ext>
              </a:extLst>
            </p:cNvPr>
            <p:cNvSpPr txBox="1"/>
            <p:nvPr/>
          </p:nvSpPr>
          <p:spPr>
            <a:xfrm>
              <a:off x="1103086" y="3958573"/>
              <a:ext cx="4712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</a:rPr>
                <a:t>“How We Did It: 200 Days Incident-Free on DuPont Exit 119 Interchange WSDOT Project”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7DB484-4412-BDF9-6C31-BE71213EBCE7}"/>
                </a:ext>
              </a:extLst>
            </p:cNvPr>
            <p:cNvSpPr txBox="1"/>
            <p:nvPr/>
          </p:nvSpPr>
          <p:spPr>
            <a:xfrm>
              <a:off x="1113128" y="5301678"/>
              <a:ext cx="4712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</a:rPr>
                <a:t>“</a:t>
              </a:r>
              <a:r>
                <a:rPr lang="en-US" sz="2000" dirty="0">
                  <a:solidFill>
                    <a:schemeClr val="bg1"/>
                  </a:solidFill>
                </a:rPr>
                <a:t>New Certified Eco Product Introduced in City of Seattle Contract”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02D990-E98B-5129-D6D7-FBE6AA04CACA}"/>
              </a:ext>
            </a:extLst>
          </p:cNvPr>
          <p:cNvGrpSpPr/>
          <p:nvPr/>
        </p:nvGrpSpPr>
        <p:grpSpPr>
          <a:xfrm>
            <a:off x="6162715" y="1217111"/>
            <a:ext cx="5342659" cy="5081770"/>
            <a:chOff x="493485" y="1227590"/>
            <a:chExt cx="5342659" cy="5081770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A66C5AA-6BD4-9DBD-7394-88152358874A}"/>
                </a:ext>
              </a:extLst>
            </p:cNvPr>
            <p:cNvSpPr/>
            <p:nvPr/>
          </p:nvSpPr>
          <p:spPr>
            <a:xfrm>
              <a:off x="493485" y="1227590"/>
              <a:ext cx="5322576" cy="1038046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  <a:solidFill>
              <a:srgbClr val="F861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121921" rIns="227584" bIns="121921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/>
                <a:t>PASSIVE</a:t>
              </a:r>
              <a:r>
                <a:rPr lang="en-US" sz="3200" kern="1200" dirty="0"/>
                <a:t> VOICE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F7DE51E-0061-363F-14A1-A4A0B24DD46D}"/>
                </a:ext>
              </a:extLst>
            </p:cNvPr>
            <p:cNvSpPr/>
            <p:nvPr/>
          </p:nvSpPr>
          <p:spPr>
            <a:xfrm>
              <a:off x="493485" y="2575498"/>
              <a:ext cx="5322576" cy="1038045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60961" rIns="113792" bIns="60960" numCol="1" spcCol="1270" anchor="ctr" anchorCtr="0">
              <a:noAutofit/>
            </a:bodyPr>
            <a:lstStyle/>
            <a:p>
              <a:pPr marL="0" lvl="0" indent="0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“Company Newsletter – February Update”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FE46648-A6C5-2A1D-BD5F-9BED28D7AEFF}"/>
                </a:ext>
              </a:extLst>
            </p:cNvPr>
            <p:cNvSpPr/>
            <p:nvPr/>
          </p:nvSpPr>
          <p:spPr>
            <a:xfrm>
              <a:off x="493485" y="3923406"/>
              <a:ext cx="5322576" cy="1038045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121921" rIns="227584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E418153-68B1-669E-758A-60EA672085DF}"/>
                </a:ext>
              </a:extLst>
            </p:cNvPr>
            <p:cNvSpPr/>
            <p:nvPr/>
          </p:nvSpPr>
          <p:spPr>
            <a:xfrm>
              <a:off x="493485" y="5271315"/>
              <a:ext cx="5322577" cy="1038045"/>
            </a:xfrm>
            <a:custGeom>
              <a:avLst/>
              <a:gdLst>
                <a:gd name="connsiteX0" fmla="*/ 0 w 4459224"/>
                <a:gd name="connsiteY0" fmla="*/ 0 h 992661"/>
                <a:gd name="connsiteX1" fmla="*/ 3962894 w 4459224"/>
                <a:gd name="connsiteY1" fmla="*/ 0 h 992661"/>
                <a:gd name="connsiteX2" fmla="*/ 4459224 w 4459224"/>
                <a:gd name="connsiteY2" fmla="*/ 496331 h 992661"/>
                <a:gd name="connsiteX3" fmla="*/ 3962894 w 4459224"/>
                <a:gd name="connsiteY3" fmla="*/ 992661 h 992661"/>
                <a:gd name="connsiteX4" fmla="*/ 0 w 4459224"/>
                <a:gd name="connsiteY4" fmla="*/ 992661 h 992661"/>
                <a:gd name="connsiteX5" fmla="*/ 0 w 4459224"/>
                <a:gd name="connsiteY5" fmla="*/ 0 h 99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9224" h="992661">
                  <a:moveTo>
                    <a:pt x="4459224" y="992660"/>
                  </a:moveTo>
                  <a:lnTo>
                    <a:pt x="496330" y="992660"/>
                  </a:lnTo>
                  <a:lnTo>
                    <a:pt x="0" y="496330"/>
                  </a:lnTo>
                  <a:lnTo>
                    <a:pt x="496330" y="1"/>
                  </a:lnTo>
                  <a:lnTo>
                    <a:pt x="4459224" y="1"/>
                  </a:lnTo>
                  <a:lnTo>
                    <a:pt x="4459224" y="9926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901" tIns="121921" rIns="227585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DE3414-FB21-F579-DCE9-82BA67793ADA}"/>
                </a:ext>
              </a:extLst>
            </p:cNvPr>
            <p:cNvSpPr txBox="1"/>
            <p:nvPr/>
          </p:nvSpPr>
          <p:spPr>
            <a:xfrm>
              <a:off x="1103086" y="4088486"/>
              <a:ext cx="47129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</a:rPr>
                <a:t>“Some News and Updates from Our Team”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98DAFC-3851-8938-78C9-A89147A8D7DF}"/>
                </a:ext>
              </a:extLst>
            </p:cNvPr>
            <p:cNvSpPr txBox="1"/>
            <p:nvPr/>
          </p:nvSpPr>
          <p:spPr>
            <a:xfrm>
              <a:off x="1123169" y="5436394"/>
              <a:ext cx="47129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</a:rPr>
                <a:t>“</a:t>
              </a:r>
              <a:r>
                <a:rPr lang="en-US" sz="2000" dirty="0">
                  <a:solidFill>
                    <a:schemeClr val="bg1"/>
                  </a:solidFill>
                </a:rPr>
                <a:t>We Hired Staff and Added Products”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348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miling woman using laptop">
            <a:extLst>
              <a:ext uri="{FF2B5EF4-FFF2-40B4-BE49-F238E27FC236}">
                <a16:creationId xmlns:a16="http://schemas.microsoft.com/office/drawing/2014/main" id="{895A91C6-C81E-FA7E-0FC0-2CDEF7F0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0" r="14105"/>
          <a:stretch>
            <a:fillRect/>
          </a:stretch>
        </p:blipFill>
        <p:spPr>
          <a:xfrm>
            <a:off x="-2" y="1446211"/>
            <a:ext cx="4450743" cy="3922993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30E0F-10C6-298A-C347-E831FFF4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520" y="855530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Content Ideas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F00A520D-3554-D7B2-433B-17CC1CE83001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4914518" y="1913101"/>
            <a:ext cx="6627226" cy="3505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09728" tIns="109728" rIns="109728" bIns="91440" numCol="1" rtlCol="0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Show capacity and performance by highlighting other agency contracts, measurable results, awards, certifications, and ability to serve multiple agencies.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 timely and authentic by sharing conference insights, seasonal guidance, new products, new technology, regulatory updates, and real project examples.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Deliver practical value through </a:t>
            </a: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trends, cost-saving tips, </a:t>
            </a:r>
            <a:r>
              <a:rPr 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updated safety practices</a:t>
            </a:r>
            <a:r>
              <a:rPr 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and insights tied directly to agency needs and pain points.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C0D8A-F0BB-0D41-83D4-BD5F5D53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22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2563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ABB3A-8A25-188B-2227-642D1B05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57C56-D820-369E-DFBC-A9BAC3048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086580"/>
            <a:ext cx="4478922" cy="4634441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DC7500-A6A2-DB47-A2F7-0DD81405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76" y="512032"/>
            <a:ext cx="7016889" cy="1154102"/>
          </a:xfrm>
        </p:spPr>
        <p:txBody>
          <a:bodyPr vert="horz" lIns="109728" tIns="109728" rIns="109728" bIns="91440" rtlCol="0"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1 – Paint Contractor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3E4A16-928F-0C89-1665-708478A814DD}"/>
              </a:ext>
            </a:extLst>
          </p:cNvPr>
          <p:cNvSpPr/>
          <p:nvPr/>
        </p:nvSpPr>
        <p:spPr>
          <a:xfrm>
            <a:off x="4921856" y="1500329"/>
            <a:ext cx="7164081" cy="427426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/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Subject line: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ABC Firm Honored at 2026 King County Minority Business Chamber Gala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Topic: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 for business growth, strong planning, and launching a successful community apprenticeship program.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Value: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Grew revenue 80% over three years while leading the City of Seattle Healthy Paint initiative.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Established and managed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minority apprenticeship program for Seattle high schoolers entering the field.</a:t>
            </a:r>
          </a:p>
          <a:p>
            <a:pPr marL="285750" indent="-2857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this content is effective: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Demonstrates expertise, operational strength, quality service, community impact, workforce development, and peer recognition, all qualities agencies look for in a reliable statewide contractor. 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F3092-3DB5-38F3-DA9A-23FB6679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23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9132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31FCB-63A4-7452-192A-C27B28C67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37230"/>
            <a:ext cx="9158373" cy="50751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48677-ABC2-EE6B-E792-B9791BC1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57" y="148217"/>
            <a:ext cx="8639075" cy="886973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Example 2 – Janitorial Company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1" y="-4078"/>
            <a:ext cx="3027529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1420" y="6167615"/>
            <a:ext cx="3027529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9201530" cy="7345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C1079DE-42AC-4D2A-8027-2E9A51B3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2" y="1052464"/>
            <a:ext cx="3027528" cy="511515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Content Placeholder 3">
            <a:extLst>
              <a:ext uri="{FF2B5EF4-FFF2-40B4-BE49-F238E27FC236}">
                <a16:creationId xmlns:a16="http://schemas.microsoft.com/office/drawing/2014/main" id="{F56022BD-65BB-53E9-514D-C930DBEFAA7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268" y="1373224"/>
            <a:ext cx="8082025" cy="4365103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0" dirty="0"/>
              <a:t>Subject line: </a:t>
            </a:r>
            <a:r>
              <a:rPr lang="en-US" b="0" spc="0" dirty="0"/>
              <a:t>Introducing a New Certified Commercial Eco-Friendly Window Cleaning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0" dirty="0"/>
              <a:t>Topic: </a:t>
            </a:r>
            <a:r>
              <a:rPr lang="en-US" b="0" spc="0" dirty="0"/>
              <a:t>Launching a fully eco-certified product already in use across more than 100 agency contracts on the West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0" dirty="0"/>
              <a:t>Value: </a:t>
            </a:r>
            <a:r>
              <a:rPr lang="en-US" b="0" spc="0" dirty="0"/>
              <a:t>Meets agency green-procurement standards, is competitively priced, and comes in fully recyclable packaging.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0" dirty="0"/>
              <a:t>Why this content is effective: </a:t>
            </a:r>
            <a:r>
              <a:rPr lang="en-US" b="0" spc="0" dirty="0"/>
              <a:t>Demonstrates understanding of state environmental standards and shows proactive alignment with agency expectations.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60037-ED53-D4C5-EE2F-B08E0031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24</a:t>
            </a:fld>
            <a:endParaRPr lang="en-US" sz="16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1A5522-DF19-E375-382D-6C64D058F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86" r="9112"/>
          <a:stretch>
            <a:fillRect/>
          </a:stretch>
        </p:blipFill>
        <p:spPr>
          <a:xfrm>
            <a:off x="9207999" y="1978790"/>
            <a:ext cx="2984001" cy="28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00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8F17A-BE65-0B0A-6379-A0E6102A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1818-98A2-F2C8-311B-4D554B373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896" t="-391" r="13467" b="780"/>
          <a:stretch>
            <a:fillRect/>
          </a:stretch>
        </p:blipFill>
        <p:spPr>
          <a:xfrm>
            <a:off x="-6705" y="2240586"/>
            <a:ext cx="4384772" cy="3446065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60052-34F8-E2C0-303E-BB1CD0AAC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272723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3 – Construction Company WSDOT Project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2EC29B-B7A8-D3E0-6145-416648CBC25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637" y="1940001"/>
            <a:ext cx="6754446" cy="3834594"/>
          </a:xfrm>
        </p:spPr>
        <p:txBody>
          <a:bodyPr vert="horz" lIns="109728" tIns="109728" rIns="109728" bIns="91440" rtlCol="0" anchor="t">
            <a:normAutofit fontScale="92500" lnSpcReduction="20000"/>
          </a:bodyPr>
          <a:lstStyle/>
          <a:p>
            <a:pPr marL="285750" indent="-28575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spc="0" dirty="0"/>
              <a:t>Subject line: </a:t>
            </a:r>
            <a:r>
              <a:rPr lang="en-US" b="0" spc="0" dirty="0"/>
              <a:t>200 Days Incident-Free on Active DuPont Exit 119 Interchange WSDOT Project</a:t>
            </a:r>
          </a:p>
          <a:p>
            <a:pPr marL="285750" indent="-28575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spc="0" dirty="0"/>
              <a:t>Topic: </a:t>
            </a:r>
            <a:r>
              <a:rPr lang="en-US" spc="0" dirty="0"/>
              <a:t>A major s</a:t>
            </a:r>
            <a:r>
              <a:rPr lang="en-US" b="0" spc="0" dirty="0"/>
              <a:t>afety milestone demonstrating strong training, compliance, and onsite protocols</a:t>
            </a:r>
          </a:p>
          <a:p>
            <a:pPr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spc="0" dirty="0"/>
              <a:t>Value: Drew on </a:t>
            </a:r>
            <a:r>
              <a:rPr lang="en-US" b="0" spc="0" dirty="0"/>
              <a:t>documented safety data and </a:t>
            </a:r>
            <a:r>
              <a:rPr lang="en-US" spc="0" dirty="0"/>
              <a:t>the firm’s “</a:t>
            </a:r>
            <a:r>
              <a:rPr lang="en-US" b="0" spc="0" dirty="0"/>
              <a:t>Do It Right” program, which emphasizes team reinforcement and hazard tracking. </a:t>
            </a:r>
            <a:r>
              <a:rPr lang="en-US" spc="0" dirty="0"/>
              <a:t>Highlights successful performance on a local agency contract.</a:t>
            </a:r>
          </a:p>
          <a:p>
            <a:pPr marL="285750" indent="-285750">
              <a:lnSpc>
                <a:spcPct val="13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spc="0" dirty="0"/>
              <a:t>Why this content is effective: </a:t>
            </a:r>
            <a:r>
              <a:rPr lang="en-US" b="0" spc="0" dirty="0"/>
              <a:t>Reinforces compliance, a strong safety culture, innovation, proven capability to fulfill agency contracts, and disciplined project management.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E7ACB-1554-1D36-7A63-070986B3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25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45193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0F4CD-1AB0-490D-A163-5351DF9EB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400B-C84A-D0EC-8A71-AFB224DB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AD807C1-0E71-6364-ACD4-4A6913C4CA2F}"/>
              </a:ext>
            </a:extLst>
          </p:cNvPr>
          <p:cNvSpPr>
            <a:spLocks noGrp="1" noChangeArrowheads="1"/>
          </p:cNvSpPr>
          <p:nvPr>
            <p:ph sz="quarter" idx="17"/>
          </p:nvPr>
        </p:nvSpPr>
        <p:spPr bwMode="auto">
          <a:xfrm>
            <a:off x="1435394" y="2362533"/>
            <a:ext cx="9755119" cy="392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Organic marketing through emails and newsletters helps build a strong, positive reputation within your sector.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Strategic, well-crafted emails and newsletters increase visibility, reinforce credibility, and strengthen relationships with agency audiences.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Focusing on value rather than promotion keeps your communication aligned with public-sector expectations. 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Staying consistent, compliant, and professional ensures your outreach supports long-term trust.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Using email to build reputation and relationships well before the next RFP positions your firm for future opportunities.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6A1F0-B4F7-EBD4-A3B7-6AB5D587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4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B52B-9BA6-0B02-9D3A-F7F02517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1321243"/>
          </a:xfrm>
        </p:spPr>
        <p:txBody>
          <a:bodyPr/>
          <a:lstStyle/>
          <a:p>
            <a:r>
              <a:rPr lang="en-US" sz="3200" dirty="0"/>
              <a:t>Worksheet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F67C0-6DBC-5A31-AA23-2DCEC0AD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4996" y="1961322"/>
            <a:ext cx="2714085" cy="3975704"/>
          </a:xfrm>
        </p:spPr>
        <p:txBody>
          <a:bodyPr>
            <a:normAutofit fontScale="92500"/>
          </a:bodyPr>
          <a:lstStyle/>
          <a:p>
            <a:r>
              <a:rPr lang="en-US" spc="0" dirty="0"/>
              <a:t>Want to dig deeper on the topic of emails and newsletters? Every session we provide tutorials, tips, and creative brainstorming ideas for you to plan your next steps. Let’s take a quick look at this week’s exercise.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3AD79-D89E-BECA-D065-AC6D81B6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 descr="A calendar with a list of images&#10;&#10;AI-generated content may be incorrect.">
            <a:extLst>
              <a:ext uri="{FF2B5EF4-FFF2-40B4-BE49-F238E27FC236}">
                <a16:creationId xmlns:a16="http://schemas.microsoft.com/office/drawing/2014/main" id="{40C41089-64D2-009E-49E3-900D6CE7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63" y="3193826"/>
            <a:ext cx="2084219" cy="2743200"/>
          </a:xfrm>
          <a:prstGeom prst="rect">
            <a:avLst/>
          </a:prstGeom>
        </p:spPr>
      </p:pic>
      <p:pic>
        <p:nvPicPr>
          <p:cNvPr id="9" name="Picture 8" descr="A paper with text on it&#10;&#10;AI-generated content may be incorrect.">
            <a:extLst>
              <a:ext uri="{FF2B5EF4-FFF2-40B4-BE49-F238E27FC236}">
                <a16:creationId xmlns:a16="http://schemas.microsoft.com/office/drawing/2014/main" id="{13AD6F3E-71F4-1E32-8E38-1E154661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15" y="3193826"/>
            <a:ext cx="2072754" cy="2743200"/>
          </a:xfrm>
          <a:prstGeom prst="rect">
            <a:avLst/>
          </a:prstGeom>
        </p:spPr>
      </p:pic>
      <p:pic>
        <p:nvPicPr>
          <p:cNvPr id="11" name="Picture 10" descr="A paper with text and images&#10;&#10;AI-generated content may be incorrect.">
            <a:extLst>
              <a:ext uri="{FF2B5EF4-FFF2-40B4-BE49-F238E27FC236}">
                <a16:creationId xmlns:a16="http://schemas.microsoft.com/office/drawing/2014/main" id="{8DD91C96-9147-2F7F-401B-E1F3A7A1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257" y="175400"/>
            <a:ext cx="2059969" cy="2743200"/>
          </a:xfrm>
          <a:prstGeom prst="rect">
            <a:avLst/>
          </a:prstGeom>
        </p:spPr>
      </p:pic>
      <p:pic>
        <p:nvPicPr>
          <p:cNvPr id="13" name="Picture 12" descr="A poster of a workshop&#10;&#10;AI-generated content may be incorrect.">
            <a:extLst>
              <a:ext uri="{FF2B5EF4-FFF2-40B4-BE49-F238E27FC236}">
                <a16:creationId xmlns:a16="http://schemas.microsoft.com/office/drawing/2014/main" id="{92916377-EE86-9256-AAF5-6FEFA5EE9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41" y="175400"/>
            <a:ext cx="2078950" cy="2743200"/>
          </a:xfrm>
          <a:prstGeom prst="rect">
            <a:avLst/>
          </a:prstGeom>
        </p:spPr>
      </p:pic>
      <p:pic>
        <p:nvPicPr>
          <p:cNvPr id="15" name="Picture 14" descr="A blank form with text and images&#10;&#10;AI-generated content may be incorrect.">
            <a:extLst>
              <a:ext uri="{FF2B5EF4-FFF2-40B4-BE49-F238E27FC236}">
                <a16:creationId xmlns:a16="http://schemas.microsoft.com/office/drawing/2014/main" id="{0C7D0FF0-429B-6696-3769-6E34504E9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9" y="175400"/>
            <a:ext cx="20876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5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30E0F-10C6-298A-C347-E831FFF4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9" y="169816"/>
            <a:ext cx="10900146" cy="1168739"/>
          </a:xfrm>
        </p:spPr>
        <p:txBody>
          <a:bodyPr/>
          <a:lstStyle/>
          <a:p>
            <a:r>
              <a:rPr lang="en-US" dirty="0"/>
              <a:t>Reminder Before Q&amp;A: Next Session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583077-B0C2-9DCB-CBB8-0E0A1A6BE4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919" y="2773459"/>
            <a:ext cx="6647604" cy="4160520"/>
          </a:xfrm>
        </p:spPr>
        <p:txBody>
          <a:bodyPr/>
          <a:lstStyle/>
          <a:p>
            <a:r>
              <a:rPr lang="en-US" b="1" dirty="0"/>
              <a:t>Networking for Contracts: Building Relationships with Agencies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FCAEC-7543-C877-D8AE-78E983427A6A}"/>
              </a:ext>
            </a:extLst>
          </p:cNvPr>
          <p:cNvSpPr txBox="1"/>
          <p:nvPr/>
        </p:nvSpPr>
        <p:spPr>
          <a:xfrm>
            <a:off x="642919" y="1754155"/>
            <a:ext cx="415532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4D86"/>
                </a:solidFill>
              </a:rPr>
              <a:t>Wednesday, March 18th - 6:00 – 7:30 pm</a:t>
            </a:r>
            <a:endParaRPr lang="en-US" sz="2400" b="1" dirty="0">
              <a:solidFill>
                <a:srgbClr val="004D86"/>
              </a:solidFill>
              <a:ea typeface="Meiryo"/>
            </a:endParaRPr>
          </a:p>
        </p:txBody>
      </p:sp>
      <p:pic>
        <p:nvPicPr>
          <p:cNvPr id="3" name="Picture 2" descr="Work desk at home">
            <a:extLst>
              <a:ext uri="{FF2B5EF4-FFF2-40B4-BE49-F238E27FC236}">
                <a16:creationId xmlns:a16="http://schemas.microsoft.com/office/drawing/2014/main" id="{2E21DBEF-5E6F-6DE0-E1BF-9DB085E4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81" y="1338554"/>
            <a:ext cx="3182620" cy="477393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AF255-147B-2FDA-0792-5382F41C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4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ABA9A-A182-20E0-88B3-5AB7BCE58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B48E-8DFD-8323-6CB2-1683852F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44" y="476609"/>
            <a:ext cx="4741843" cy="2173433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800" cap="all" dirty="0"/>
              <a:t>Q &amp; A: </a:t>
            </a:r>
            <a:br>
              <a:rPr lang="en-US" sz="2800" cap="all" dirty="0"/>
            </a:br>
            <a:r>
              <a:rPr lang="en-US" sz="2800" dirty="0"/>
              <a:t>Emails &amp; Newsletters</a:t>
            </a:r>
            <a:endParaRPr lang="en-US" sz="2800" cap="al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45DB32-C8FB-B070-A2E6-84D60E5BA5B2}"/>
              </a:ext>
            </a:extLst>
          </p:cNvPr>
          <p:cNvSpPr txBox="1">
            <a:spLocks/>
          </p:cNvSpPr>
          <p:nvPr/>
        </p:nvSpPr>
        <p:spPr>
          <a:xfrm>
            <a:off x="1579444" y="3020208"/>
            <a:ext cx="4797502" cy="1735281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spc="0" dirty="0">
                <a:effectLst/>
              </a:rPr>
              <a:t>What questions do you have about sending out emails and newsletters to potential agency clients who are looking to work with statewide contract holders?</a:t>
            </a:r>
            <a:endParaRPr lang="en-US" sz="1800" spc="0" dirty="0"/>
          </a:p>
        </p:txBody>
      </p:sp>
      <p:pic>
        <p:nvPicPr>
          <p:cNvPr id="5" name="Picture 4" descr="Wooden blocks with question marks">
            <a:extLst>
              <a:ext uri="{FF2B5EF4-FFF2-40B4-BE49-F238E27FC236}">
                <a16:creationId xmlns:a16="http://schemas.microsoft.com/office/drawing/2014/main" id="{E0A65FC9-14A6-C541-028A-BC957F80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1" r="29471" b="-2"/>
          <a:stretch>
            <a:fillRect/>
          </a:stretch>
        </p:blipFill>
        <p:spPr>
          <a:xfrm>
            <a:off x="6859936" y="-2"/>
            <a:ext cx="5332064" cy="68580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1EDCE-4608-99A7-7544-F44EB080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C4A9A-0F59-2115-67B0-4152E6C26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F4D233-ADDC-DB16-D140-1B70ECA5C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5104" y="4535791"/>
            <a:ext cx="9180747" cy="1947958"/>
          </a:xfrm>
        </p:spPr>
        <p:txBody>
          <a:bodyPr vert="horz" lIns="109728" tIns="109728" rIns="109728" bIns="91440" rtlCol="0" anchor="t">
            <a:noAutofit/>
          </a:bodyPr>
          <a:lstStyle/>
          <a:p>
            <a:pPr algn="l">
              <a:lnSpc>
                <a:spcPct val="140000"/>
              </a:lnSpc>
              <a:spcBef>
                <a:spcPts val="930"/>
              </a:spcBef>
            </a:pPr>
            <a:r>
              <a:rPr lang="en-US" sz="1400" b="1" spc="0" dirty="0">
                <a:solidFill>
                  <a:srgbClr val="004D86"/>
                </a:solidFill>
              </a:rPr>
              <a:t>State Contracting Basics: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OFM Vendor Payee Registration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Sales Reporting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Small Business Registration &amp; Certifications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Scope &amp; Quote Process</a:t>
            </a:r>
          </a:p>
          <a:p>
            <a:pPr algn="l">
              <a:lnSpc>
                <a:spcPct val="140000"/>
              </a:lnSpc>
              <a:spcBef>
                <a:spcPts val="930"/>
              </a:spcBef>
            </a:pPr>
            <a:endParaRPr lang="en-US" sz="1400" b="1" spc="0" dirty="0">
              <a:solidFill>
                <a:srgbClr val="004D86"/>
              </a:solidFill>
            </a:endParaRPr>
          </a:p>
          <a:p>
            <a:pPr algn="l">
              <a:lnSpc>
                <a:spcPct val="140000"/>
              </a:lnSpc>
              <a:spcBef>
                <a:spcPts val="930"/>
              </a:spcBef>
            </a:pPr>
            <a:endParaRPr lang="en-US" sz="1400" b="1" spc="0" dirty="0">
              <a:solidFill>
                <a:srgbClr val="004D86"/>
              </a:solidFill>
            </a:endParaRPr>
          </a:p>
        </p:txBody>
      </p:sp>
      <p:pic>
        <p:nvPicPr>
          <p:cNvPr id="19" name="Picture 18" descr="A white building with a dome&#10;&#10;AI-generated content may be incorrect.">
            <a:extLst>
              <a:ext uri="{FF2B5EF4-FFF2-40B4-BE49-F238E27FC236}">
                <a16:creationId xmlns:a16="http://schemas.microsoft.com/office/drawing/2014/main" id="{A4BC69B0-A756-B748-A43A-AEB6B2BB6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04" y="776032"/>
            <a:ext cx="8866641" cy="27544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4E3A4-881E-D0F9-0228-02FB3FAC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41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E3872-3885-F2E7-2898-1F40B787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09E3-0002-3998-69EB-A0B5D41E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549801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 dirty="0"/>
              <a:t>Q &amp; A: Statewide Contracting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2DEE6C-CA7A-E050-A202-7E15F6EFEDDB}"/>
              </a:ext>
            </a:extLst>
          </p:cNvPr>
          <p:cNvSpPr txBox="1">
            <a:spLocks/>
          </p:cNvSpPr>
          <p:nvPr/>
        </p:nvSpPr>
        <p:spPr>
          <a:xfrm>
            <a:off x="1434622" y="3035811"/>
            <a:ext cx="5117253" cy="2505801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spc="0" dirty="0"/>
              <a:t>What questions do you have about managing or marketing your statewide contract, WEBS, reporting, or other topics?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F2294-4332-0C5A-B608-4A5356C3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30</a:t>
            </a:fld>
            <a:endParaRPr lang="en-US" sz="1600" b="1" dirty="0"/>
          </a:p>
        </p:txBody>
      </p:sp>
      <p:pic>
        <p:nvPicPr>
          <p:cNvPr id="5" name="Picture 4" descr="Person raising hand">
            <a:extLst>
              <a:ext uri="{FF2B5EF4-FFF2-40B4-BE49-F238E27FC236}">
                <a16:creationId xmlns:a16="http://schemas.microsoft.com/office/drawing/2014/main" id="{2DF491A3-2B60-B7CC-BE5E-C636A5AD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69" y="1940911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73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56267-A9DF-528F-31F3-5BBE636C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5FE1-141F-3DA3-2510-015E34C6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02F2FD-4B9C-92D3-D0C7-354F65BFCCDD}"/>
              </a:ext>
            </a:extLst>
          </p:cNvPr>
          <p:cNvSpPr txBox="1">
            <a:spLocks/>
          </p:cNvSpPr>
          <p:nvPr/>
        </p:nvSpPr>
        <p:spPr>
          <a:xfrm>
            <a:off x="1535372" y="2556588"/>
            <a:ext cx="9907692" cy="4301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Thank you to DES for sponsoring the Learn &amp; Grow: Statewide Contract Holder Workshop Series!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If you need support, reach out for resources.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The workshop presentation and handouts will be emailed to you.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Next workshop is </a:t>
            </a:r>
            <a:r>
              <a:rPr lang="en-US" sz="2000" b="1" dirty="0"/>
              <a:t>Networking for Contracts: Building Relationships with Agencies</a:t>
            </a:r>
            <a:r>
              <a:rPr lang="en-US" sz="2000" b="1" spc="0" dirty="0"/>
              <a:t>, </a:t>
            </a:r>
            <a:br>
              <a:rPr lang="en-US" sz="2000" b="1" spc="0" dirty="0"/>
            </a:br>
            <a:r>
              <a:rPr lang="en-US" sz="2000" spc="0" dirty="0"/>
              <a:t>Wednesday, March 18 at 6:00 pm.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000" spc="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000" spc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F19CC-D71B-C796-4C2B-4F6AC908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78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4081DB-1923-4878-AB15-AD54F35A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34" y="246941"/>
            <a:ext cx="3757857" cy="3776161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4D86"/>
                </a:solidFill>
              </a:rPr>
              <a:t>Thank You!</a:t>
            </a:r>
            <a:br>
              <a:rPr lang="en-US" sz="2800" dirty="0">
                <a:solidFill>
                  <a:srgbClr val="004D86"/>
                </a:solidFill>
              </a:rPr>
            </a:br>
            <a:r>
              <a:rPr lang="en-US" sz="2400" dirty="0">
                <a:solidFill>
                  <a:srgbClr val="004D86"/>
                </a:solidFill>
              </a:rPr>
              <a:t>See you next time!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BA3F45F-F607-8791-44B9-5F53B334DCE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4022725"/>
          <a:ext cx="12744450" cy="3357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Several images of people working together&#10;&#10;AI-generated content may be incorrect.">
            <a:extLst>
              <a:ext uri="{FF2B5EF4-FFF2-40B4-BE49-F238E27FC236}">
                <a16:creationId xmlns:a16="http://schemas.microsoft.com/office/drawing/2014/main" id="{69A5C0B3-369A-79F3-9E36-8833D63C6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351" y="246941"/>
            <a:ext cx="5526121" cy="39199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23AD3E-0AA9-3AD6-93C8-F7699DBB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0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B65A9-1ACB-EE49-7672-A927F8F3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D86"/>
                </a:solidFill>
              </a:rPr>
              <a:t>OFM Vendor Payee Registration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AABBD-8A7F-A90C-3E5F-9B47E6255AA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Register for OFM at: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Vendor payee registration | Office of Financial Management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Enter business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Enter bank account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Watch email for notification of acceptance, rejection, or clarification.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F13962-51D6-EED9-A95B-63C9A69778EC}"/>
              </a:ext>
            </a:extLst>
          </p:cNvPr>
          <p:cNvSpPr/>
          <p:nvPr/>
        </p:nvSpPr>
        <p:spPr>
          <a:xfrm>
            <a:off x="0" y="0"/>
            <a:ext cx="463229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70C53-AF8E-5867-3A74-520CBABC9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15" y="732692"/>
            <a:ext cx="4159060" cy="53633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AF338-2585-6473-C91C-409D96DE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0409-E4E2-B7D8-A74B-876BE4508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gnifying glass showing decling performance">
            <a:extLst>
              <a:ext uri="{FF2B5EF4-FFF2-40B4-BE49-F238E27FC236}">
                <a16:creationId xmlns:a16="http://schemas.microsoft.com/office/drawing/2014/main" id="{F9F308B5-DE07-F135-E30D-B1F2FA5F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5" r="38863"/>
          <a:stretch>
            <a:fillRect/>
          </a:stretch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2BD6E-A050-1E35-F04B-1FF5BC55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Sales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05A6D-5258-8F46-CFBD-56FF2CE3A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19472" y="2462501"/>
            <a:ext cx="6924703" cy="4183368"/>
          </a:xfrm>
        </p:spPr>
        <p:txBody>
          <a:bodyPr vert="horz" lIns="109728" tIns="109728" rIns="109728" bIns="91440" rtlCol="0" anchor="t">
            <a:normAutofit fontScale="92500" lnSpcReduction="10000"/>
          </a:bodyPr>
          <a:lstStyle/>
          <a:p>
            <a:pPr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0" dirty="0"/>
              <a:t>Complete Sales Report at the following link: </a:t>
            </a:r>
            <a:r>
              <a:rPr lang="en-US" sz="1600" b="1" spc="0" dirty="0">
                <a:hlinkClick r:id="rId4"/>
              </a:rPr>
              <a:t>DES Login</a:t>
            </a:r>
            <a:r>
              <a:rPr lang="en-US" sz="1600" spc="0" dirty="0"/>
              <a:t>.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Pay management fee for all revenue generated through the statewide contract during the quarter. </a:t>
            </a:r>
            <a:r>
              <a:rPr lang="en-US" sz="1600" i="1" spc="0" dirty="0"/>
              <a:t>Management fee amounts vary. You can find details about your management fee in your contract document.    </a:t>
            </a:r>
          </a:p>
          <a:p>
            <a:pPr lvl="1">
              <a:lnSpc>
                <a:spcPct val="130000"/>
              </a:lnSpc>
            </a:pPr>
            <a:r>
              <a:rPr lang="en-US" sz="1600" spc="0" dirty="0"/>
              <a:t>	</a:t>
            </a:r>
            <a:r>
              <a:rPr lang="en-US" sz="1600" b="1" spc="0" dirty="0"/>
              <a:t>Gross receipts = total revenue, not profit </a:t>
            </a:r>
          </a:p>
          <a:p>
            <a:pPr lvl="1">
              <a:lnSpc>
                <a:spcPct val="130000"/>
              </a:lnSpc>
            </a:pPr>
            <a:r>
              <a:rPr lang="en-US" sz="1600" b="1" spc="0" dirty="0"/>
              <a:t>	(total income before expenses)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Invoice will be posted in account and emailed to you.</a:t>
            </a:r>
          </a:p>
          <a:p>
            <a:pPr marL="2857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You must call the DES Payment Processing department at (360) 725-5700 to pay your invoice. You cannot pay through an online account.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FB537-4D6F-8D86-D3DF-151F4EB3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5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5736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E43E8-4218-7C73-DF3E-DEA4EAE7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C552-BD26-EF9D-8352-B12181C4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511061"/>
            <a:ext cx="6465369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 dirty="0"/>
              <a:t>Small Business Registrations &amp; Certifications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E74B4-0A3B-FB09-60CE-F11763CF9BEC}"/>
              </a:ext>
            </a:extLst>
          </p:cNvPr>
          <p:cNvSpPr txBox="1">
            <a:spLocks/>
          </p:cNvSpPr>
          <p:nvPr/>
        </p:nvSpPr>
        <p:spPr>
          <a:xfrm>
            <a:off x="1434622" y="2530549"/>
            <a:ext cx="5117253" cy="3682794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None/>
              <a:defRPr sz="1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  <a:defRPr sz="1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pc="0" dirty="0"/>
              <a:t>Small business certifications (small business, veteran, MBE/WBE, etc.), if any, are listed next to firms on the DES contract portal page. 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pc="0" dirty="0"/>
              <a:t>If you obtain OMWBE certification (or your certification status changes) after your contract award, notify your contracting officer to update your file.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sz="1600" spc="0" dirty="0"/>
          </a:p>
        </p:txBody>
      </p:sp>
      <p:pic>
        <p:nvPicPr>
          <p:cNvPr id="7" name="Content Placeholder 6" descr="A blue and white circle with a grey ribbon&#10;&#10;AI-generated content may be incorrect.">
            <a:extLst>
              <a:ext uri="{FF2B5EF4-FFF2-40B4-BE49-F238E27FC236}">
                <a16:creationId xmlns:a16="http://schemas.microsoft.com/office/drawing/2014/main" id="{BEC66B93-9F52-7BEE-9A9B-06FAB5175CD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7344569" y="1215596"/>
            <a:ext cx="4362798" cy="43627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F4BC7-788D-D153-FD10-7F722FB8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2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B8818-6195-0E86-720D-995CCF569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8FD4-62EE-B341-A75E-B282E409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&amp; Quote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528F-1846-741E-41BE-ED70F521EEC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542563" y="2590800"/>
            <a:ext cx="5029200" cy="4110038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800" spc="0" dirty="0"/>
              <a:t>Agencies will research firms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3400" spc="0" dirty="0"/>
              <a:t>They conduct preliminary research to narrow down firms.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3400" spc="0" dirty="0"/>
              <a:t>You should consider what the agency is looking for.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800" spc="0" dirty="0"/>
              <a:t>Outreach process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3400" spc="0" dirty="0"/>
              <a:t>Agencies reach out to vendor(s) of interest to request quotes.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F3920-02FE-45B0-A2A6-AF24ECF9547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739097" y="2590800"/>
            <a:ext cx="5029200" cy="3718557"/>
          </a:xfr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900" spc="0" dirty="0"/>
              <a:t>Agencies may request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1900" spc="0" dirty="0"/>
              <a:t>Technical approach</a:t>
            </a:r>
            <a:endParaRPr lang="en-US" sz="1900" spc="0" dirty="0">
              <a:highlight>
                <a:srgbClr val="FFFF00"/>
              </a:highlight>
            </a:endParaRP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1900" spc="0" dirty="0"/>
              <a:t>Firm/staff qualifications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1900" spc="0" dirty="0"/>
              <a:t>Price quote (cost of firm’s goods or  services, materials, and other direct costs related to the scope of work)</a:t>
            </a:r>
          </a:p>
          <a:p>
            <a:endParaRPr lang="en-US" sz="1900" spc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8A975-B3FF-C630-619D-A0452D61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0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3D49-E51F-9DC2-983E-786A9350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47C22D-0E0F-8078-C99D-F2BDD9402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8958" y="4607731"/>
            <a:ext cx="9180747" cy="1654346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l">
              <a:lnSpc>
                <a:spcPct val="140000"/>
              </a:lnSpc>
              <a:spcBef>
                <a:spcPts val="930"/>
              </a:spcBef>
            </a:pPr>
            <a:r>
              <a:rPr lang="en-US" sz="2800" b="1" dirty="0">
                <a:solidFill>
                  <a:srgbClr val="004D86"/>
                </a:solidFill>
              </a:rPr>
              <a:t>Strategic Emails and Newsletters: Adding Value and Staying Engaged with Agencies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04450-405A-4CCF-E5E2-F89A87322BC7}"/>
              </a:ext>
            </a:extLst>
          </p:cNvPr>
          <p:cNvSpPr txBox="1"/>
          <p:nvPr/>
        </p:nvSpPr>
        <p:spPr>
          <a:xfrm>
            <a:off x="0" y="0"/>
            <a:ext cx="12191999" cy="3916905"/>
          </a:xfrm>
          <a:prstGeom prst="rect">
            <a:avLst/>
          </a:prstGeom>
          <a:solidFill>
            <a:srgbClr val="F1FFE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8E42C32C-34D4-1760-F624-0A0B5E126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98" y="462565"/>
            <a:ext cx="9422907" cy="29917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ECCD4-3F42-4FE0-8854-57229B05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0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18413-0F6A-4B5A-6896-1ECC10784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289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92" name="Rectangle 29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5"/>
            <a:ext cx="4062884" cy="6387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6572"/>
            <a:ext cx="408689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32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D33F7-8771-5750-D944-C28AC03B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191" y="1005298"/>
            <a:ext cx="6754446" cy="1529897"/>
          </a:xfrm>
        </p:spPr>
        <p:txBody>
          <a:bodyPr vert="horz" lIns="109728" tIns="109728" rIns="109728" bIns="91440" rtlCol="0" anchor="ctr"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Strategic Emails and Newsletters Add Value and Help You Stay Engaged with Agencies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3D2026-F0E5-7819-6DC3-1480F21087E2}"/>
              </a:ext>
            </a:extLst>
          </p:cNvPr>
          <p:cNvSpPr txBox="1">
            <a:spLocks/>
          </p:cNvSpPr>
          <p:nvPr/>
        </p:nvSpPr>
        <p:spPr>
          <a:xfrm>
            <a:off x="4642191" y="2881635"/>
            <a:ext cx="6906890" cy="317460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/>
              <a:t>In this workshop, we will explore how emails and newsletters serve as proven marketing tools for building relationships with potential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/>
              <a:t>They can help position your business as visible, credible, and prepared for statewide agency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spc="0" dirty="0"/>
              <a:t>Professional, informative updates that add value allow you to market your services organically without relying on a hard sales approach.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79853-2244-2B50-F4C9-74940DF4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9</a:t>
            </a:fld>
            <a:endParaRPr lang="en-US" sz="1600" b="1" dirty="0"/>
          </a:p>
        </p:txBody>
      </p:sp>
      <p:pic>
        <p:nvPicPr>
          <p:cNvPr id="14" name="Picture 13" descr="Young man reading newspaper">
            <a:extLst>
              <a:ext uri="{FF2B5EF4-FFF2-40B4-BE49-F238E27FC236}">
                <a16:creationId xmlns:a16="http://schemas.microsoft.com/office/drawing/2014/main" id="{0DBEB293-E66C-382C-64E7-95780FF9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47" y="575867"/>
            <a:ext cx="4116898" cy="27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15499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Custom 1">
      <a:dk1>
        <a:srgbClr val="000000"/>
      </a:dk1>
      <a:lt1>
        <a:srgbClr val="FE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F36CB81-A037-44A8-88EB-C0C0F17FD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1AA24C-4CA6-40FF-8947-DA1F6F47456C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FF477C-132F-44F8-8C56-EBFF95FAF97B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</TotalTime>
  <Words>2126</Words>
  <Application>Microsoft Office PowerPoint</Application>
  <PresentationFormat>Widescreen</PresentationFormat>
  <Paragraphs>226</Paragraphs>
  <Slides>32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ShojiVTI</vt:lpstr>
      <vt:lpstr>Strategic Emails and Newsletters:  Adding Value and Staying Engaged with Agencies</vt:lpstr>
      <vt:lpstr>Agenda</vt:lpstr>
      <vt:lpstr>PowerPoint Presentation</vt:lpstr>
      <vt:lpstr>OFM Vendor Payee Registration</vt:lpstr>
      <vt:lpstr>Sales Reporting</vt:lpstr>
      <vt:lpstr>Small Business Registrations &amp; Certifications</vt:lpstr>
      <vt:lpstr>Scope &amp; Quote Process</vt:lpstr>
      <vt:lpstr>PowerPoint Presentation</vt:lpstr>
      <vt:lpstr>Strategic Emails and Newsletters Add Value and Help You Stay Engaged with Agencies</vt:lpstr>
      <vt:lpstr>Think Strategically with Emails</vt:lpstr>
      <vt:lpstr>Build a Clear Email Plan</vt:lpstr>
      <vt:lpstr>Email Frequency</vt:lpstr>
      <vt:lpstr>Build Quality Email Lists and Track Results </vt:lpstr>
      <vt:lpstr>Use Consistent Branding</vt:lpstr>
      <vt:lpstr>Integrate Content and Engage Clients</vt:lpstr>
      <vt:lpstr>Professionalism matters</vt:lpstr>
      <vt:lpstr>PowerPoint Presentation</vt:lpstr>
      <vt:lpstr>Interactive Discussion Break</vt:lpstr>
      <vt:lpstr>CONTENT IDEAS AND EXAMPLES</vt:lpstr>
      <vt:lpstr>Write Strong Subject Lines</vt:lpstr>
      <vt:lpstr>PowerPoint Presentation</vt:lpstr>
      <vt:lpstr>Email Content Ideas</vt:lpstr>
      <vt:lpstr>Example 1 – Paint Contractor</vt:lpstr>
      <vt:lpstr>Example 2 – Janitorial Company</vt:lpstr>
      <vt:lpstr>Example 3 – Construction Company WSDOT Project</vt:lpstr>
      <vt:lpstr>Conclusion</vt:lpstr>
      <vt:lpstr>Worksheet </vt:lpstr>
      <vt:lpstr>Reminder Before Q&amp;A: Next Session</vt:lpstr>
      <vt:lpstr>Q &amp; A:  Emails &amp; Newsletters</vt:lpstr>
      <vt:lpstr>Q &amp; A: Statewide Contracting</vt:lpstr>
      <vt:lpstr>Closing</vt:lpstr>
      <vt:lpstr>Thank You! See you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Veronica Ybarra</dc:creator>
  <cp:lastModifiedBy>Veronica Ybarra</cp:lastModifiedBy>
  <cp:revision>43</cp:revision>
  <dcterms:created xsi:type="dcterms:W3CDTF">2025-04-14T21:51:05Z</dcterms:created>
  <dcterms:modified xsi:type="dcterms:W3CDTF">2026-03-25T22:13:37Z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