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30"/>
  </p:notesMasterIdLst>
  <p:handoutMasterIdLst>
    <p:handoutMasterId r:id="rId31"/>
  </p:handoutMasterIdLst>
  <p:sldIdLst>
    <p:sldId id="315" r:id="rId5"/>
    <p:sldId id="266" r:id="rId6"/>
    <p:sldId id="331" r:id="rId7"/>
    <p:sldId id="309" r:id="rId8"/>
    <p:sldId id="330" r:id="rId9"/>
    <p:sldId id="321" r:id="rId10"/>
    <p:sldId id="332" r:id="rId11"/>
    <p:sldId id="323" r:id="rId12"/>
    <p:sldId id="337" r:id="rId13"/>
    <p:sldId id="338" r:id="rId14"/>
    <p:sldId id="340" r:id="rId15"/>
    <p:sldId id="322" r:id="rId16"/>
    <p:sldId id="305" r:id="rId17"/>
    <p:sldId id="339" r:id="rId18"/>
    <p:sldId id="333" r:id="rId19"/>
    <p:sldId id="324" r:id="rId20"/>
    <p:sldId id="335" r:id="rId21"/>
    <p:sldId id="336" r:id="rId22"/>
    <p:sldId id="326" r:id="rId23"/>
    <p:sldId id="325" r:id="rId24"/>
    <p:sldId id="313" r:id="rId25"/>
    <p:sldId id="327" r:id="rId26"/>
    <p:sldId id="328" r:id="rId27"/>
    <p:sldId id="329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F1FFE8"/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5441" autoAdjust="0"/>
  </p:normalViewPr>
  <p:slideViewPr>
    <p:cSldViewPr snapToGrid="0">
      <p:cViewPr varScale="1">
        <p:scale>
          <a:sx n="83" d="100"/>
          <a:sy n="83" d="100"/>
        </p:scale>
        <p:origin x="72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F2DFA-24C0-47C9-8781-BA544CCCBC0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4B6B269-FBFE-4F70-BF75-8793C6CA1FD1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Ryan Taylor</a:t>
          </a:r>
          <a:endParaRPr lang="en-US" sz="1600" b="1" dirty="0">
            <a:solidFill>
              <a:srgbClr val="004D86"/>
            </a:solidFill>
          </a:endParaRPr>
        </a:p>
      </dgm:t>
    </dgm:pt>
    <dgm:pt modelId="{39EF19DE-E8AB-4DBF-B299-498EDC24B3D9}" type="parTrans" cxnId="{96A887F3-7190-4FE9-B348-FF8EEB85CE01}">
      <dgm:prSet/>
      <dgm:spPr/>
      <dgm:t>
        <a:bodyPr/>
        <a:lstStyle/>
        <a:p>
          <a:endParaRPr lang="en-US"/>
        </a:p>
      </dgm:t>
    </dgm:pt>
    <dgm:pt modelId="{BE89F3CA-115C-48F3-A34C-760D2109F8C7}" type="sibTrans" cxnId="{96A887F3-7190-4FE9-B348-FF8EEB85CE01}">
      <dgm:prSet/>
      <dgm:spPr/>
      <dgm:t>
        <a:bodyPr/>
        <a:lstStyle/>
        <a:p>
          <a:endParaRPr lang="en-US"/>
        </a:p>
      </dgm:t>
    </dgm:pt>
    <dgm:pt modelId="{3474F863-A8EA-40E8-9B4A-544D2B5191E6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206-397-7872</a:t>
          </a:r>
          <a:endParaRPr lang="en-US" sz="1200" b="1" dirty="0">
            <a:solidFill>
              <a:srgbClr val="004D86"/>
            </a:solidFill>
          </a:endParaRPr>
        </a:p>
      </dgm:t>
    </dgm:pt>
    <dgm:pt modelId="{F02A33F2-8065-4346-BA49-087D2C9EC37D}" type="parTrans" cxnId="{99E892F1-6B1E-442B-84FA-2D75F77DAD24}">
      <dgm:prSet/>
      <dgm:spPr/>
      <dgm:t>
        <a:bodyPr/>
        <a:lstStyle/>
        <a:p>
          <a:endParaRPr lang="en-US"/>
        </a:p>
      </dgm:t>
    </dgm:pt>
    <dgm:pt modelId="{27F450BD-C101-43C0-9C61-D56E8E6D7C3D}" type="sibTrans" cxnId="{99E892F1-6B1E-442B-84FA-2D75F77DAD24}">
      <dgm:prSet/>
      <dgm:spPr/>
      <dgm:t>
        <a:bodyPr/>
        <a:lstStyle/>
        <a:p>
          <a:endParaRPr lang="en-US"/>
        </a:p>
      </dgm:t>
    </dgm:pt>
    <dgm:pt modelId="{97B218AA-DB28-4F47-9019-2C1F49745C12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ryan@goldengiftconsulting.com</a:t>
          </a:r>
          <a:endParaRPr lang="en-US" sz="1600" b="1" dirty="0">
            <a:solidFill>
              <a:srgbClr val="004D86"/>
            </a:solidFill>
          </a:endParaRPr>
        </a:p>
      </dgm:t>
    </dgm:pt>
    <dgm:pt modelId="{5BAFC20A-FE47-4A2C-BB74-BC110B135C69}" type="parTrans" cxnId="{E9BDB1F3-DC63-418C-B5B7-747D35606ABC}">
      <dgm:prSet/>
      <dgm:spPr/>
      <dgm:t>
        <a:bodyPr/>
        <a:lstStyle/>
        <a:p>
          <a:endParaRPr lang="en-US"/>
        </a:p>
      </dgm:t>
    </dgm:pt>
    <dgm:pt modelId="{958B7C0A-0E0B-45DB-8817-BE866E8B6E88}" type="sibTrans" cxnId="{E9BDB1F3-DC63-418C-B5B7-747D35606ABC}">
      <dgm:prSet/>
      <dgm:spPr/>
      <dgm:t>
        <a:bodyPr/>
        <a:lstStyle/>
        <a:p>
          <a:endParaRPr lang="en-US"/>
        </a:p>
      </dgm:t>
    </dgm:pt>
    <dgm:pt modelId="{57A9B6BE-67D5-4631-9540-AC1245F303AB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www.goldengiftconsulting.com</a:t>
          </a:r>
          <a:endParaRPr lang="en-US" sz="1600" b="1" dirty="0">
            <a:solidFill>
              <a:srgbClr val="004D86"/>
            </a:solidFill>
          </a:endParaRPr>
        </a:p>
      </dgm:t>
    </dgm:pt>
    <dgm:pt modelId="{BEF381CA-B376-4FF7-9132-21FCC2D87EFC}" type="parTrans" cxnId="{D5913772-CE72-45C3-AC94-64A8C36DA990}">
      <dgm:prSet/>
      <dgm:spPr/>
      <dgm:t>
        <a:bodyPr/>
        <a:lstStyle/>
        <a:p>
          <a:endParaRPr lang="en-US"/>
        </a:p>
      </dgm:t>
    </dgm:pt>
    <dgm:pt modelId="{3897F357-EEC5-4A37-9BBB-189AB8B0C4DD}" type="sibTrans" cxnId="{D5913772-CE72-45C3-AC94-64A8C36DA990}">
      <dgm:prSet/>
      <dgm:spPr/>
      <dgm:t>
        <a:bodyPr/>
        <a:lstStyle/>
        <a:p>
          <a:endParaRPr lang="en-US"/>
        </a:p>
      </dgm:t>
    </dgm:pt>
    <dgm:pt modelId="{E3213A12-AE4E-43C5-9AB4-45D0C59414C4}" type="pres">
      <dgm:prSet presAssocID="{2DCF2DFA-24C0-47C9-8781-BA544CCCBC04}" presName="root" presStyleCnt="0">
        <dgm:presLayoutVars>
          <dgm:dir/>
          <dgm:resizeHandles val="exact"/>
        </dgm:presLayoutVars>
      </dgm:prSet>
      <dgm:spPr/>
    </dgm:pt>
    <dgm:pt modelId="{697BBE87-0928-413A-BBAE-2121F6123D7A}" type="pres">
      <dgm:prSet presAssocID="{D4B6B269-FBFE-4F70-BF75-8793C6CA1FD1}" presName="compNode" presStyleCnt="0"/>
      <dgm:spPr/>
    </dgm:pt>
    <dgm:pt modelId="{CA1118AC-7973-41CF-BCC3-D94A662000B7}" type="pres">
      <dgm:prSet presAssocID="{D4B6B269-FBFE-4F70-BF75-8793C6CA1F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FA6987-F6F0-4205-83D0-6FE5CFB80097}" type="pres">
      <dgm:prSet presAssocID="{D4B6B269-FBFE-4F70-BF75-8793C6CA1FD1}" presName="spaceRect" presStyleCnt="0"/>
      <dgm:spPr/>
    </dgm:pt>
    <dgm:pt modelId="{EA328F28-2028-4772-BEDD-A960E9727EFE}" type="pres">
      <dgm:prSet presAssocID="{D4B6B269-FBFE-4F70-BF75-8793C6CA1FD1}" presName="textRect" presStyleLbl="revTx" presStyleIdx="0" presStyleCnt="4">
        <dgm:presLayoutVars>
          <dgm:chMax val="1"/>
          <dgm:chPref val="1"/>
        </dgm:presLayoutVars>
      </dgm:prSet>
      <dgm:spPr/>
    </dgm:pt>
    <dgm:pt modelId="{57E95C56-6BD1-4419-8CD1-2E6AC1B9F03F}" type="pres">
      <dgm:prSet presAssocID="{BE89F3CA-115C-48F3-A34C-760D2109F8C7}" presName="sibTrans" presStyleCnt="0"/>
      <dgm:spPr/>
    </dgm:pt>
    <dgm:pt modelId="{D4090C5F-8A00-4C93-8E21-C86434774D08}" type="pres">
      <dgm:prSet presAssocID="{3474F863-A8EA-40E8-9B4A-544D2B5191E6}" presName="compNode" presStyleCnt="0"/>
      <dgm:spPr/>
    </dgm:pt>
    <dgm:pt modelId="{27741ADC-5662-4F34-8ADE-15BE3222378C}" type="pres">
      <dgm:prSet presAssocID="{3474F863-A8EA-40E8-9B4A-544D2B5191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EC560825-7BE3-4DB6-9F5B-5982575A0F5E}" type="pres">
      <dgm:prSet presAssocID="{3474F863-A8EA-40E8-9B4A-544D2B5191E6}" presName="spaceRect" presStyleCnt="0"/>
      <dgm:spPr/>
    </dgm:pt>
    <dgm:pt modelId="{9767249C-6E96-4A74-BA2D-7DD65656538F}" type="pres">
      <dgm:prSet presAssocID="{3474F863-A8EA-40E8-9B4A-544D2B5191E6}" presName="textRect" presStyleLbl="revTx" presStyleIdx="1" presStyleCnt="4">
        <dgm:presLayoutVars>
          <dgm:chMax val="1"/>
          <dgm:chPref val="1"/>
        </dgm:presLayoutVars>
      </dgm:prSet>
      <dgm:spPr/>
    </dgm:pt>
    <dgm:pt modelId="{FCBBB763-F3E8-49AD-82EF-5C2BB0B19272}" type="pres">
      <dgm:prSet presAssocID="{27F450BD-C101-43C0-9C61-D56E8E6D7C3D}" presName="sibTrans" presStyleCnt="0"/>
      <dgm:spPr/>
    </dgm:pt>
    <dgm:pt modelId="{AF21D83E-7F90-4070-AA09-BC9D5470C01E}" type="pres">
      <dgm:prSet presAssocID="{97B218AA-DB28-4F47-9019-2C1F49745C12}" presName="compNode" presStyleCnt="0"/>
      <dgm:spPr/>
    </dgm:pt>
    <dgm:pt modelId="{887A2213-58CD-48EF-BE35-6F2725218366}" type="pres">
      <dgm:prSet presAssocID="{97B218AA-DB28-4F47-9019-2C1F49745C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0027EE2-DB9F-47C1-B58E-633D92966D3D}" type="pres">
      <dgm:prSet presAssocID="{97B218AA-DB28-4F47-9019-2C1F49745C12}" presName="spaceRect" presStyleCnt="0"/>
      <dgm:spPr/>
    </dgm:pt>
    <dgm:pt modelId="{0875C6AC-7D5B-458F-ACF7-191B765D438B}" type="pres">
      <dgm:prSet presAssocID="{97B218AA-DB28-4F47-9019-2C1F49745C12}" presName="textRect" presStyleLbl="revTx" presStyleIdx="2" presStyleCnt="4" custScaleX="192237">
        <dgm:presLayoutVars>
          <dgm:chMax val="1"/>
          <dgm:chPref val="1"/>
        </dgm:presLayoutVars>
      </dgm:prSet>
      <dgm:spPr/>
    </dgm:pt>
    <dgm:pt modelId="{560A0DA5-E2BF-4F60-A227-CC0D251D18B3}" type="pres">
      <dgm:prSet presAssocID="{958B7C0A-0E0B-45DB-8817-BE866E8B6E88}" presName="sibTrans" presStyleCnt="0"/>
      <dgm:spPr/>
    </dgm:pt>
    <dgm:pt modelId="{B1C41280-559E-40A6-9764-F234F9F90114}" type="pres">
      <dgm:prSet presAssocID="{57A9B6BE-67D5-4631-9540-AC1245F303AB}" presName="compNode" presStyleCnt="0"/>
      <dgm:spPr/>
    </dgm:pt>
    <dgm:pt modelId="{6E58A94B-D90F-48FD-A182-5A7905B56223}" type="pres">
      <dgm:prSet presAssocID="{57A9B6BE-67D5-4631-9540-AC1245F303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045ADC2-5C94-4F73-9B8E-A3D2B7BBDAFF}" type="pres">
      <dgm:prSet presAssocID="{57A9B6BE-67D5-4631-9540-AC1245F303AB}" presName="spaceRect" presStyleCnt="0"/>
      <dgm:spPr/>
    </dgm:pt>
    <dgm:pt modelId="{067C961D-0921-4CE7-8011-7BA7126DF6A1}" type="pres">
      <dgm:prSet presAssocID="{57A9B6BE-67D5-4631-9540-AC1245F303AB}" presName="textRect" presStyleLbl="revTx" presStyleIdx="3" presStyleCnt="4" custScaleX="201475">
        <dgm:presLayoutVars>
          <dgm:chMax val="1"/>
          <dgm:chPref val="1"/>
        </dgm:presLayoutVars>
      </dgm:prSet>
      <dgm:spPr/>
    </dgm:pt>
  </dgm:ptLst>
  <dgm:cxnLst>
    <dgm:cxn modelId="{5AE9C02E-CCD3-4F92-9C2C-A1F737E05154}" type="presOf" srcId="{D4B6B269-FBFE-4F70-BF75-8793C6CA1FD1}" destId="{EA328F28-2028-4772-BEDD-A960E9727EFE}" srcOrd="0" destOrd="0" presId="urn:microsoft.com/office/officeart/2018/2/layout/IconLabelList"/>
    <dgm:cxn modelId="{D5913772-CE72-45C3-AC94-64A8C36DA990}" srcId="{2DCF2DFA-24C0-47C9-8781-BA544CCCBC04}" destId="{57A9B6BE-67D5-4631-9540-AC1245F303AB}" srcOrd="3" destOrd="0" parTransId="{BEF381CA-B376-4FF7-9132-21FCC2D87EFC}" sibTransId="{3897F357-EEC5-4A37-9BBB-189AB8B0C4DD}"/>
    <dgm:cxn modelId="{57959B9C-BDA5-4F29-8ADC-27A83E713626}" type="presOf" srcId="{3474F863-A8EA-40E8-9B4A-544D2B5191E6}" destId="{9767249C-6E96-4A74-BA2D-7DD65656538F}" srcOrd="0" destOrd="0" presId="urn:microsoft.com/office/officeart/2018/2/layout/IconLabelList"/>
    <dgm:cxn modelId="{29E8C8C1-4E9D-4AFD-912D-91446B0B7476}" type="presOf" srcId="{2DCF2DFA-24C0-47C9-8781-BA544CCCBC04}" destId="{E3213A12-AE4E-43C5-9AB4-45D0C59414C4}" srcOrd="0" destOrd="0" presId="urn:microsoft.com/office/officeart/2018/2/layout/IconLabelList"/>
    <dgm:cxn modelId="{C2E70CCA-A667-4548-9C03-FE779D96DF47}" type="presOf" srcId="{97B218AA-DB28-4F47-9019-2C1F49745C12}" destId="{0875C6AC-7D5B-458F-ACF7-191B765D438B}" srcOrd="0" destOrd="0" presId="urn:microsoft.com/office/officeart/2018/2/layout/IconLabelList"/>
    <dgm:cxn modelId="{8838D5D5-F5CA-4D59-B224-F0C4EFF62A05}" type="presOf" srcId="{57A9B6BE-67D5-4631-9540-AC1245F303AB}" destId="{067C961D-0921-4CE7-8011-7BA7126DF6A1}" srcOrd="0" destOrd="0" presId="urn:microsoft.com/office/officeart/2018/2/layout/IconLabelList"/>
    <dgm:cxn modelId="{99E892F1-6B1E-442B-84FA-2D75F77DAD24}" srcId="{2DCF2DFA-24C0-47C9-8781-BA544CCCBC04}" destId="{3474F863-A8EA-40E8-9B4A-544D2B5191E6}" srcOrd="1" destOrd="0" parTransId="{F02A33F2-8065-4346-BA49-087D2C9EC37D}" sibTransId="{27F450BD-C101-43C0-9C61-D56E8E6D7C3D}"/>
    <dgm:cxn modelId="{96A887F3-7190-4FE9-B348-FF8EEB85CE01}" srcId="{2DCF2DFA-24C0-47C9-8781-BA544CCCBC04}" destId="{D4B6B269-FBFE-4F70-BF75-8793C6CA1FD1}" srcOrd="0" destOrd="0" parTransId="{39EF19DE-E8AB-4DBF-B299-498EDC24B3D9}" sibTransId="{BE89F3CA-115C-48F3-A34C-760D2109F8C7}"/>
    <dgm:cxn modelId="{E9BDB1F3-DC63-418C-B5B7-747D35606ABC}" srcId="{2DCF2DFA-24C0-47C9-8781-BA544CCCBC04}" destId="{97B218AA-DB28-4F47-9019-2C1F49745C12}" srcOrd="2" destOrd="0" parTransId="{5BAFC20A-FE47-4A2C-BB74-BC110B135C69}" sibTransId="{958B7C0A-0E0B-45DB-8817-BE866E8B6E88}"/>
    <dgm:cxn modelId="{091D6BC8-B00A-4FD5-BE78-676BB32B8C6D}" type="presParOf" srcId="{E3213A12-AE4E-43C5-9AB4-45D0C59414C4}" destId="{697BBE87-0928-413A-BBAE-2121F6123D7A}" srcOrd="0" destOrd="0" presId="urn:microsoft.com/office/officeart/2018/2/layout/IconLabelList"/>
    <dgm:cxn modelId="{5CCD0BA7-6859-4AB3-A9D4-9F9132E15066}" type="presParOf" srcId="{697BBE87-0928-413A-BBAE-2121F6123D7A}" destId="{CA1118AC-7973-41CF-BCC3-D94A662000B7}" srcOrd="0" destOrd="0" presId="urn:microsoft.com/office/officeart/2018/2/layout/IconLabelList"/>
    <dgm:cxn modelId="{B2A2A7B1-A4DB-43C8-A2C1-9DC981BE4210}" type="presParOf" srcId="{697BBE87-0928-413A-BBAE-2121F6123D7A}" destId="{F0FA6987-F6F0-4205-83D0-6FE5CFB80097}" srcOrd="1" destOrd="0" presId="urn:microsoft.com/office/officeart/2018/2/layout/IconLabelList"/>
    <dgm:cxn modelId="{9E25264C-7255-4DEA-A4AB-EE580EF4764B}" type="presParOf" srcId="{697BBE87-0928-413A-BBAE-2121F6123D7A}" destId="{EA328F28-2028-4772-BEDD-A960E9727EFE}" srcOrd="2" destOrd="0" presId="urn:microsoft.com/office/officeart/2018/2/layout/IconLabelList"/>
    <dgm:cxn modelId="{90D2A6F0-C914-4258-BC02-1A79CDD8BBCB}" type="presParOf" srcId="{E3213A12-AE4E-43C5-9AB4-45D0C59414C4}" destId="{57E95C56-6BD1-4419-8CD1-2E6AC1B9F03F}" srcOrd="1" destOrd="0" presId="urn:microsoft.com/office/officeart/2018/2/layout/IconLabelList"/>
    <dgm:cxn modelId="{2C5089E7-A7BD-483C-A664-8026299F6664}" type="presParOf" srcId="{E3213A12-AE4E-43C5-9AB4-45D0C59414C4}" destId="{D4090C5F-8A00-4C93-8E21-C86434774D08}" srcOrd="2" destOrd="0" presId="urn:microsoft.com/office/officeart/2018/2/layout/IconLabelList"/>
    <dgm:cxn modelId="{DEF26BCB-94A5-4E91-863F-7B7A56E759B1}" type="presParOf" srcId="{D4090C5F-8A00-4C93-8E21-C86434774D08}" destId="{27741ADC-5662-4F34-8ADE-15BE3222378C}" srcOrd="0" destOrd="0" presId="urn:microsoft.com/office/officeart/2018/2/layout/IconLabelList"/>
    <dgm:cxn modelId="{38377C46-FDBB-4374-B8F6-7143EFB5A275}" type="presParOf" srcId="{D4090C5F-8A00-4C93-8E21-C86434774D08}" destId="{EC560825-7BE3-4DB6-9F5B-5982575A0F5E}" srcOrd="1" destOrd="0" presId="urn:microsoft.com/office/officeart/2018/2/layout/IconLabelList"/>
    <dgm:cxn modelId="{F7ECCAE0-0A3B-4AD1-A95E-6021AB91CF4D}" type="presParOf" srcId="{D4090C5F-8A00-4C93-8E21-C86434774D08}" destId="{9767249C-6E96-4A74-BA2D-7DD65656538F}" srcOrd="2" destOrd="0" presId="urn:microsoft.com/office/officeart/2018/2/layout/IconLabelList"/>
    <dgm:cxn modelId="{4127956F-AD30-43FA-A1CF-8F32E132ABEC}" type="presParOf" srcId="{E3213A12-AE4E-43C5-9AB4-45D0C59414C4}" destId="{FCBBB763-F3E8-49AD-82EF-5C2BB0B19272}" srcOrd="3" destOrd="0" presId="urn:microsoft.com/office/officeart/2018/2/layout/IconLabelList"/>
    <dgm:cxn modelId="{9F74FBE4-BEE8-4707-BC75-77691337769B}" type="presParOf" srcId="{E3213A12-AE4E-43C5-9AB4-45D0C59414C4}" destId="{AF21D83E-7F90-4070-AA09-BC9D5470C01E}" srcOrd="4" destOrd="0" presId="urn:microsoft.com/office/officeart/2018/2/layout/IconLabelList"/>
    <dgm:cxn modelId="{2992655E-1BDF-4316-A770-5D28E9C16251}" type="presParOf" srcId="{AF21D83E-7F90-4070-AA09-BC9D5470C01E}" destId="{887A2213-58CD-48EF-BE35-6F2725218366}" srcOrd="0" destOrd="0" presId="urn:microsoft.com/office/officeart/2018/2/layout/IconLabelList"/>
    <dgm:cxn modelId="{895CEC7A-2F67-4AA8-8E32-97B1D0A655F3}" type="presParOf" srcId="{AF21D83E-7F90-4070-AA09-BC9D5470C01E}" destId="{00027EE2-DB9F-47C1-B58E-633D92966D3D}" srcOrd="1" destOrd="0" presId="urn:microsoft.com/office/officeart/2018/2/layout/IconLabelList"/>
    <dgm:cxn modelId="{753071D8-D4A0-40A1-84F2-0C01D4FCDCB6}" type="presParOf" srcId="{AF21D83E-7F90-4070-AA09-BC9D5470C01E}" destId="{0875C6AC-7D5B-458F-ACF7-191B765D438B}" srcOrd="2" destOrd="0" presId="urn:microsoft.com/office/officeart/2018/2/layout/IconLabelList"/>
    <dgm:cxn modelId="{26A47241-5707-4406-8A7F-446BDD1202C7}" type="presParOf" srcId="{E3213A12-AE4E-43C5-9AB4-45D0C59414C4}" destId="{560A0DA5-E2BF-4F60-A227-CC0D251D18B3}" srcOrd="5" destOrd="0" presId="urn:microsoft.com/office/officeart/2018/2/layout/IconLabelList"/>
    <dgm:cxn modelId="{E9060F19-AC0E-40F2-9BA8-72C5275B7960}" type="presParOf" srcId="{E3213A12-AE4E-43C5-9AB4-45D0C59414C4}" destId="{B1C41280-559E-40A6-9764-F234F9F90114}" srcOrd="6" destOrd="0" presId="urn:microsoft.com/office/officeart/2018/2/layout/IconLabelList"/>
    <dgm:cxn modelId="{A1650783-5824-46F4-9BE7-22EE598C6AA7}" type="presParOf" srcId="{B1C41280-559E-40A6-9764-F234F9F90114}" destId="{6E58A94B-D90F-48FD-A182-5A7905B56223}" srcOrd="0" destOrd="0" presId="urn:microsoft.com/office/officeart/2018/2/layout/IconLabelList"/>
    <dgm:cxn modelId="{B92C0F3C-5818-48A7-B7BD-05C8AFA5AE68}" type="presParOf" srcId="{B1C41280-559E-40A6-9764-F234F9F90114}" destId="{8045ADC2-5C94-4F73-9B8E-A3D2B7BBDAFF}" srcOrd="1" destOrd="0" presId="urn:microsoft.com/office/officeart/2018/2/layout/IconLabelList"/>
    <dgm:cxn modelId="{9C129143-03CA-4090-B270-7BD5D3FE3806}" type="presParOf" srcId="{B1C41280-559E-40A6-9764-F234F9F90114}" destId="{067C961D-0921-4CE7-8011-7BA7126DF6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118AC-7973-41CF-BCC3-D94A662000B7}">
      <dsp:nvSpPr>
        <dsp:cNvPr id="0" name=""/>
        <dsp:cNvSpPr/>
      </dsp:nvSpPr>
      <dsp:spPr>
        <a:xfrm>
          <a:off x="1051316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8F28-2028-4772-BEDD-A960E9727EFE}">
      <dsp:nvSpPr>
        <dsp:cNvPr id="0" name=""/>
        <dsp:cNvSpPr/>
      </dsp:nvSpPr>
      <dsp:spPr>
        <a:xfrm>
          <a:off x="556316" y="184971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Ryan Taylor</a:t>
          </a:r>
          <a:endParaRPr lang="en-US" sz="1600" b="1" kern="1200" dirty="0">
            <a:solidFill>
              <a:srgbClr val="004D86"/>
            </a:solidFill>
          </a:endParaRPr>
        </a:p>
      </dsp:txBody>
      <dsp:txXfrm>
        <a:off x="556316" y="1849710"/>
        <a:ext cx="1800000" cy="742500"/>
      </dsp:txXfrm>
    </dsp:sp>
    <dsp:sp modelId="{27741ADC-5662-4F34-8ADE-15BE3222378C}">
      <dsp:nvSpPr>
        <dsp:cNvPr id="0" name=""/>
        <dsp:cNvSpPr/>
      </dsp:nvSpPr>
      <dsp:spPr>
        <a:xfrm>
          <a:off x="3166317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7249C-6E96-4A74-BA2D-7DD65656538F}">
      <dsp:nvSpPr>
        <dsp:cNvPr id="0" name=""/>
        <dsp:cNvSpPr/>
      </dsp:nvSpPr>
      <dsp:spPr>
        <a:xfrm>
          <a:off x="2671317" y="184971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206-397-7872</a:t>
          </a:r>
          <a:endParaRPr lang="en-US" sz="1200" b="1" kern="1200" dirty="0">
            <a:solidFill>
              <a:srgbClr val="004D86"/>
            </a:solidFill>
          </a:endParaRPr>
        </a:p>
      </dsp:txBody>
      <dsp:txXfrm>
        <a:off x="2671317" y="1849710"/>
        <a:ext cx="1800000" cy="742500"/>
      </dsp:txXfrm>
    </dsp:sp>
    <dsp:sp modelId="{887A2213-58CD-48EF-BE35-6F2725218366}">
      <dsp:nvSpPr>
        <dsp:cNvPr id="0" name=""/>
        <dsp:cNvSpPr/>
      </dsp:nvSpPr>
      <dsp:spPr>
        <a:xfrm>
          <a:off x="6111449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C6AC-7D5B-458F-ACF7-191B765D438B}">
      <dsp:nvSpPr>
        <dsp:cNvPr id="0" name=""/>
        <dsp:cNvSpPr/>
      </dsp:nvSpPr>
      <dsp:spPr>
        <a:xfrm>
          <a:off x="4786317" y="1849710"/>
          <a:ext cx="3460266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ryan@goldengiftconsulting.com</a:t>
          </a:r>
          <a:endParaRPr lang="en-US" sz="1600" b="1" kern="1200" dirty="0">
            <a:solidFill>
              <a:srgbClr val="004D86"/>
            </a:solidFill>
          </a:endParaRPr>
        </a:p>
      </dsp:txBody>
      <dsp:txXfrm>
        <a:off x="4786317" y="1849710"/>
        <a:ext cx="3460266" cy="742500"/>
      </dsp:txXfrm>
    </dsp:sp>
    <dsp:sp modelId="{6E58A94B-D90F-48FD-A182-5A7905B56223}">
      <dsp:nvSpPr>
        <dsp:cNvPr id="0" name=""/>
        <dsp:cNvSpPr/>
      </dsp:nvSpPr>
      <dsp:spPr>
        <a:xfrm>
          <a:off x="9969858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961D-0921-4CE7-8011-7BA7126DF6A1}">
      <dsp:nvSpPr>
        <dsp:cNvPr id="0" name=""/>
        <dsp:cNvSpPr/>
      </dsp:nvSpPr>
      <dsp:spPr>
        <a:xfrm>
          <a:off x="8561583" y="1849710"/>
          <a:ext cx="36265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www.goldengiftconsulting.com</a:t>
          </a:r>
          <a:endParaRPr lang="en-US" sz="1600" b="1" kern="1200" dirty="0">
            <a:solidFill>
              <a:srgbClr val="004D86"/>
            </a:solidFill>
          </a:endParaRPr>
        </a:p>
      </dsp:txBody>
      <dsp:txXfrm>
        <a:off x="8561583" y="1849710"/>
        <a:ext cx="3626550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21042-20FC-08A5-9746-F835A6ED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96382-CF0F-4A03-FE27-6ADB9EF14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BBF74-398E-4985-F796-E6C69A426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2DBC6-5A4E-6F6F-4BAC-A6715DA01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0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10ECD-F913-95EC-A6F6-8C3D2C1F2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73522-D8DF-AB4C-D125-7FEF2984B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09FD7-779B-E89D-1B31-F0E6091D6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CC41-7AA6-7148-8C5A-E91BD68C1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D93D-86EB-E994-AE91-54C66474F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459D1-9781-E0FB-1DA3-8030F02DF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4EFED-0B6F-BA2A-EAE8-A51E8FB20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610DD-6AC2-D990-6BC9-1C55782E4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07D3-8935-3699-CAF8-05B75AE4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220C56-71AF-7B19-3DD0-77D779B06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57E17-7A1E-372C-AB51-D457CD98B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D091-5893-CF5A-9A9C-B5B7D5DDC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F4795-D1A1-E649-235D-26D24F3F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FD194-088C-B064-1864-3E74E182C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3A314-DEAC-24E5-75B7-DF425978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1363-29D2-C762-C69D-80BC6197D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03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F501-2396-F050-BB68-5F1067DB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29937-080C-E0DA-9E97-E24D0EE52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0532D-2639-68FC-091F-4EABA065C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5C0F2-956E-B22C-216C-9421B2B4E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1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909E5-4EEF-C268-AA34-A334BFF2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93B77-E9BB-32B5-2EC3-EC7C5CA33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3A7DA-38C6-4A3B-8B54-2DE257300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EE92-2A89-6F5A-26ED-3875BFF2B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8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A53D-C6A7-582B-CAE9-6A8F1846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0A716-0A1C-1694-5F9F-C4D10854F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5CECF-72FC-5BF6-381B-FD796804B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8EFEF-BF42-318D-80B3-D4FE807AF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332C-3387-F08F-B8E3-DFE223959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D3EC6-1827-074C-2528-ECEF14D5D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E631C-AAAE-829A-D969-B417C35D9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A621-8560-77C5-B082-BF091DF68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83742-7AA6-DCC9-8FFD-1E8134EF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3A404-1D4D-A4C3-88F8-531578F93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0B8CD-D3A7-AC9B-D7BC-9A19B0BE2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D34CE-E348-6B37-9A43-A0149FACE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3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7789-9688-5CF4-2557-1862A230E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3AA15-B309-C827-5464-8DBA0EFF7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1FEA1-34B2-E722-D21D-6AFB526B2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40EFF-7A57-2901-860D-B3882A5A5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4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3501-5042-0FE6-6868-5B84F98D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EC1EE-AC2F-DF23-6A30-9DE766CC8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54FC1-848D-6F0B-EB5C-D94403538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8FA77-9EDD-A89D-2549-E429CA608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6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1" r:id="rId13"/>
    <p:sldLayoutId id="2147483704" r:id="rId14"/>
    <p:sldLayoutId id="2147483707" r:id="rId15"/>
    <p:sldLayoutId id="2147483709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fm.wa.gov/it-systems/accounting-systems/statewide-vendorpayee-services/vendor-payee-regist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109728" rIns="109728" bIns="9144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Websites That Work: What Buyers Want from Your Site </a:t>
            </a:r>
            <a:endParaRPr lang="en-US" sz="2800" b="0" dirty="0"/>
          </a:p>
        </p:txBody>
      </p:sp>
      <p:pic>
        <p:nvPicPr>
          <p:cNvPr id="12" name="Content Placeholder 11" descr="Several images of people working together&#10;&#10;AI-generated content may be incorrect.">
            <a:extLst>
              <a:ext uri="{FF2B5EF4-FFF2-40B4-BE49-F238E27FC236}">
                <a16:creationId xmlns:a16="http://schemas.microsoft.com/office/drawing/2014/main" id="{0CF2E8D0-6911-B5A9-7427-D52E8FCE2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647" y="3929063"/>
            <a:ext cx="3220406" cy="22844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25599-7B59-1F8B-E71A-F231026A886B}"/>
              </a:ext>
            </a:extLst>
          </p:cNvPr>
          <p:cNvSpPr txBox="1"/>
          <p:nvPr/>
        </p:nvSpPr>
        <p:spPr>
          <a:xfrm>
            <a:off x="6859934" y="18970"/>
            <a:ext cx="5343600" cy="682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DEC3B-0023-58D5-55B3-F28DB63C8A67}"/>
              </a:ext>
            </a:extLst>
          </p:cNvPr>
          <p:cNvSpPr txBox="1"/>
          <p:nvPr/>
        </p:nvSpPr>
        <p:spPr>
          <a:xfrm>
            <a:off x="1082351" y="3450369"/>
            <a:ext cx="5715000" cy="343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BE4CD878-BD91-1D09-FF77-2C6699E57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732" y="5260120"/>
            <a:ext cx="1856217" cy="1370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AB2A6-99C2-51A2-AA1E-F5FC73C59288}"/>
              </a:ext>
            </a:extLst>
          </p:cNvPr>
          <p:cNvSpPr txBox="1"/>
          <p:nvPr/>
        </p:nvSpPr>
        <p:spPr>
          <a:xfrm>
            <a:off x="7384406" y="4851965"/>
            <a:ext cx="461476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solidFill>
                  <a:srgbClr val="004D86"/>
                </a:solidFill>
              </a:rPr>
              <a:t>Presented by</a:t>
            </a:r>
          </a:p>
          <a:p>
            <a:r>
              <a:rPr lang="en-US" b="1" dirty="0">
                <a:solidFill>
                  <a:srgbClr val="004D86"/>
                </a:solidFill>
              </a:rPr>
              <a:t>Ryan Taylor, President</a:t>
            </a:r>
            <a:br>
              <a:rPr lang="en-US" b="1" dirty="0">
                <a:solidFill>
                  <a:srgbClr val="004D86"/>
                </a:solidFill>
              </a:rPr>
            </a:br>
            <a:r>
              <a:rPr lang="en-US" b="1" dirty="0">
                <a:solidFill>
                  <a:srgbClr val="004D86"/>
                </a:solidFill>
              </a:rPr>
              <a:t>Golden Gift Consulting</a:t>
            </a:r>
          </a:p>
          <a:p>
            <a:endParaRPr lang="en-US" b="1" dirty="0">
              <a:solidFill>
                <a:srgbClr val="004D86"/>
              </a:solidFill>
            </a:endParaRPr>
          </a:p>
          <a:p>
            <a:r>
              <a:rPr lang="en-US" b="1" dirty="0">
                <a:solidFill>
                  <a:srgbClr val="004D86"/>
                </a:solidFill>
              </a:rPr>
              <a:t>September 3, 2025</a:t>
            </a:r>
          </a:p>
        </p:txBody>
      </p:sp>
      <p:pic>
        <p:nvPicPr>
          <p:cNvPr id="3" name="Picture 2" descr="A logo with a letter s&#10;&#10;AI-generated content may be incorrect.">
            <a:extLst>
              <a:ext uri="{FF2B5EF4-FFF2-40B4-BE49-F238E27FC236}">
                <a16:creationId xmlns:a16="http://schemas.microsoft.com/office/drawing/2014/main" id="{F0DF8002-2619-008C-1D65-C606D18CE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476" y="5690656"/>
            <a:ext cx="2638635" cy="974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6555CD-EF5C-9BCA-544D-9B41ADAAECB6}"/>
              </a:ext>
            </a:extLst>
          </p:cNvPr>
          <p:cNvSpPr txBox="1"/>
          <p:nvPr/>
        </p:nvSpPr>
        <p:spPr>
          <a:xfrm>
            <a:off x="1357231" y="324472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100" dirty="0">
                <a:solidFill>
                  <a:srgbClr val="004D86"/>
                </a:solidFill>
              </a:rPr>
              <a:t>Learn &amp; Grow Workshop Series</a:t>
            </a:r>
          </a:p>
        </p:txBody>
      </p:sp>
      <p:pic>
        <p:nvPicPr>
          <p:cNvPr id="16" name="Picture 15" descr="Several images of people working together&#10;&#10;AI-generated content may be incorrect.">
            <a:extLst>
              <a:ext uri="{FF2B5EF4-FFF2-40B4-BE49-F238E27FC236}">
                <a16:creationId xmlns:a16="http://schemas.microsoft.com/office/drawing/2014/main" id="{49A0A2D2-B724-A728-D495-55EF28E8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353" y="512660"/>
            <a:ext cx="4614762" cy="32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18112-C57C-9E96-93CC-29A60B0C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" r="1544" b="2"/>
          <a:stretch>
            <a:fillRect/>
          </a:stretch>
        </p:blipFill>
        <p:spPr>
          <a:xfrm>
            <a:off x="642916" y="643467"/>
            <a:ext cx="11549083" cy="55710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DF11D-703B-15E8-5126-48796D2D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8" r="6551"/>
          <a:stretch>
            <a:fillRect/>
          </a:stretch>
        </p:blipFill>
        <p:spPr>
          <a:xfrm>
            <a:off x="642917" y="643467"/>
            <a:ext cx="10906168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5268-6C23-F74B-25E9-5BEB92DF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DFEC-C865-FE0A-D37F-DD653F93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62423"/>
            <a:ext cx="8714415" cy="1216152"/>
          </a:xfrm>
        </p:spPr>
        <p:txBody>
          <a:bodyPr/>
          <a:lstStyle/>
          <a:p>
            <a:r>
              <a:rPr lang="en-US" dirty="0"/>
              <a:t>Website Layout: Services or Goods/Products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39DE0-9465-3504-C2EC-41A85F5D24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35371" y="2443164"/>
            <a:ext cx="10229908" cy="3866194"/>
          </a:xfrm>
        </p:spPr>
        <p:txBody>
          <a:bodyPr>
            <a:normAutofit fontScale="92500"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Clearly describe service offerings or goods/products including those related to the contract.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Be specific, as if you’re talking to a person outside of your field. Don’t be general, expecting potential buyers to put things together or fill in the gaps.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Highlight any niche, unique offerings, differentiators, or industry credentials that will make you stand out from the crowd.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Some businesses on the vendors list may be large corporations. Clearly state your small-firm advantages (responsiveness, faster turnaround time, niche expertise, owner-led oversight, etc.).</a:t>
            </a:r>
          </a:p>
        </p:txBody>
      </p:sp>
    </p:spTree>
    <p:extLst>
      <p:ext uri="{BB962C8B-B14F-4D97-AF65-F5344CB8AC3E}">
        <p14:creationId xmlns:p14="http://schemas.microsoft.com/office/powerpoint/2010/main" val="331122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Presence: Past Projects or Experience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26365" y="2348392"/>
            <a:ext cx="10006517" cy="4332035"/>
          </a:xfrm>
        </p:spPr>
        <p:txBody>
          <a:bodyPr>
            <a:noAutofit/>
          </a:bodyPr>
          <a:lstStyle/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Your past performance is proof that you can deliver required services or goods/products.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List past projects related to the contract’s scope of work.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Include name of project, location, type of work, industry-recognized tools or systems utilized, and outcomes. 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Include details such as project duration, size and location, challenges overcome, and other measurable results.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Provide testimonials, if possible. 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Link to case studies for more in-depth proof of past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1C0D1-B66D-C6B6-7909-17B4AA50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1D54EE-861F-A345-DE13-7984B4157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256545-7E37-5F76-470D-3ABA9634E28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rcRect t="8116" r="-2" b="5669"/>
          <a:stretch>
            <a:fillRect/>
          </a:stretch>
        </p:blipFill>
        <p:spPr>
          <a:xfrm>
            <a:off x="642917" y="643467"/>
            <a:ext cx="10906168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1BDB45-E6F9-176A-B3E0-E3E99595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28F13-4D05-68EE-2695-7CD0DA08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69B695-8482-0308-1173-F59039BB1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B51CA8-B0D5-238D-E716-07263E014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35CA6-39C9-80F9-C499-B4DF9185533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272F264-54BA-1209-1990-9E88FEE3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4" y="0"/>
            <a:ext cx="10845185" cy="61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BF35E-DF7D-61AB-6BF8-34480AF8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0715-ED32-9702-F2D1-DC25685E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Presence: List Key Staff and Relevant Qualifications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A6C51-CE22-5C24-B329-FAF41BBE45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07432" y="2590800"/>
            <a:ext cx="10013710" cy="3718557"/>
          </a:xfrm>
        </p:spPr>
        <p:txBody>
          <a:bodyPr>
            <a:normAutofit/>
          </a:bodyPr>
          <a:lstStyle/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Include key staff bios and, if possible, professional photos.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Highlight relevant skills, credentials, experience, and education. 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Ensure bios are clear, concise, and compelling. 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Consider including links to LinkedIn and/or relevant staff publications.</a:t>
            </a:r>
          </a:p>
        </p:txBody>
      </p:sp>
    </p:spTree>
    <p:extLst>
      <p:ext uri="{BB962C8B-B14F-4D97-AF65-F5344CB8AC3E}">
        <p14:creationId xmlns:p14="http://schemas.microsoft.com/office/powerpoint/2010/main" val="235423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86507-FA5C-0E17-ECAD-9F9742DC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927"/>
          <a:stretch>
            <a:fillRect/>
          </a:stretch>
        </p:blipFill>
        <p:spPr>
          <a:xfrm>
            <a:off x="642917" y="643467"/>
            <a:ext cx="10906168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6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9DC79-D318-5DDC-8C70-1A9E6184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83" r="-2" b="6530"/>
          <a:stretch>
            <a:fillRect/>
          </a:stretch>
        </p:blipFill>
        <p:spPr>
          <a:xfrm>
            <a:off x="642917" y="643467"/>
            <a:ext cx="10906168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7658-2493-93C7-6938-DDE20475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AD83-AA37-A12C-5AE5-7ADA0718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Presence: About 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9193E-A13A-52F3-5E58-AA3C3DB596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72746" y="2525485"/>
            <a:ext cx="10013710" cy="4052888"/>
          </a:xfrm>
        </p:spPr>
        <p:txBody>
          <a:bodyPr>
            <a:noAutofit/>
          </a:bodyPr>
          <a:lstStyle/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An About Us page with your company overview and story can help personalize your site and show agencies the story of your growth.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The About Us page can also mention your mission and values. 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 professional photo of your team or firm owners can help agency buyers connect with your company.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You can list NAICS codes, certifications, differentiators, and core capabilities here.</a:t>
            </a:r>
          </a:p>
        </p:txBody>
      </p:sp>
    </p:spTree>
    <p:extLst>
      <p:ext uri="{BB962C8B-B14F-4D97-AF65-F5344CB8AC3E}">
        <p14:creationId xmlns:p14="http://schemas.microsoft.com/office/powerpoint/2010/main" val="193668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421" y="500063"/>
            <a:ext cx="2714085" cy="8315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D86"/>
                </a:solidFill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5850" y="500063"/>
            <a:ext cx="6772275" cy="59150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/>
              <a:t>Welcome and Introductions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/>
              <a:t>Workshop—State Contracting Basics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OFM Vendor Payee Registration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Sales Reporting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Small Business Registration &amp; Certifications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Scope &amp; Quote Process</a:t>
            </a:r>
            <a:endParaRPr lang="en-US" sz="180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/>
              <a:t>Workshop—Websites That Work: What Buyers Want from Your Site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Website Layout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Website Presence</a:t>
            </a:r>
          </a:p>
          <a:p>
            <a:pPr marL="746125" lvl="2" indent="-222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Contact Page and Information</a:t>
            </a:r>
          </a:p>
          <a:p>
            <a:pPr marL="457200" lvl="2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800" i="0" dirty="0"/>
              <a:t>Q &amp; A and Discussion (Workshop Topic)</a:t>
            </a:r>
          </a:p>
          <a:p>
            <a:pPr marL="457200" lvl="2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800" i="0" dirty="0"/>
              <a:t>Q &amp; A about Statewide Contracts</a:t>
            </a:r>
          </a:p>
          <a:p>
            <a:pPr marL="457200" lvl="2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800" i="0" dirty="0"/>
              <a:t>Closing Remarks</a:t>
            </a:r>
          </a:p>
          <a:p>
            <a:pPr marL="457200" lvl="2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endParaRPr lang="en-US" sz="1200" dirty="0"/>
          </a:p>
          <a:p>
            <a:pPr marL="457200" lvl="2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5BD8-7237-3020-2E7A-6CA237CB4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186E-A5AB-BCDA-8906-F7BD290F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Page and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AF84CA-534A-0A9A-C86C-0227164393B1}"/>
              </a:ext>
            </a:extLst>
          </p:cNvPr>
          <p:cNvSpPr txBox="1">
            <a:spLocks/>
          </p:cNvSpPr>
          <p:nvPr/>
        </p:nvSpPr>
        <p:spPr>
          <a:xfrm>
            <a:off x="1535371" y="2457720"/>
            <a:ext cx="9972173" cy="444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Make sure your contact page is easy to find in the menu and that your contact info is also located on your home page.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a contact form or email address.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Including a phone number helps interested agencies contact you quickly.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Add a clear but discreet “Contact” link on every buyer-facing page. Provide contact info without feeling salesy. Make your value the focus.</a:t>
            </a:r>
          </a:p>
        </p:txBody>
      </p:sp>
    </p:spTree>
    <p:extLst>
      <p:ext uri="{BB962C8B-B14F-4D97-AF65-F5344CB8AC3E}">
        <p14:creationId xmlns:p14="http://schemas.microsoft.com/office/powerpoint/2010/main" val="239853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9" y="169816"/>
            <a:ext cx="10900146" cy="1168739"/>
          </a:xfrm>
        </p:spPr>
        <p:txBody>
          <a:bodyPr/>
          <a:lstStyle/>
          <a:p>
            <a:r>
              <a:rPr lang="en-US" dirty="0"/>
              <a:t>Reminder Before Q&amp;A: Next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83077-B0C2-9DCB-CBB8-0E0A1A6BE4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1477" y="1590118"/>
            <a:ext cx="6647604" cy="4160520"/>
          </a:xfrm>
        </p:spPr>
        <p:txBody>
          <a:bodyPr/>
          <a:lstStyle/>
          <a:p>
            <a:r>
              <a:rPr lang="en-US" sz="2400" b="1" dirty="0">
                <a:solidFill>
                  <a:srgbClr val="004D86"/>
                </a:solidFill>
              </a:rPr>
              <a:t>Stronger Bids: Agency Inquiries, Requests for Scope and Quote,</a:t>
            </a:r>
          </a:p>
          <a:p>
            <a:r>
              <a:rPr lang="en-US" sz="2000" dirty="0"/>
              <a:t>Learn how to prepare strong responses to inquiries and requests for quotes, including pricing, past performance, team qualifications, and technical approach.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FCAEC-7543-C877-D8AE-78E983427A6A}"/>
              </a:ext>
            </a:extLst>
          </p:cNvPr>
          <p:cNvSpPr txBox="1"/>
          <p:nvPr/>
        </p:nvSpPr>
        <p:spPr>
          <a:xfrm>
            <a:off x="642919" y="1754155"/>
            <a:ext cx="343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D86"/>
                </a:solidFill>
              </a:rPr>
              <a:t>Wednesday</a:t>
            </a:r>
          </a:p>
          <a:p>
            <a:r>
              <a:rPr lang="en-US" sz="2400" b="1" dirty="0">
                <a:solidFill>
                  <a:srgbClr val="004D86"/>
                </a:solidFill>
              </a:rPr>
              <a:t>September 17</a:t>
            </a:r>
          </a:p>
          <a:p>
            <a:r>
              <a:rPr lang="en-US" sz="2400" b="1" dirty="0">
                <a:solidFill>
                  <a:srgbClr val="004D86"/>
                </a:solidFill>
              </a:rPr>
              <a:t>6:00 – 7:30 pm</a:t>
            </a:r>
          </a:p>
        </p:txBody>
      </p:sp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ABA9A-A182-20E0-88B3-5AB7BCE58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B48E-8DFD-8323-6CB2-1683852F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A: Websites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45DB32-C8FB-B070-A2E6-84D60E5BA5B2}"/>
              </a:ext>
            </a:extLst>
          </p:cNvPr>
          <p:cNvSpPr txBox="1">
            <a:spLocks/>
          </p:cNvSpPr>
          <p:nvPr/>
        </p:nvSpPr>
        <p:spPr>
          <a:xfrm>
            <a:off x="1358061" y="2556588"/>
            <a:ext cx="9972173" cy="4301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What are your questions about how we can reach agency buyers through company websites?</a:t>
            </a:r>
          </a:p>
        </p:txBody>
      </p:sp>
    </p:spTree>
    <p:extLst>
      <p:ext uri="{BB962C8B-B14F-4D97-AF65-F5344CB8AC3E}">
        <p14:creationId xmlns:p14="http://schemas.microsoft.com/office/powerpoint/2010/main" val="342763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E3872-3885-F2E7-2898-1F40B787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09E3-0002-3998-69EB-A0B5D41E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A: Statewide Contracting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2DEE6C-CA7A-E050-A202-7E15F6EFEDDB}"/>
              </a:ext>
            </a:extLst>
          </p:cNvPr>
          <p:cNvSpPr txBox="1">
            <a:spLocks/>
          </p:cNvSpPr>
          <p:nvPr/>
        </p:nvSpPr>
        <p:spPr>
          <a:xfrm>
            <a:off x="1358061" y="2556588"/>
            <a:ext cx="9972173" cy="4301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What are your questions about managing or marketing your statewide contract in general, WEBS, reporting, or other topics?</a:t>
            </a:r>
          </a:p>
        </p:txBody>
      </p:sp>
    </p:spTree>
    <p:extLst>
      <p:ext uri="{BB962C8B-B14F-4D97-AF65-F5344CB8AC3E}">
        <p14:creationId xmlns:p14="http://schemas.microsoft.com/office/powerpoint/2010/main" val="131983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6267-A9DF-528F-31F3-5BBE636C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5FE1-141F-3DA3-2510-015E34C6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2F2FD-4B9C-92D3-D0C7-354F65BFCCDD}"/>
              </a:ext>
            </a:extLst>
          </p:cNvPr>
          <p:cNvSpPr txBox="1">
            <a:spLocks/>
          </p:cNvSpPr>
          <p:nvPr/>
        </p:nvSpPr>
        <p:spPr>
          <a:xfrm>
            <a:off x="1535372" y="2556588"/>
            <a:ext cx="9907692" cy="4301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Thank you to DES for sponsoring the Learn &amp; Grow: Statewide Contract Holder Workshop Series!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If you need support, reach out for resources.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workshop presentation and handouts will be emailed to you.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Next workshop is Stronger Bids: Agency Inquiries, Requests for Scope and Quote on Wednesday, September 17, at 6:00 pm.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57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34" y="246941"/>
            <a:ext cx="3757857" cy="3776161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4D86"/>
                </a:solidFill>
              </a:rPr>
              <a:t>THANK YOU!</a:t>
            </a:r>
            <a:br>
              <a:rPr lang="en-US" sz="2800" dirty="0">
                <a:solidFill>
                  <a:srgbClr val="004D86"/>
                </a:solidFill>
              </a:rPr>
            </a:br>
            <a:r>
              <a:rPr lang="en-US" sz="2800" dirty="0">
                <a:solidFill>
                  <a:srgbClr val="004D86"/>
                </a:solidFill>
              </a:rPr>
              <a:t>See you in two weeks.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BA3F45F-F607-8791-44B9-5F53B334DC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5365075"/>
              </p:ext>
            </p:extLst>
          </p:nvPr>
        </p:nvGraphicFramePr>
        <p:xfrm>
          <a:off x="0" y="4022725"/>
          <a:ext cx="12744450" cy="335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everal images of people working together&#10;&#10;AI-generated content may be incorrect.">
            <a:extLst>
              <a:ext uri="{FF2B5EF4-FFF2-40B4-BE49-F238E27FC236}">
                <a16:creationId xmlns:a16="http://schemas.microsoft.com/office/drawing/2014/main" id="{69A5C0B3-369A-79F3-9E36-8833D63C6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351" y="246941"/>
            <a:ext cx="5526121" cy="39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C4A9A-0F59-2115-67B0-4152E6C2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F4D233-ADDC-DB16-D140-1B70ECA5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104" y="4535791"/>
            <a:ext cx="9180747" cy="1947958"/>
          </a:xfrm>
        </p:spPr>
        <p:txBody>
          <a:bodyPr vert="horz" lIns="109728" tIns="109728" rIns="109728" bIns="91440" rtlCol="0" anchor="t">
            <a:normAutofit fontScale="70000" lnSpcReduction="20000"/>
          </a:bodyPr>
          <a:lstStyle/>
          <a:p>
            <a:pPr algn="l">
              <a:lnSpc>
                <a:spcPct val="140000"/>
              </a:lnSpc>
              <a:spcBef>
                <a:spcPts val="930"/>
              </a:spcBef>
            </a:pPr>
            <a:r>
              <a:rPr lang="en-US" sz="3200" b="1" dirty="0">
                <a:solidFill>
                  <a:srgbClr val="004D86"/>
                </a:solidFill>
              </a:rPr>
              <a:t>State Contracting Basics: </a:t>
            </a:r>
          </a:p>
          <a:p>
            <a:pPr algn="l">
              <a:lnSpc>
                <a:spcPct val="140000"/>
              </a:lnSpc>
              <a:spcBef>
                <a:spcPts val="930"/>
              </a:spcBef>
            </a:pPr>
            <a:r>
              <a:rPr lang="en-US" sz="3200" b="1" dirty="0">
                <a:solidFill>
                  <a:srgbClr val="004D86"/>
                </a:solidFill>
              </a:rPr>
              <a:t>OFM Vendor Payee Registration, Sales Reporting, Small Business Registration &amp; Certifications, Scope &amp; Quote Process</a:t>
            </a:r>
          </a:p>
          <a:p>
            <a:pPr algn="l">
              <a:lnSpc>
                <a:spcPct val="140000"/>
              </a:lnSpc>
              <a:spcBef>
                <a:spcPts val="930"/>
              </a:spcBef>
            </a:pPr>
            <a:endParaRPr lang="en-US" sz="3200" b="1" dirty="0">
              <a:solidFill>
                <a:srgbClr val="004D86"/>
              </a:solidFill>
            </a:endParaRPr>
          </a:p>
          <a:p>
            <a:pPr algn="l">
              <a:lnSpc>
                <a:spcPct val="140000"/>
              </a:lnSpc>
              <a:spcBef>
                <a:spcPts val="930"/>
              </a:spcBef>
            </a:pPr>
            <a:endParaRPr lang="en-US" sz="3200" b="1" dirty="0">
              <a:solidFill>
                <a:srgbClr val="004D86"/>
              </a:solidFill>
            </a:endParaRPr>
          </a:p>
        </p:txBody>
      </p:sp>
      <p:pic>
        <p:nvPicPr>
          <p:cNvPr id="19" name="Picture 18" descr="A white building with a dome&#10;&#10;AI-generated content may be incorrect.">
            <a:extLst>
              <a:ext uri="{FF2B5EF4-FFF2-40B4-BE49-F238E27FC236}">
                <a16:creationId xmlns:a16="http://schemas.microsoft.com/office/drawing/2014/main" id="{A4BC69B0-A756-B748-A43A-AEB6B2BB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04" y="776032"/>
            <a:ext cx="8866641" cy="27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D86"/>
                </a:solidFill>
              </a:rPr>
              <a:t>OFM Vendor Payee Registration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 for OFM at: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  <a:hlinkClick r:id="rId3"/>
              </a:rPr>
              <a:t>Vendor payee registration | Office of Financial Management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business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bank account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Watch email for notification of acceptance, rejection or clarification.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13962-51D6-EED9-A95B-63C9A69778EC}"/>
              </a:ext>
            </a:extLst>
          </p:cNvPr>
          <p:cNvSpPr/>
          <p:nvPr/>
        </p:nvSpPr>
        <p:spPr>
          <a:xfrm>
            <a:off x="0" y="0"/>
            <a:ext cx="463229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6F9E1-221C-508B-6352-C0A8186C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03" y="732692"/>
            <a:ext cx="3967219" cy="536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E43E8-4218-7C73-DF3E-DEA4EAE7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552-BD26-EF9D-8352-B12181C4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Business Registrations &amp;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ECEE-38E1-7F6D-02F1-A29CDF9505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42563" y="2590800"/>
            <a:ext cx="10013710" cy="37185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small business registrations (small business, veteran, MBE/WBE, etc.) are listed next to firms on the DES contract vendor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obtain OMWBE certification after your contract award, notify the contracting officer so your file can be updated.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8818-6195-0E86-720D-995CCF569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8FD4-62EE-B341-A75E-B282E409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Quote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528F-1846-741E-41BE-ED70F521EEC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42563" y="2590800"/>
            <a:ext cx="5029200" cy="4110038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Agencies will research firms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3400" dirty="0"/>
              <a:t>They conduct preliminary research to narrow firms.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3400" dirty="0"/>
              <a:t>You should consider what the agency is looking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Outreach process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3400" dirty="0"/>
              <a:t>Agencies reach out to vendor(s) of interest from which to request quotes.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F3920-02FE-45B0-A2A6-AF24ECF954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39097" y="2590800"/>
            <a:ext cx="5029200" cy="3718557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Agencies may request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1600" dirty="0"/>
              <a:t>Technical approach</a:t>
            </a:r>
            <a:endParaRPr lang="en-US" sz="1600" dirty="0">
              <a:highlight>
                <a:srgbClr val="FFFF00"/>
              </a:highlight>
            </a:endParaRP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1600" dirty="0"/>
              <a:t>Firm/staff qualifications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1600" dirty="0"/>
              <a:t>Price quote (cost for firm’s services, materials, and other direct costs related to the scope of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63D49-E51F-9DC2-983E-786A9350D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47C22D-0E0F-8078-C99D-F2BDD940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8958" y="4607731"/>
            <a:ext cx="9180747" cy="165434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l">
              <a:lnSpc>
                <a:spcPct val="140000"/>
              </a:lnSpc>
              <a:spcBef>
                <a:spcPts val="930"/>
              </a:spcBef>
            </a:pPr>
            <a:r>
              <a:rPr lang="en-US" sz="3200" b="1" dirty="0">
                <a:solidFill>
                  <a:srgbClr val="004D86"/>
                </a:solidFill>
              </a:rPr>
              <a:t>Websites That Work: </a:t>
            </a:r>
            <a:br>
              <a:rPr lang="en-US" sz="3200" b="1" dirty="0">
                <a:solidFill>
                  <a:srgbClr val="004D86"/>
                </a:solidFill>
              </a:rPr>
            </a:br>
            <a:r>
              <a:rPr lang="en-US" sz="3200" b="1" dirty="0">
                <a:solidFill>
                  <a:srgbClr val="004D86"/>
                </a:solidFill>
              </a:rPr>
              <a:t>What Buyers Want from Your Site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04450-405A-4CCF-E5E2-F89A87322BC7}"/>
              </a:ext>
            </a:extLst>
          </p:cNvPr>
          <p:cNvSpPr txBox="1"/>
          <p:nvPr/>
        </p:nvSpPr>
        <p:spPr>
          <a:xfrm>
            <a:off x="0" y="0"/>
            <a:ext cx="12191999" cy="3916905"/>
          </a:xfrm>
          <a:prstGeom prst="rect">
            <a:avLst/>
          </a:prstGeom>
          <a:solidFill>
            <a:srgbClr val="F1FF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8E42C32C-34D4-1760-F624-0A0B5E12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98" y="462565"/>
            <a:ext cx="9422907" cy="29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4A5D-6BB1-9842-6261-DACBAC5E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8F91-29B6-DC36-7CCF-D86A5382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Layout: Homepage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CD7A-F025-0FDD-20CD-D92C146FB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84663" y="2468880"/>
            <a:ext cx="9522823" cy="4206240"/>
          </a:xfrm>
        </p:spPr>
        <p:txBody>
          <a:bodyPr>
            <a:normAutofit/>
          </a:bodyPr>
          <a:lstStyle/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Make sure home page has clear and concise text.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Give brief descriptions of important elements of your business.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Make website easy to navigate and find things.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Contact info should be on the first page and on a Contact page.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Use professional photos and graphics if possible.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Use your branding (logo, company colors, style/feel) to convey your company’s qualities including professionalism, consistency, attention-to-detail, strong team culture,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1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A763D-D1B9-184E-60AE-B40FD65B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7959"/>
          <a:stretch>
            <a:fillRect/>
          </a:stretch>
        </p:blipFill>
        <p:spPr>
          <a:xfrm>
            <a:off x="642917" y="643467"/>
            <a:ext cx="10906168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520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Custom 1">
      <a:dk1>
        <a:srgbClr val="000000"/>
      </a:dk1>
      <a:lt1>
        <a:srgbClr val="FE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F477C-132F-44F8-8C56-EBFF95FAF97B}">
  <ds:schemaRefs>
    <ds:schemaRef ds:uri="230e9df3-be65-4c73-a93b-d1236ebd677e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16c05727-aa75-4e4a-9b5f-8a80a1165891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983</Words>
  <Application>Microsoft Office PowerPoint</Application>
  <PresentationFormat>Widescreen</PresentationFormat>
  <Paragraphs>113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Meiryo</vt:lpstr>
      <vt:lpstr>Aptos</vt:lpstr>
      <vt:lpstr>Arial</vt:lpstr>
      <vt:lpstr>Calibri</vt:lpstr>
      <vt:lpstr>Corbel</vt:lpstr>
      <vt:lpstr>Wingdings</vt:lpstr>
      <vt:lpstr>ShojiVTI</vt:lpstr>
      <vt:lpstr>Websites That Work: What Buyers Want from Your Site </vt:lpstr>
      <vt:lpstr>Agenda</vt:lpstr>
      <vt:lpstr>PowerPoint Presentation</vt:lpstr>
      <vt:lpstr>OFM Vendor Payee Registration</vt:lpstr>
      <vt:lpstr>Small Business Registrations &amp; Certifications</vt:lpstr>
      <vt:lpstr>Scope &amp; Quote Process</vt:lpstr>
      <vt:lpstr>PowerPoint Presentation</vt:lpstr>
      <vt:lpstr>Website Layout: Homepage</vt:lpstr>
      <vt:lpstr>PowerPoint Presentation</vt:lpstr>
      <vt:lpstr>PowerPoint Presentation</vt:lpstr>
      <vt:lpstr>PowerPoint Presentation</vt:lpstr>
      <vt:lpstr>Website Layout: Services or Goods/Products Page</vt:lpstr>
      <vt:lpstr>Website Presence: Past Projects or Experience Page</vt:lpstr>
      <vt:lpstr>PowerPoint Presentation</vt:lpstr>
      <vt:lpstr>PowerPoint Presentation</vt:lpstr>
      <vt:lpstr>Website Presence: List Key Staff and Relevant Qualifications</vt:lpstr>
      <vt:lpstr>PowerPoint Presentation</vt:lpstr>
      <vt:lpstr>PowerPoint Presentation</vt:lpstr>
      <vt:lpstr>Website Presence: About Us</vt:lpstr>
      <vt:lpstr>Contact Page and Information</vt:lpstr>
      <vt:lpstr>Reminder Before Q&amp;A: Next Session</vt:lpstr>
      <vt:lpstr>Q &amp; A: Websites</vt:lpstr>
      <vt:lpstr>Q &amp; A: Statewide Contracting</vt:lpstr>
      <vt:lpstr>Closing</vt:lpstr>
      <vt:lpstr>THANK YOU! See you in two weeks.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Veronica Ybarra</dc:creator>
  <cp:lastModifiedBy>Ryant Taylor</cp:lastModifiedBy>
  <cp:revision>23</cp:revision>
  <dcterms:created xsi:type="dcterms:W3CDTF">2025-04-14T21:51:05Z</dcterms:created>
  <dcterms:modified xsi:type="dcterms:W3CDTF">2025-09-15T10:05:57Z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